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57" r:id="rId3"/>
    <p:sldId id="258" r:id="rId4"/>
    <p:sldId id="442" r:id="rId5"/>
    <p:sldId id="351" r:id="rId6"/>
    <p:sldId id="257" r:id="rId7"/>
    <p:sldId id="354" r:id="rId8"/>
    <p:sldId id="355" r:id="rId9"/>
    <p:sldId id="346" r:id="rId10"/>
    <p:sldId id="260" r:id="rId11"/>
    <p:sldId id="444" r:id="rId12"/>
    <p:sldId id="438" r:id="rId13"/>
    <p:sldId id="271" r:id="rId14"/>
    <p:sldId id="446" r:id="rId15"/>
    <p:sldId id="268" r:id="rId16"/>
    <p:sldId id="259" r:id="rId17"/>
    <p:sldId id="440" r:id="rId18"/>
    <p:sldId id="447" r:id="rId19"/>
    <p:sldId id="298" r:id="rId20"/>
    <p:sldId id="343" r:id="rId21"/>
    <p:sldId id="344" r:id="rId22"/>
    <p:sldId id="342" r:id="rId23"/>
    <p:sldId id="267" r:id="rId24"/>
    <p:sldId id="345" r:id="rId25"/>
    <p:sldId id="266" r:id="rId26"/>
    <p:sldId id="448" r:id="rId27"/>
    <p:sldId id="296" r:id="rId28"/>
    <p:sldId id="350" r:id="rId29"/>
    <p:sldId id="449" r:id="rId30"/>
    <p:sldId id="461" r:id="rId31"/>
    <p:sldId id="357" r:id="rId32"/>
    <p:sldId id="366" r:id="rId33"/>
    <p:sldId id="462" r:id="rId34"/>
    <p:sldId id="318" r:id="rId35"/>
    <p:sldId id="384" r:id="rId36"/>
    <p:sldId id="410" r:id="rId37"/>
    <p:sldId id="450" r:id="rId38"/>
    <p:sldId id="451" r:id="rId39"/>
    <p:sldId id="452" r:id="rId40"/>
    <p:sldId id="453" r:id="rId41"/>
    <p:sldId id="322" r:id="rId42"/>
    <p:sldId id="323" r:id="rId43"/>
    <p:sldId id="414" r:id="rId44"/>
    <p:sldId id="402" r:id="rId45"/>
    <p:sldId id="454" r:id="rId46"/>
    <p:sldId id="316" r:id="rId47"/>
    <p:sldId id="368" r:id="rId48"/>
    <p:sldId id="370" r:id="rId49"/>
    <p:sldId id="403" r:id="rId50"/>
    <p:sldId id="455" r:id="rId51"/>
    <p:sldId id="458" r:id="rId52"/>
    <p:sldId id="269" r:id="rId53"/>
    <p:sldId id="280" r:id="rId54"/>
    <p:sldId id="460" r:id="rId55"/>
    <p:sldId id="45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893EB-5355-417E-884C-FE8D59E783F2}" v="147" dt="2026-04-11T02:04:29.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94660"/>
  </p:normalViewPr>
  <p:slideViewPr>
    <p:cSldViewPr snapToGrid="0">
      <p:cViewPr varScale="1">
        <p:scale>
          <a:sx n="90" d="100"/>
          <a:sy n="90" d="100"/>
        </p:scale>
        <p:origin x="1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Harrison" userId="7a89eb575b957876" providerId="LiveId" clId="{EFAC41E0-1A4C-4BE5-99EF-228AA4B475AA}"/>
    <pc:docChg chg="custSel modSld">
      <pc:chgData name="Donna Harrison" userId="7a89eb575b957876" providerId="LiveId" clId="{EFAC41E0-1A4C-4BE5-99EF-228AA4B475AA}" dt="2026-04-11T02:04:29.894" v="280" actId="27636"/>
      <pc:docMkLst>
        <pc:docMk/>
      </pc:docMkLst>
      <pc:sldChg chg="modSp mod">
        <pc:chgData name="Donna Harrison" userId="7a89eb575b957876" providerId="LiveId" clId="{EFAC41E0-1A4C-4BE5-99EF-228AA4B475AA}" dt="2026-04-11T01:48:09.494" v="152" actId="20577"/>
        <pc:sldMkLst>
          <pc:docMk/>
          <pc:sldMk cId="119831351" sldId="316"/>
        </pc:sldMkLst>
        <pc:spChg chg="mod">
          <ac:chgData name="Donna Harrison" userId="7a89eb575b957876" providerId="LiveId" clId="{EFAC41E0-1A4C-4BE5-99EF-228AA4B475AA}" dt="2026-04-11T01:48:09.494" v="152" actId="20577"/>
          <ac:spMkLst>
            <pc:docMk/>
            <pc:sldMk cId="119831351" sldId="316"/>
            <ac:spMk id="3" creationId="{00000000-0000-0000-0000-000000000000}"/>
          </ac:spMkLst>
        </pc:spChg>
        <pc:spChg chg="mod">
          <ac:chgData name="Donna Harrison" userId="7a89eb575b957876" providerId="LiveId" clId="{EFAC41E0-1A4C-4BE5-99EF-228AA4B475AA}" dt="2026-04-11T01:47:26.450" v="151" actId="1038"/>
          <ac:spMkLst>
            <pc:docMk/>
            <pc:sldMk cId="119831351" sldId="316"/>
            <ac:spMk id="5" creationId="{00000000-0000-0000-0000-000000000000}"/>
          </ac:spMkLst>
        </pc:spChg>
      </pc:sldChg>
      <pc:sldChg chg="modSp mod">
        <pc:chgData name="Donna Harrison" userId="7a89eb575b957876" providerId="LiveId" clId="{EFAC41E0-1A4C-4BE5-99EF-228AA4B475AA}" dt="2026-04-11T01:46:57.544" v="149" actId="1037"/>
        <pc:sldMkLst>
          <pc:docMk/>
          <pc:sldMk cId="3047440464" sldId="368"/>
        </pc:sldMkLst>
        <pc:spChg chg="mod">
          <ac:chgData name="Donna Harrison" userId="7a89eb575b957876" providerId="LiveId" clId="{EFAC41E0-1A4C-4BE5-99EF-228AA4B475AA}" dt="2026-04-11T01:46:57.544" v="149" actId="1037"/>
          <ac:spMkLst>
            <pc:docMk/>
            <pc:sldMk cId="3047440464" sldId="368"/>
            <ac:spMk id="5" creationId="{00000000-0000-0000-0000-000000000000}"/>
          </ac:spMkLst>
        </pc:spChg>
      </pc:sldChg>
      <pc:sldChg chg="modSp mod">
        <pc:chgData name="Donna Harrison" userId="7a89eb575b957876" providerId="LiveId" clId="{EFAC41E0-1A4C-4BE5-99EF-228AA4B475AA}" dt="2026-04-11T01:50:12.684" v="195" actId="20577"/>
        <pc:sldMkLst>
          <pc:docMk/>
          <pc:sldMk cId="2626940985" sldId="370"/>
        </pc:sldMkLst>
        <pc:spChg chg="mod">
          <ac:chgData name="Donna Harrison" userId="7a89eb575b957876" providerId="LiveId" clId="{EFAC41E0-1A4C-4BE5-99EF-228AA4B475AA}" dt="2026-04-11T01:50:12.684" v="195" actId="20577"/>
          <ac:spMkLst>
            <pc:docMk/>
            <pc:sldMk cId="2626940985" sldId="370"/>
            <ac:spMk id="3" creationId="{00000000-0000-0000-0000-000000000000}"/>
          </ac:spMkLst>
        </pc:spChg>
        <pc:spChg chg="mod">
          <ac:chgData name="Donna Harrison" userId="7a89eb575b957876" providerId="LiveId" clId="{EFAC41E0-1A4C-4BE5-99EF-228AA4B475AA}" dt="2026-04-11T01:49:46.664" v="182" actId="1038"/>
          <ac:spMkLst>
            <pc:docMk/>
            <pc:sldMk cId="2626940985" sldId="370"/>
            <ac:spMk id="5" creationId="{00000000-0000-0000-0000-000000000000}"/>
          </ac:spMkLst>
        </pc:spChg>
      </pc:sldChg>
      <pc:sldChg chg="modSp mod modAnim">
        <pc:chgData name="Donna Harrison" userId="7a89eb575b957876" providerId="LiveId" clId="{EFAC41E0-1A4C-4BE5-99EF-228AA4B475AA}" dt="2026-04-11T02:04:29.894" v="280" actId="27636"/>
        <pc:sldMkLst>
          <pc:docMk/>
          <pc:sldMk cId="2109933265" sldId="403"/>
        </pc:sldMkLst>
        <pc:spChg chg="mod">
          <ac:chgData name="Donna Harrison" userId="7a89eb575b957876" providerId="LiveId" clId="{EFAC41E0-1A4C-4BE5-99EF-228AA4B475AA}" dt="2026-04-11T02:04:29.894" v="280" actId="27636"/>
          <ac:spMkLst>
            <pc:docMk/>
            <pc:sldMk cId="2109933265" sldId="403"/>
            <ac:spMk id="3" creationId="{00000000-0000-0000-0000-000000000000}"/>
          </ac:spMkLst>
        </pc:spChg>
        <pc:spChg chg="mod">
          <ac:chgData name="Donna Harrison" userId="7a89eb575b957876" providerId="LiveId" clId="{EFAC41E0-1A4C-4BE5-99EF-228AA4B475AA}" dt="2026-04-11T01:51:35.671" v="201" actId="20577"/>
          <ac:spMkLst>
            <pc:docMk/>
            <pc:sldMk cId="2109933265" sldId="403"/>
            <ac:spMk id="7" creationId="{00000000-0000-0000-0000-000000000000}"/>
          </ac:spMkLst>
        </pc:spChg>
      </pc:sldChg>
      <pc:sldChg chg="modSp mod modAnim">
        <pc:chgData name="Donna Harrison" userId="7a89eb575b957876" providerId="LiveId" clId="{EFAC41E0-1A4C-4BE5-99EF-228AA4B475AA}" dt="2026-04-11T01:44:07.108" v="60" actId="20577"/>
        <pc:sldMkLst>
          <pc:docMk/>
          <pc:sldMk cId="2340648766" sldId="454"/>
        </pc:sldMkLst>
        <pc:spChg chg="mod">
          <ac:chgData name="Donna Harrison" userId="7a89eb575b957876" providerId="LiveId" clId="{EFAC41E0-1A4C-4BE5-99EF-228AA4B475AA}" dt="2026-04-11T01:44:07.108" v="60" actId="20577"/>
          <ac:spMkLst>
            <pc:docMk/>
            <pc:sldMk cId="2340648766" sldId="454"/>
            <ac:spMk id="3" creationId="{29963976-B451-E76E-29A8-9E63F4E1AED6}"/>
          </ac:spMkLst>
        </pc:spChg>
      </pc:sldChg>
      <pc:sldChg chg="modSp mod modAnim">
        <pc:chgData name="Donna Harrison" userId="7a89eb575b957876" providerId="LiveId" clId="{EFAC41E0-1A4C-4BE5-99EF-228AA4B475AA}" dt="2026-04-11T01:52:52.105" v="249" actId="6549"/>
        <pc:sldMkLst>
          <pc:docMk/>
          <pc:sldMk cId="4122694180" sldId="458"/>
        </pc:sldMkLst>
        <pc:spChg chg="mod">
          <ac:chgData name="Donna Harrison" userId="7a89eb575b957876" providerId="LiveId" clId="{EFAC41E0-1A4C-4BE5-99EF-228AA4B475AA}" dt="2026-04-11T01:52:52.105" v="249" actId="6549"/>
          <ac:spMkLst>
            <pc:docMk/>
            <pc:sldMk cId="4122694180" sldId="458"/>
            <ac:spMk id="3" creationId="{5FD4498F-695F-488F-9CE0-F557F2A0330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DB20A-8DDC-4CC1-A8E1-29DC6A88B64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BD15592-A19C-4A23-A5F7-50B6FEA44023}">
      <dgm:prSet phldrT="[Text]" custT="1"/>
      <dgm:spPr>
        <a:solidFill>
          <a:schemeClr val="accent5">
            <a:lumMod val="75000"/>
          </a:schemeClr>
        </a:solidFill>
      </dgm:spPr>
      <dgm:t>
        <a:bodyPr/>
        <a:lstStyle/>
        <a:p>
          <a:r>
            <a:rPr lang="en-US" sz="1600" dirty="0" err="1"/>
            <a:t>Hyperstimulate</a:t>
          </a:r>
          <a:r>
            <a:rPr lang="en-US" sz="1600" dirty="0"/>
            <a:t>  to make eggs</a:t>
          </a:r>
          <a:endParaRPr lang="en-US" sz="1800" b="1" dirty="0"/>
        </a:p>
      </dgm:t>
    </dgm:pt>
    <dgm:pt modelId="{C9DBC5AB-FFFB-4209-928F-5B00141EDC30}" type="parTrans" cxnId="{E695E34C-9A90-4C40-A262-4892C62BD84A}">
      <dgm:prSet/>
      <dgm:spPr/>
      <dgm:t>
        <a:bodyPr/>
        <a:lstStyle/>
        <a:p>
          <a:endParaRPr lang="en-US"/>
        </a:p>
      </dgm:t>
    </dgm:pt>
    <dgm:pt modelId="{DB908C90-A787-4735-904A-18574A893E52}" type="sibTrans" cxnId="{E695E34C-9A90-4C40-A262-4892C62BD84A}">
      <dgm:prSet/>
      <dgm:spPr/>
      <dgm:t>
        <a:bodyPr/>
        <a:lstStyle/>
        <a:p>
          <a:endParaRPr lang="en-US"/>
        </a:p>
      </dgm:t>
    </dgm:pt>
    <dgm:pt modelId="{30F32E6B-D39E-4981-8592-737AEC09F595}">
      <dgm:prSet phldrT="[Text]"/>
      <dgm:spPr>
        <a:solidFill>
          <a:schemeClr val="accent5">
            <a:lumMod val="75000"/>
          </a:schemeClr>
        </a:solidFill>
      </dgm:spPr>
      <dgm:t>
        <a:bodyPr/>
        <a:lstStyle/>
        <a:p>
          <a:r>
            <a:rPr lang="en-US" dirty="0"/>
            <a:t>Harvest the eggs</a:t>
          </a:r>
        </a:p>
      </dgm:t>
    </dgm:pt>
    <dgm:pt modelId="{33161917-17DA-4397-946D-DDAFC432790B}" type="parTrans" cxnId="{1B588154-0AD1-44E1-92C6-0725A7F46906}">
      <dgm:prSet/>
      <dgm:spPr/>
      <dgm:t>
        <a:bodyPr/>
        <a:lstStyle/>
        <a:p>
          <a:endParaRPr lang="en-US"/>
        </a:p>
      </dgm:t>
    </dgm:pt>
    <dgm:pt modelId="{46273C0F-3EB8-4664-83DD-2E84628FCEE9}" type="sibTrans" cxnId="{1B588154-0AD1-44E1-92C6-0725A7F46906}">
      <dgm:prSet/>
      <dgm:spPr/>
      <dgm:t>
        <a:bodyPr/>
        <a:lstStyle/>
        <a:p>
          <a:endParaRPr lang="en-US"/>
        </a:p>
      </dgm:t>
    </dgm:pt>
    <dgm:pt modelId="{608E983A-F302-451C-87E3-473AC1E59B1B}">
      <dgm:prSet phldrT="[Text]"/>
      <dgm:spPr>
        <a:solidFill>
          <a:schemeClr val="accent5">
            <a:lumMod val="75000"/>
          </a:schemeClr>
        </a:solidFill>
      </dgm:spPr>
      <dgm:t>
        <a:bodyPr/>
        <a:lstStyle/>
        <a:p>
          <a:r>
            <a:rPr lang="en-US" dirty="0"/>
            <a:t>Fertilize the eggs</a:t>
          </a:r>
        </a:p>
      </dgm:t>
    </dgm:pt>
    <dgm:pt modelId="{6F365EBA-ED90-4FBE-8743-4EA7C021B50C}" type="parTrans" cxnId="{2CCA7355-B542-4D6D-ADFA-B400DF08723E}">
      <dgm:prSet/>
      <dgm:spPr/>
      <dgm:t>
        <a:bodyPr/>
        <a:lstStyle/>
        <a:p>
          <a:endParaRPr lang="en-US"/>
        </a:p>
      </dgm:t>
    </dgm:pt>
    <dgm:pt modelId="{7C367434-11AC-42D0-A54B-45F78BB2B37C}" type="sibTrans" cxnId="{2CCA7355-B542-4D6D-ADFA-B400DF08723E}">
      <dgm:prSet/>
      <dgm:spPr/>
      <dgm:t>
        <a:bodyPr/>
        <a:lstStyle/>
        <a:p>
          <a:endParaRPr lang="en-US"/>
        </a:p>
      </dgm:t>
    </dgm:pt>
    <dgm:pt modelId="{FB5166EB-F20C-4A46-90BA-558E79E76E06}">
      <dgm:prSet phldrT="[Text]" custT="1"/>
      <dgm:spPr>
        <a:solidFill>
          <a:schemeClr val="accent5">
            <a:lumMod val="75000"/>
          </a:schemeClr>
        </a:solidFill>
      </dgm:spPr>
      <dgm:t>
        <a:bodyPr/>
        <a:lstStyle/>
        <a:p>
          <a:r>
            <a:rPr lang="en-US" sz="1600" dirty="0"/>
            <a:t>Preimplantation Genetic Diagnosis to find the “Best embryo</a:t>
          </a:r>
          <a:r>
            <a:rPr lang="en-US" sz="1800" b="1" dirty="0"/>
            <a:t>” </a:t>
          </a:r>
        </a:p>
      </dgm:t>
    </dgm:pt>
    <dgm:pt modelId="{0B9B44F8-33E3-48F8-8398-045BFEA7410E}" type="parTrans" cxnId="{330C9283-61F4-4AA1-8838-F6A10336ABC5}">
      <dgm:prSet/>
      <dgm:spPr/>
      <dgm:t>
        <a:bodyPr/>
        <a:lstStyle/>
        <a:p>
          <a:endParaRPr lang="en-US"/>
        </a:p>
      </dgm:t>
    </dgm:pt>
    <dgm:pt modelId="{9DAF96CA-20AA-485A-A569-4D8764EF9D12}" type="sibTrans" cxnId="{330C9283-61F4-4AA1-8838-F6A10336ABC5}">
      <dgm:prSet/>
      <dgm:spPr/>
      <dgm:t>
        <a:bodyPr/>
        <a:lstStyle/>
        <a:p>
          <a:endParaRPr lang="en-US"/>
        </a:p>
      </dgm:t>
    </dgm:pt>
    <dgm:pt modelId="{6C1C8697-72FC-44D0-AEBA-3948D8D92527}">
      <dgm:prSet phldrT="[Text]"/>
      <dgm:spPr>
        <a:solidFill>
          <a:schemeClr val="accent5">
            <a:lumMod val="75000"/>
          </a:schemeClr>
        </a:solidFill>
      </dgm:spPr>
      <dgm:t>
        <a:bodyPr/>
        <a:lstStyle/>
        <a:p>
          <a:r>
            <a:rPr lang="en-US" dirty="0"/>
            <a:t>Insert the embryo into the womb</a:t>
          </a:r>
        </a:p>
      </dgm:t>
    </dgm:pt>
    <dgm:pt modelId="{563B4B68-2DC3-4139-A17E-5CE0B1961B98}" type="parTrans" cxnId="{F826ECF1-4534-4E84-8BA8-CFDBC2766DE2}">
      <dgm:prSet/>
      <dgm:spPr/>
      <dgm:t>
        <a:bodyPr/>
        <a:lstStyle/>
        <a:p>
          <a:endParaRPr lang="en-US"/>
        </a:p>
      </dgm:t>
    </dgm:pt>
    <dgm:pt modelId="{2BF0B553-DA94-406B-BE60-7E652163EAD3}" type="sibTrans" cxnId="{F826ECF1-4534-4E84-8BA8-CFDBC2766DE2}">
      <dgm:prSet/>
      <dgm:spPr/>
      <dgm:t>
        <a:bodyPr/>
        <a:lstStyle/>
        <a:p>
          <a:endParaRPr lang="en-US"/>
        </a:p>
      </dgm:t>
    </dgm:pt>
    <dgm:pt modelId="{4451D794-A82F-4D02-ADD7-340EB311FAE5}" type="pres">
      <dgm:prSet presAssocID="{DFFDB20A-8DDC-4CC1-A8E1-29DC6A88B645}" presName="cycle" presStyleCnt="0">
        <dgm:presLayoutVars>
          <dgm:dir/>
          <dgm:resizeHandles val="exact"/>
        </dgm:presLayoutVars>
      </dgm:prSet>
      <dgm:spPr/>
    </dgm:pt>
    <dgm:pt modelId="{800629D7-8AFC-4BCE-9F35-95AB9F393BC1}" type="pres">
      <dgm:prSet presAssocID="{5BD15592-A19C-4A23-A5F7-50B6FEA44023}" presName="node" presStyleLbl="node1" presStyleIdx="0" presStyleCnt="5">
        <dgm:presLayoutVars>
          <dgm:bulletEnabled val="1"/>
        </dgm:presLayoutVars>
      </dgm:prSet>
      <dgm:spPr/>
    </dgm:pt>
    <dgm:pt modelId="{918F9226-D26F-4B06-A784-43B10CAEB665}" type="pres">
      <dgm:prSet presAssocID="{DB908C90-A787-4735-904A-18574A893E52}" presName="sibTrans" presStyleLbl="sibTrans2D1" presStyleIdx="0" presStyleCnt="5"/>
      <dgm:spPr/>
    </dgm:pt>
    <dgm:pt modelId="{DA61E17F-F8F5-4892-A985-8AD9FB31AA26}" type="pres">
      <dgm:prSet presAssocID="{DB908C90-A787-4735-904A-18574A893E52}" presName="connectorText" presStyleLbl="sibTrans2D1" presStyleIdx="0" presStyleCnt="5"/>
      <dgm:spPr/>
    </dgm:pt>
    <dgm:pt modelId="{E5FC541F-BC2F-46D0-9C0F-7AFE2BFF957B}" type="pres">
      <dgm:prSet presAssocID="{30F32E6B-D39E-4981-8592-737AEC09F595}" presName="node" presStyleLbl="node1" presStyleIdx="1" presStyleCnt="5">
        <dgm:presLayoutVars>
          <dgm:bulletEnabled val="1"/>
        </dgm:presLayoutVars>
      </dgm:prSet>
      <dgm:spPr/>
    </dgm:pt>
    <dgm:pt modelId="{1B8600D1-BFD0-4D4D-B729-B2FEEFE5EDE7}" type="pres">
      <dgm:prSet presAssocID="{46273C0F-3EB8-4664-83DD-2E84628FCEE9}" presName="sibTrans" presStyleLbl="sibTrans2D1" presStyleIdx="1" presStyleCnt="5"/>
      <dgm:spPr/>
    </dgm:pt>
    <dgm:pt modelId="{23946B3D-2586-4037-BFF7-C31717CF69FD}" type="pres">
      <dgm:prSet presAssocID="{46273C0F-3EB8-4664-83DD-2E84628FCEE9}" presName="connectorText" presStyleLbl="sibTrans2D1" presStyleIdx="1" presStyleCnt="5"/>
      <dgm:spPr/>
    </dgm:pt>
    <dgm:pt modelId="{FFBD85DE-0CBD-4E1A-B16C-555FCB42E4D4}" type="pres">
      <dgm:prSet presAssocID="{608E983A-F302-451C-87E3-473AC1E59B1B}" presName="node" presStyleLbl="node1" presStyleIdx="2" presStyleCnt="5">
        <dgm:presLayoutVars>
          <dgm:bulletEnabled val="1"/>
        </dgm:presLayoutVars>
      </dgm:prSet>
      <dgm:spPr/>
    </dgm:pt>
    <dgm:pt modelId="{811B6FD1-7D09-4264-9BA4-C2F7985AB5F1}" type="pres">
      <dgm:prSet presAssocID="{7C367434-11AC-42D0-A54B-45F78BB2B37C}" presName="sibTrans" presStyleLbl="sibTrans2D1" presStyleIdx="2" presStyleCnt="5"/>
      <dgm:spPr/>
    </dgm:pt>
    <dgm:pt modelId="{C3852C8D-BD53-4EC2-9952-023FAE162731}" type="pres">
      <dgm:prSet presAssocID="{7C367434-11AC-42D0-A54B-45F78BB2B37C}" presName="connectorText" presStyleLbl="sibTrans2D1" presStyleIdx="2" presStyleCnt="5"/>
      <dgm:spPr/>
    </dgm:pt>
    <dgm:pt modelId="{B1A01C2F-82AB-43A1-AC4D-7455DBA37677}" type="pres">
      <dgm:prSet presAssocID="{FB5166EB-F20C-4A46-90BA-558E79E76E06}" presName="node" presStyleLbl="node1" presStyleIdx="3" presStyleCnt="5" custScaleX="109276">
        <dgm:presLayoutVars>
          <dgm:bulletEnabled val="1"/>
        </dgm:presLayoutVars>
      </dgm:prSet>
      <dgm:spPr/>
    </dgm:pt>
    <dgm:pt modelId="{16E1F2FD-0D98-4DDA-8157-87C7C938416D}" type="pres">
      <dgm:prSet presAssocID="{9DAF96CA-20AA-485A-A569-4D8764EF9D12}" presName="sibTrans" presStyleLbl="sibTrans2D1" presStyleIdx="3" presStyleCnt="5"/>
      <dgm:spPr/>
    </dgm:pt>
    <dgm:pt modelId="{6BEB2CEE-E4F2-4151-B30A-C9866D181331}" type="pres">
      <dgm:prSet presAssocID="{9DAF96CA-20AA-485A-A569-4D8764EF9D12}" presName="connectorText" presStyleLbl="sibTrans2D1" presStyleIdx="3" presStyleCnt="5"/>
      <dgm:spPr/>
    </dgm:pt>
    <dgm:pt modelId="{C156A169-CEBD-4A73-9425-2AAB0535CAF1}" type="pres">
      <dgm:prSet presAssocID="{6C1C8697-72FC-44D0-AEBA-3948D8D92527}" presName="node" presStyleLbl="node1" presStyleIdx="4" presStyleCnt="5">
        <dgm:presLayoutVars>
          <dgm:bulletEnabled val="1"/>
        </dgm:presLayoutVars>
      </dgm:prSet>
      <dgm:spPr/>
    </dgm:pt>
    <dgm:pt modelId="{257D56F8-D301-4655-AAA8-D2DF53F6E023}" type="pres">
      <dgm:prSet presAssocID="{2BF0B553-DA94-406B-BE60-7E652163EAD3}" presName="sibTrans" presStyleLbl="sibTrans2D1" presStyleIdx="4" presStyleCnt="5"/>
      <dgm:spPr/>
    </dgm:pt>
    <dgm:pt modelId="{1E4AE92F-8981-4746-BD09-8A9E736411BB}" type="pres">
      <dgm:prSet presAssocID="{2BF0B553-DA94-406B-BE60-7E652163EAD3}" presName="connectorText" presStyleLbl="sibTrans2D1" presStyleIdx="4" presStyleCnt="5"/>
      <dgm:spPr/>
    </dgm:pt>
  </dgm:ptLst>
  <dgm:cxnLst>
    <dgm:cxn modelId="{6218D515-80FA-4584-BCDC-A0A6DFA616D7}" type="presOf" srcId="{5BD15592-A19C-4A23-A5F7-50B6FEA44023}" destId="{800629D7-8AFC-4BCE-9F35-95AB9F393BC1}" srcOrd="0" destOrd="0" presId="urn:microsoft.com/office/officeart/2005/8/layout/cycle2"/>
    <dgm:cxn modelId="{0CABCD35-01E4-4A9B-94D3-62F0AF951148}" type="presOf" srcId="{7C367434-11AC-42D0-A54B-45F78BB2B37C}" destId="{811B6FD1-7D09-4264-9BA4-C2F7985AB5F1}" srcOrd="0" destOrd="0" presId="urn:microsoft.com/office/officeart/2005/8/layout/cycle2"/>
    <dgm:cxn modelId="{2CB11E5C-8C51-42F4-9246-4FF27C84435F}" type="presOf" srcId="{46273C0F-3EB8-4664-83DD-2E84628FCEE9}" destId="{23946B3D-2586-4037-BFF7-C31717CF69FD}" srcOrd="1" destOrd="0" presId="urn:microsoft.com/office/officeart/2005/8/layout/cycle2"/>
    <dgm:cxn modelId="{54109761-FBAC-47A6-ADC4-0829323AF39C}" type="presOf" srcId="{2BF0B553-DA94-406B-BE60-7E652163EAD3}" destId="{1E4AE92F-8981-4746-BD09-8A9E736411BB}" srcOrd="1" destOrd="0" presId="urn:microsoft.com/office/officeart/2005/8/layout/cycle2"/>
    <dgm:cxn modelId="{B3A13965-5CA0-4D8B-85F5-2444437917FE}" type="presOf" srcId="{30F32E6B-D39E-4981-8592-737AEC09F595}" destId="{E5FC541F-BC2F-46D0-9C0F-7AFE2BFF957B}" srcOrd="0" destOrd="0" presId="urn:microsoft.com/office/officeart/2005/8/layout/cycle2"/>
    <dgm:cxn modelId="{E46E2549-1E4A-48A8-AABB-D38F60737787}" type="presOf" srcId="{2BF0B553-DA94-406B-BE60-7E652163EAD3}" destId="{257D56F8-D301-4655-AAA8-D2DF53F6E023}" srcOrd="0" destOrd="0" presId="urn:microsoft.com/office/officeart/2005/8/layout/cycle2"/>
    <dgm:cxn modelId="{E695E34C-9A90-4C40-A262-4892C62BD84A}" srcId="{DFFDB20A-8DDC-4CC1-A8E1-29DC6A88B645}" destId="{5BD15592-A19C-4A23-A5F7-50B6FEA44023}" srcOrd="0" destOrd="0" parTransId="{C9DBC5AB-FFFB-4209-928F-5B00141EDC30}" sibTransId="{DB908C90-A787-4735-904A-18574A893E52}"/>
    <dgm:cxn modelId="{1B588154-0AD1-44E1-92C6-0725A7F46906}" srcId="{DFFDB20A-8DDC-4CC1-A8E1-29DC6A88B645}" destId="{30F32E6B-D39E-4981-8592-737AEC09F595}" srcOrd="1" destOrd="0" parTransId="{33161917-17DA-4397-946D-DDAFC432790B}" sibTransId="{46273C0F-3EB8-4664-83DD-2E84628FCEE9}"/>
    <dgm:cxn modelId="{2CCA7355-B542-4D6D-ADFA-B400DF08723E}" srcId="{DFFDB20A-8DDC-4CC1-A8E1-29DC6A88B645}" destId="{608E983A-F302-451C-87E3-473AC1E59B1B}" srcOrd="2" destOrd="0" parTransId="{6F365EBA-ED90-4FBE-8743-4EA7C021B50C}" sibTransId="{7C367434-11AC-42D0-A54B-45F78BB2B37C}"/>
    <dgm:cxn modelId="{5FEC1B57-965C-4C9B-A49B-E68656CD7432}" type="presOf" srcId="{9DAF96CA-20AA-485A-A569-4D8764EF9D12}" destId="{6BEB2CEE-E4F2-4151-B30A-C9866D181331}" srcOrd="1" destOrd="0" presId="urn:microsoft.com/office/officeart/2005/8/layout/cycle2"/>
    <dgm:cxn modelId="{AC135377-45D3-4EF4-AFA9-D4E6A7693B5E}" type="presOf" srcId="{DB908C90-A787-4735-904A-18574A893E52}" destId="{918F9226-D26F-4B06-A784-43B10CAEB665}" srcOrd="0" destOrd="0" presId="urn:microsoft.com/office/officeart/2005/8/layout/cycle2"/>
    <dgm:cxn modelId="{87F38F7C-1A76-442D-BC1F-6D5048AFC9FD}" type="presOf" srcId="{DFFDB20A-8DDC-4CC1-A8E1-29DC6A88B645}" destId="{4451D794-A82F-4D02-ADD7-340EB311FAE5}" srcOrd="0" destOrd="0" presId="urn:microsoft.com/office/officeart/2005/8/layout/cycle2"/>
    <dgm:cxn modelId="{330C9283-61F4-4AA1-8838-F6A10336ABC5}" srcId="{DFFDB20A-8DDC-4CC1-A8E1-29DC6A88B645}" destId="{FB5166EB-F20C-4A46-90BA-558E79E76E06}" srcOrd="3" destOrd="0" parTransId="{0B9B44F8-33E3-48F8-8398-045BFEA7410E}" sibTransId="{9DAF96CA-20AA-485A-A569-4D8764EF9D12}"/>
    <dgm:cxn modelId="{9870F19F-254C-4F4B-804C-D5E871867398}" type="presOf" srcId="{FB5166EB-F20C-4A46-90BA-558E79E76E06}" destId="{B1A01C2F-82AB-43A1-AC4D-7455DBA37677}" srcOrd="0" destOrd="0" presId="urn:microsoft.com/office/officeart/2005/8/layout/cycle2"/>
    <dgm:cxn modelId="{15E927A4-CEBE-4EE1-B4CB-91FD914ACB57}" type="presOf" srcId="{9DAF96CA-20AA-485A-A569-4D8764EF9D12}" destId="{16E1F2FD-0D98-4DDA-8157-87C7C938416D}" srcOrd="0" destOrd="0" presId="urn:microsoft.com/office/officeart/2005/8/layout/cycle2"/>
    <dgm:cxn modelId="{AB2723AD-76FE-40F1-AB6B-BC137B44E70B}" type="presOf" srcId="{6C1C8697-72FC-44D0-AEBA-3948D8D92527}" destId="{C156A169-CEBD-4A73-9425-2AAB0535CAF1}" srcOrd="0" destOrd="0" presId="urn:microsoft.com/office/officeart/2005/8/layout/cycle2"/>
    <dgm:cxn modelId="{6A904DBF-E2D6-455F-B0C1-A6B341DB3ACB}" type="presOf" srcId="{7C367434-11AC-42D0-A54B-45F78BB2B37C}" destId="{C3852C8D-BD53-4EC2-9952-023FAE162731}" srcOrd="1" destOrd="0" presId="urn:microsoft.com/office/officeart/2005/8/layout/cycle2"/>
    <dgm:cxn modelId="{0869FBD2-DB08-45A7-83DA-980170F1A584}" type="presOf" srcId="{DB908C90-A787-4735-904A-18574A893E52}" destId="{DA61E17F-F8F5-4892-A985-8AD9FB31AA26}" srcOrd="1" destOrd="0" presId="urn:microsoft.com/office/officeart/2005/8/layout/cycle2"/>
    <dgm:cxn modelId="{0E2E7AEF-1FB9-4A3D-9086-89ACC3263214}" type="presOf" srcId="{608E983A-F302-451C-87E3-473AC1E59B1B}" destId="{FFBD85DE-0CBD-4E1A-B16C-555FCB42E4D4}" srcOrd="0" destOrd="0" presId="urn:microsoft.com/office/officeart/2005/8/layout/cycle2"/>
    <dgm:cxn modelId="{F826ECF1-4534-4E84-8BA8-CFDBC2766DE2}" srcId="{DFFDB20A-8DDC-4CC1-A8E1-29DC6A88B645}" destId="{6C1C8697-72FC-44D0-AEBA-3948D8D92527}" srcOrd="4" destOrd="0" parTransId="{563B4B68-2DC3-4139-A17E-5CE0B1961B98}" sibTransId="{2BF0B553-DA94-406B-BE60-7E652163EAD3}"/>
    <dgm:cxn modelId="{B53306F4-8E76-4196-8C4B-ADA2BB69EBF1}" type="presOf" srcId="{46273C0F-3EB8-4664-83DD-2E84628FCEE9}" destId="{1B8600D1-BFD0-4D4D-B729-B2FEEFE5EDE7}" srcOrd="0" destOrd="0" presId="urn:microsoft.com/office/officeart/2005/8/layout/cycle2"/>
    <dgm:cxn modelId="{D3847792-C1DE-4AC1-A4B2-80F06985897D}" type="presParOf" srcId="{4451D794-A82F-4D02-ADD7-340EB311FAE5}" destId="{800629D7-8AFC-4BCE-9F35-95AB9F393BC1}" srcOrd="0" destOrd="0" presId="urn:microsoft.com/office/officeart/2005/8/layout/cycle2"/>
    <dgm:cxn modelId="{4994F209-B323-4953-A8BE-C6BC272FBA01}" type="presParOf" srcId="{4451D794-A82F-4D02-ADD7-340EB311FAE5}" destId="{918F9226-D26F-4B06-A784-43B10CAEB665}" srcOrd="1" destOrd="0" presId="urn:microsoft.com/office/officeart/2005/8/layout/cycle2"/>
    <dgm:cxn modelId="{3571B264-99FD-4600-8D04-8ADE1172DD8F}" type="presParOf" srcId="{918F9226-D26F-4B06-A784-43B10CAEB665}" destId="{DA61E17F-F8F5-4892-A985-8AD9FB31AA26}" srcOrd="0" destOrd="0" presId="urn:microsoft.com/office/officeart/2005/8/layout/cycle2"/>
    <dgm:cxn modelId="{2CBEFB63-85AF-4EA4-822F-F029DD108448}" type="presParOf" srcId="{4451D794-A82F-4D02-ADD7-340EB311FAE5}" destId="{E5FC541F-BC2F-46D0-9C0F-7AFE2BFF957B}" srcOrd="2" destOrd="0" presId="urn:microsoft.com/office/officeart/2005/8/layout/cycle2"/>
    <dgm:cxn modelId="{36C4C50F-17E7-498D-BA7F-3068998DE95A}" type="presParOf" srcId="{4451D794-A82F-4D02-ADD7-340EB311FAE5}" destId="{1B8600D1-BFD0-4D4D-B729-B2FEEFE5EDE7}" srcOrd="3" destOrd="0" presId="urn:microsoft.com/office/officeart/2005/8/layout/cycle2"/>
    <dgm:cxn modelId="{DC74F2D8-3C3A-44F1-9C96-332065D4040F}" type="presParOf" srcId="{1B8600D1-BFD0-4D4D-B729-B2FEEFE5EDE7}" destId="{23946B3D-2586-4037-BFF7-C31717CF69FD}" srcOrd="0" destOrd="0" presId="urn:microsoft.com/office/officeart/2005/8/layout/cycle2"/>
    <dgm:cxn modelId="{0284D8DA-F192-482D-B814-080E1D24297C}" type="presParOf" srcId="{4451D794-A82F-4D02-ADD7-340EB311FAE5}" destId="{FFBD85DE-0CBD-4E1A-B16C-555FCB42E4D4}" srcOrd="4" destOrd="0" presId="urn:microsoft.com/office/officeart/2005/8/layout/cycle2"/>
    <dgm:cxn modelId="{B69F4DAF-B191-43B0-A791-03D5502CD6DF}" type="presParOf" srcId="{4451D794-A82F-4D02-ADD7-340EB311FAE5}" destId="{811B6FD1-7D09-4264-9BA4-C2F7985AB5F1}" srcOrd="5" destOrd="0" presId="urn:microsoft.com/office/officeart/2005/8/layout/cycle2"/>
    <dgm:cxn modelId="{4FC6FC66-DDDB-4BD7-96C6-2EDAC99D40E2}" type="presParOf" srcId="{811B6FD1-7D09-4264-9BA4-C2F7985AB5F1}" destId="{C3852C8D-BD53-4EC2-9952-023FAE162731}" srcOrd="0" destOrd="0" presId="urn:microsoft.com/office/officeart/2005/8/layout/cycle2"/>
    <dgm:cxn modelId="{A6359F5B-FFB9-48D3-88B1-0A19C1A4A303}" type="presParOf" srcId="{4451D794-A82F-4D02-ADD7-340EB311FAE5}" destId="{B1A01C2F-82AB-43A1-AC4D-7455DBA37677}" srcOrd="6" destOrd="0" presId="urn:microsoft.com/office/officeart/2005/8/layout/cycle2"/>
    <dgm:cxn modelId="{02FCB831-FBD0-45A9-9371-2DACDB517D77}" type="presParOf" srcId="{4451D794-A82F-4D02-ADD7-340EB311FAE5}" destId="{16E1F2FD-0D98-4DDA-8157-87C7C938416D}" srcOrd="7" destOrd="0" presId="urn:microsoft.com/office/officeart/2005/8/layout/cycle2"/>
    <dgm:cxn modelId="{05A0CC65-E420-418C-9EAF-B2C13C74D0C5}" type="presParOf" srcId="{16E1F2FD-0D98-4DDA-8157-87C7C938416D}" destId="{6BEB2CEE-E4F2-4151-B30A-C9866D181331}" srcOrd="0" destOrd="0" presId="urn:microsoft.com/office/officeart/2005/8/layout/cycle2"/>
    <dgm:cxn modelId="{462657AF-08B7-4FF7-9C93-FCD7FFA970D5}" type="presParOf" srcId="{4451D794-A82F-4D02-ADD7-340EB311FAE5}" destId="{C156A169-CEBD-4A73-9425-2AAB0535CAF1}" srcOrd="8" destOrd="0" presId="urn:microsoft.com/office/officeart/2005/8/layout/cycle2"/>
    <dgm:cxn modelId="{AE2110EF-CDCB-4C59-AEF2-61EDC4D04526}" type="presParOf" srcId="{4451D794-A82F-4D02-ADD7-340EB311FAE5}" destId="{257D56F8-D301-4655-AAA8-D2DF53F6E023}" srcOrd="9" destOrd="0" presId="urn:microsoft.com/office/officeart/2005/8/layout/cycle2"/>
    <dgm:cxn modelId="{4BDB807A-FD45-43F1-BD26-90E916BC0F4B}" type="presParOf" srcId="{257D56F8-D301-4655-AAA8-D2DF53F6E023}" destId="{1E4AE92F-8981-4746-BD09-8A9E736411B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FDB20A-8DDC-4CC1-A8E1-29DC6A88B64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BD15592-A19C-4A23-A5F7-50B6FEA44023}">
      <dgm:prSet phldrT="[Text]" custT="1"/>
      <dgm:spPr>
        <a:noFill/>
      </dgm:spPr>
      <dgm:t>
        <a:bodyPr/>
        <a:lstStyle/>
        <a:p>
          <a:r>
            <a:rPr lang="en-US" sz="1600" dirty="0" err="1"/>
            <a:t>Hyperstimulate</a:t>
          </a:r>
          <a:r>
            <a:rPr lang="en-US" sz="1600" dirty="0"/>
            <a:t>  to make eggs</a:t>
          </a:r>
          <a:endParaRPr lang="en-US" sz="1800" b="1" dirty="0"/>
        </a:p>
      </dgm:t>
    </dgm:pt>
    <dgm:pt modelId="{C9DBC5AB-FFFB-4209-928F-5B00141EDC30}" type="parTrans" cxnId="{E695E34C-9A90-4C40-A262-4892C62BD84A}">
      <dgm:prSet/>
      <dgm:spPr/>
      <dgm:t>
        <a:bodyPr/>
        <a:lstStyle/>
        <a:p>
          <a:endParaRPr lang="en-US"/>
        </a:p>
      </dgm:t>
    </dgm:pt>
    <dgm:pt modelId="{DB908C90-A787-4735-904A-18574A893E52}" type="sibTrans" cxnId="{E695E34C-9A90-4C40-A262-4892C62BD84A}">
      <dgm:prSet/>
      <dgm:spPr/>
      <dgm:t>
        <a:bodyPr/>
        <a:lstStyle/>
        <a:p>
          <a:endParaRPr lang="en-US"/>
        </a:p>
      </dgm:t>
    </dgm:pt>
    <dgm:pt modelId="{30F32E6B-D39E-4981-8592-737AEC09F595}">
      <dgm:prSet phldrT="[Text]"/>
      <dgm:spPr>
        <a:noFill/>
      </dgm:spPr>
      <dgm:t>
        <a:bodyPr/>
        <a:lstStyle/>
        <a:p>
          <a:r>
            <a:rPr lang="en-US" dirty="0"/>
            <a:t>Harvest the eggs</a:t>
          </a:r>
        </a:p>
      </dgm:t>
    </dgm:pt>
    <dgm:pt modelId="{33161917-17DA-4397-946D-DDAFC432790B}" type="parTrans" cxnId="{1B588154-0AD1-44E1-92C6-0725A7F46906}">
      <dgm:prSet/>
      <dgm:spPr/>
      <dgm:t>
        <a:bodyPr/>
        <a:lstStyle/>
        <a:p>
          <a:endParaRPr lang="en-US"/>
        </a:p>
      </dgm:t>
    </dgm:pt>
    <dgm:pt modelId="{46273C0F-3EB8-4664-83DD-2E84628FCEE9}" type="sibTrans" cxnId="{1B588154-0AD1-44E1-92C6-0725A7F46906}">
      <dgm:prSet/>
      <dgm:spPr/>
      <dgm:t>
        <a:bodyPr/>
        <a:lstStyle/>
        <a:p>
          <a:endParaRPr lang="en-US"/>
        </a:p>
      </dgm:t>
    </dgm:pt>
    <dgm:pt modelId="{608E983A-F302-451C-87E3-473AC1E59B1B}">
      <dgm:prSet phldrT="[Text]"/>
      <dgm:spPr>
        <a:solidFill>
          <a:srgbClr val="7030A0"/>
        </a:solidFill>
      </dgm:spPr>
      <dgm:t>
        <a:bodyPr/>
        <a:lstStyle/>
        <a:p>
          <a:r>
            <a:rPr lang="en-US" dirty="0"/>
            <a:t>Thaw the embryos</a:t>
          </a:r>
        </a:p>
      </dgm:t>
    </dgm:pt>
    <dgm:pt modelId="{6F365EBA-ED90-4FBE-8743-4EA7C021B50C}" type="parTrans" cxnId="{2CCA7355-B542-4D6D-ADFA-B400DF08723E}">
      <dgm:prSet/>
      <dgm:spPr/>
      <dgm:t>
        <a:bodyPr/>
        <a:lstStyle/>
        <a:p>
          <a:endParaRPr lang="en-US"/>
        </a:p>
      </dgm:t>
    </dgm:pt>
    <dgm:pt modelId="{7C367434-11AC-42D0-A54B-45F78BB2B37C}" type="sibTrans" cxnId="{2CCA7355-B542-4D6D-ADFA-B400DF08723E}">
      <dgm:prSet/>
      <dgm:spPr/>
      <dgm:t>
        <a:bodyPr/>
        <a:lstStyle/>
        <a:p>
          <a:endParaRPr lang="en-US"/>
        </a:p>
      </dgm:t>
    </dgm:pt>
    <dgm:pt modelId="{FB5166EB-F20C-4A46-90BA-558E79E76E06}">
      <dgm:prSet phldrT="[Text]" custT="1"/>
      <dgm:spPr>
        <a:solidFill>
          <a:schemeClr val="accent5">
            <a:lumMod val="75000"/>
          </a:schemeClr>
        </a:solidFill>
      </dgm:spPr>
      <dgm:t>
        <a:bodyPr/>
        <a:lstStyle/>
        <a:p>
          <a:r>
            <a:rPr lang="en-US" sz="1600" dirty="0"/>
            <a:t>Preimplantation Genetic Diagnosis to find the “Best embryo</a:t>
          </a:r>
          <a:r>
            <a:rPr lang="en-US" sz="1800" b="1" dirty="0"/>
            <a:t>” </a:t>
          </a:r>
        </a:p>
      </dgm:t>
    </dgm:pt>
    <dgm:pt modelId="{0B9B44F8-33E3-48F8-8398-045BFEA7410E}" type="parTrans" cxnId="{330C9283-61F4-4AA1-8838-F6A10336ABC5}">
      <dgm:prSet/>
      <dgm:spPr/>
      <dgm:t>
        <a:bodyPr/>
        <a:lstStyle/>
        <a:p>
          <a:endParaRPr lang="en-US"/>
        </a:p>
      </dgm:t>
    </dgm:pt>
    <dgm:pt modelId="{9DAF96CA-20AA-485A-A569-4D8764EF9D12}" type="sibTrans" cxnId="{330C9283-61F4-4AA1-8838-F6A10336ABC5}">
      <dgm:prSet/>
      <dgm:spPr/>
      <dgm:t>
        <a:bodyPr/>
        <a:lstStyle/>
        <a:p>
          <a:endParaRPr lang="en-US"/>
        </a:p>
      </dgm:t>
    </dgm:pt>
    <dgm:pt modelId="{6C1C8697-72FC-44D0-AEBA-3948D8D92527}">
      <dgm:prSet phldrT="[Text]"/>
      <dgm:spPr>
        <a:solidFill>
          <a:schemeClr val="accent5">
            <a:lumMod val="75000"/>
          </a:schemeClr>
        </a:solidFill>
      </dgm:spPr>
      <dgm:t>
        <a:bodyPr/>
        <a:lstStyle/>
        <a:p>
          <a:r>
            <a:rPr lang="en-US" dirty="0"/>
            <a:t>Insert the embryo into the womb</a:t>
          </a:r>
        </a:p>
      </dgm:t>
    </dgm:pt>
    <dgm:pt modelId="{563B4B68-2DC3-4139-A17E-5CE0B1961B98}" type="parTrans" cxnId="{F826ECF1-4534-4E84-8BA8-CFDBC2766DE2}">
      <dgm:prSet/>
      <dgm:spPr/>
      <dgm:t>
        <a:bodyPr/>
        <a:lstStyle/>
        <a:p>
          <a:endParaRPr lang="en-US"/>
        </a:p>
      </dgm:t>
    </dgm:pt>
    <dgm:pt modelId="{2BF0B553-DA94-406B-BE60-7E652163EAD3}" type="sibTrans" cxnId="{F826ECF1-4534-4E84-8BA8-CFDBC2766DE2}">
      <dgm:prSet/>
      <dgm:spPr/>
      <dgm:t>
        <a:bodyPr/>
        <a:lstStyle/>
        <a:p>
          <a:endParaRPr lang="en-US"/>
        </a:p>
      </dgm:t>
    </dgm:pt>
    <dgm:pt modelId="{4451D794-A82F-4D02-ADD7-340EB311FAE5}" type="pres">
      <dgm:prSet presAssocID="{DFFDB20A-8DDC-4CC1-A8E1-29DC6A88B645}" presName="cycle" presStyleCnt="0">
        <dgm:presLayoutVars>
          <dgm:dir/>
          <dgm:resizeHandles val="exact"/>
        </dgm:presLayoutVars>
      </dgm:prSet>
      <dgm:spPr/>
    </dgm:pt>
    <dgm:pt modelId="{800629D7-8AFC-4BCE-9F35-95AB9F393BC1}" type="pres">
      <dgm:prSet presAssocID="{5BD15592-A19C-4A23-A5F7-50B6FEA44023}" presName="node" presStyleLbl="node1" presStyleIdx="0" presStyleCnt="5">
        <dgm:presLayoutVars>
          <dgm:bulletEnabled val="1"/>
        </dgm:presLayoutVars>
      </dgm:prSet>
      <dgm:spPr/>
    </dgm:pt>
    <dgm:pt modelId="{918F9226-D26F-4B06-A784-43B10CAEB665}" type="pres">
      <dgm:prSet presAssocID="{DB908C90-A787-4735-904A-18574A893E52}" presName="sibTrans" presStyleLbl="sibTrans2D1" presStyleIdx="0" presStyleCnt="5"/>
      <dgm:spPr/>
    </dgm:pt>
    <dgm:pt modelId="{DA61E17F-F8F5-4892-A985-8AD9FB31AA26}" type="pres">
      <dgm:prSet presAssocID="{DB908C90-A787-4735-904A-18574A893E52}" presName="connectorText" presStyleLbl="sibTrans2D1" presStyleIdx="0" presStyleCnt="5"/>
      <dgm:spPr/>
    </dgm:pt>
    <dgm:pt modelId="{E5FC541F-BC2F-46D0-9C0F-7AFE2BFF957B}" type="pres">
      <dgm:prSet presAssocID="{30F32E6B-D39E-4981-8592-737AEC09F595}" presName="node" presStyleLbl="node1" presStyleIdx="1" presStyleCnt="5">
        <dgm:presLayoutVars>
          <dgm:bulletEnabled val="1"/>
        </dgm:presLayoutVars>
      </dgm:prSet>
      <dgm:spPr/>
    </dgm:pt>
    <dgm:pt modelId="{1B8600D1-BFD0-4D4D-B729-B2FEEFE5EDE7}" type="pres">
      <dgm:prSet presAssocID="{46273C0F-3EB8-4664-83DD-2E84628FCEE9}" presName="sibTrans" presStyleLbl="sibTrans2D1" presStyleIdx="1" presStyleCnt="5"/>
      <dgm:spPr/>
    </dgm:pt>
    <dgm:pt modelId="{23946B3D-2586-4037-BFF7-C31717CF69FD}" type="pres">
      <dgm:prSet presAssocID="{46273C0F-3EB8-4664-83DD-2E84628FCEE9}" presName="connectorText" presStyleLbl="sibTrans2D1" presStyleIdx="1" presStyleCnt="5"/>
      <dgm:spPr/>
    </dgm:pt>
    <dgm:pt modelId="{FFBD85DE-0CBD-4E1A-B16C-555FCB42E4D4}" type="pres">
      <dgm:prSet presAssocID="{608E983A-F302-451C-87E3-473AC1E59B1B}" presName="node" presStyleLbl="node1" presStyleIdx="2" presStyleCnt="5">
        <dgm:presLayoutVars>
          <dgm:bulletEnabled val="1"/>
        </dgm:presLayoutVars>
      </dgm:prSet>
      <dgm:spPr/>
    </dgm:pt>
    <dgm:pt modelId="{811B6FD1-7D09-4264-9BA4-C2F7985AB5F1}" type="pres">
      <dgm:prSet presAssocID="{7C367434-11AC-42D0-A54B-45F78BB2B37C}" presName="sibTrans" presStyleLbl="sibTrans2D1" presStyleIdx="2" presStyleCnt="5"/>
      <dgm:spPr/>
    </dgm:pt>
    <dgm:pt modelId="{C3852C8D-BD53-4EC2-9952-023FAE162731}" type="pres">
      <dgm:prSet presAssocID="{7C367434-11AC-42D0-A54B-45F78BB2B37C}" presName="connectorText" presStyleLbl="sibTrans2D1" presStyleIdx="2" presStyleCnt="5"/>
      <dgm:spPr/>
    </dgm:pt>
    <dgm:pt modelId="{B1A01C2F-82AB-43A1-AC4D-7455DBA37677}" type="pres">
      <dgm:prSet presAssocID="{FB5166EB-F20C-4A46-90BA-558E79E76E06}" presName="node" presStyleLbl="node1" presStyleIdx="3" presStyleCnt="5">
        <dgm:presLayoutVars>
          <dgm:bulletEnabled val="1"/>
        </dgm:presLayoutVars>
      </dgm:prSet>
      <dgm:spPr/>
    </dgm:pt>
    <dgm:pt modelId="{16E1F2FD-0D98-4DDA-8157-87C7C938416D}" type="pres">
      <dgm:prSet presAssocID="{9DAF96CA-20AA-485A-A569-4D8764EF9D12}" presName="sibTrans" presStyleLbl="sibTrans2D1" presStyleIdx="3" presStyleCnt="5"/>
      <dgm:spPr/>
    </dgm:pt>
    <dgm:pt modelId="{6BEB2CEE-E4F2-4151-B30A-C9866D181331}" type="pres">
      <dgm:prSet presAssocID="{9DAF96CA-20AA-485A-A569-4D8764EF9D12}" presName="connectorText" presStyleLbl="sibTrans2D1" presStyleIdx="3" presStyleCnt="5"/>
      <dgm:spPr/>
    </dgm:pt>
    <dgm:pt modelId="{C156A169-CEBD-4A73-9425-2AAB0535CAF1}" type="pres">
      <dgm:prSet presAssocID="{6C1C8697-72FC-44D0-AEBA-3948D8D92527}" presName="node" presStyleLbl="node1" presStyleIdx="4" presStyleCnt="5">
        <dgm:presLayoutVars>
          <dgm:bulletEnabled val="1"/>
        </dgm:presLayoutVars>
      </dgm:prSet>
      <dgm:spPr/>
    </dgm:pt>
    <dgm:pt modelId="{257D56F8-D301-4655-AAA8-D2DF53F6E023}" type="pres">
      <dgm:prSet presAssocID="{2BF0B553-DA94-406B-BE60-7E652163EAD3}" presName="sibTrans" presStyleLbl="sibTrans2D1" presStyleIdx="4" presStyleCnt="5"/>
      <dgm:spPr/>
    </dgm:pt>
    <dgm:pt modelId="{1E4AE92F-8981-4746-BD09-8A9E736411BB}" type="pres">
      <dgm:prSet presAssocID="{2BF0B553-DA94-406B-BE60-7E652163EAD3}" presName="connectorText" presStyleLbl="sibTrans2D1" presStyleIdx="4" presStyleCnt="5"/>
      <dgm:spPr/>
    </dgm:pt>
  </dgm:ptLst>
  <dgm:cxnLst>
    <dgm:cxn modelId="{206CCB0E-629A-4CAD-82DB-8423CD1CE842}" type="presOf" srcId="{7C367434-11AC-42D0-A54B-45F78BB2B37C}" destId="{C3852C8D-BD53-4EC2-9952-023FAE162731}" srcOrd="1" destOrd="0" presId="urn:microsoft.com/office/officeart/2005/8/layout/cycle2"/>
    <dgm:cxn modelId="{0FAC0710-14B6-475B-A749-7F8C9AB6C261}" type="presOf" srcId="{46273C0F-3EB8-4664-83DD-2E84628FCEE9}" destId="{23946B3D-2586-4037-BFF7-C31717CF69FD}" srcOrd="1" destOrd="0" presId="urn:microsoft.com/office/officeart/2005/8/layout/cycle2"/>
    <dgm:cxn modelId="{D9AFDF3F-512B-4A0C-AA58-80717D853F4A}" type="presOf" srcId="{30F32E6B-D39E-4981-8592-737AEC09F595}" destId="{E5FC541F-BC2F-46D0-9C0F-7AFE2BFF957B}" srcOrd="0" destOrd="0" presId="urn:microsoft.com/office/officeart/2005/8/layout/cycle2"/>
    <dgm:cxn modelId="{B4F36C41-923A-4EAE-AD17-9D37201E6948}" type="presOf" srcId="{DB908C90-A787-4735-904A-18574A893E52}" destId="{DA61E17F-F8F5-4892-A985-8AD9FB31AA26}" srcOrd="1" destOrd="0" presId="urn:microsoft.com/office/officeart/2005/8/layout/cycle2"/>
    <dgm:cxn modelId="{DE86CF45-3D3F-4511-B6CE-3509B6DA6EC9}" type="presOf" srcId="{608E983A-F302-451C-87E3-473AC1E59B1B}" destId="{FFBD85DE-0CBD-4E1A-B16C-555FCB42E4D4}" srcOrd="0" destOrd="0" presId="urn:microsoft.com/office/officeart/2005/8/layout/cycle2"/>
    <dgm:cxn modelId="{E695E34C-9A90-4C40-A262-4892C62BD84A}" srcId="{DFFDB20A-8DDC-4CC1-A8E1-29DC6A88B645}" destId="{5BD15592-A19C-4A23-A5F7-50B6FEA44023}" srcOrd="0" destOrd="0" parTransId="{C9DBC5AB-FFFB-4209-928F-5B00141EDC30}" sibTransId="{DB908C90-A787-4735-904A-18574A893E52}"/>
    <dgm:cxn modelId="{DA4DC44F-77D4-4D7B-A446-C0A85464C30D}" type="presOf" srcId="{2BF0B553-DA94-406B-BE60-7E652163EAD3}" destId="{257D56F8-D301-4655-AAA8-D2DF53F6E023}" srcOrd="0" destOrd="0" presId="urn:microsoft.com/office/officeart/2005/8/layout/cycle2"/>
    <dgm:cxn modelId="{0F9A3773-DA99-40D2-A9BF-620AB23E5982}" type="presOf" srcId="{DB908C90-A787-4735-904A-18574A893E52}" destId="{918F9226-D26F-4B06-A784-43B10CAEB665}" srcOrd="0" destOrd="0" presId="urn:microsoft.com/office/officeart/2005/8/layout/cycle2"/>
    <dgm:cxn modelId="{3ECB7A54-03C3-4677-8181-44CA749D1EAC}" type="presOf" srcId="{DFFDB20A-8DDC-4CC1-A8E1-29DC6A88B645}" destId="{4451D794-A82F-4D02-ADD7-340EB311FAE5}" srcOrd="0" destOrd="0" presId="urn:microsoft.com/office/officeart/2005/8/layout/cycle2"/>
    <dgm:cxn modelId="{1B588154-0AD1-44E1-92C6-0725A7F46906}" srcId="{DFFDB20A-8DDC-4CC1-A8E1-29DC6A88B645}" destId="{30F32E6B-D39E-4981-8592-737AEC09F595}" srcOrd="1" destOrd="0" parTransId="{33161917-17DA-4397-946D-DDAFC432790B}" sibTransId="{46273C0F-3EB8-4664-83DD-2E84628FCEE9}"/>
    <dgm:cxn modelId="{2CCA7355-B542-4D6D-ADFA-B400DF08723E}" srcId="{DFFDB20A-8DDC-4CC1-A8E1-29DC6A88B645}" destId="{608E983A-F302-451C-87E3-473AC1E59B1B}" srcOrd="2" destOrd="0" parTransId="{6F365EBA-ED90-4FBE-8743-4EA7C021B50C}" sibTransId="{7C367434-11AC-42D0-A54B-45F78BB2B37C}"/>
    <dgm:cxn modelId="{330C9283-61F4-4AA1-8838-F6A10336ABC5}" srcId="{DFFDB20A-8DDC-4CC1-A8E1-29DC6A88B645}" destId="{FB5166EB-F20C-4A46-90BA-558E79E76E06}" srcOrd="3" destOrd="0" parTransId="{0B9B44F8-33E3-48F8-8398-045BFEA7410E}" sibTransId="{9DAF96CA-20AA-485A-A569-4D8764EF9D12}"/>
    <dgm:cxn modelId="{3E358387-18E7-4A5B-85E1-BF156E29D7B4}" type="presOf" srcId="{2BF0B553-DA94-406B-BE60-7E652163EAD3}" destId="{1E4AE92F-8981-4746-BD09-8A9E736411BB}" srcOrd="1" destOrd="0" presId="urn:microsoft.com/office/officeart/2005/8/layout/cycle2"/>
    <dgm:cxn modelId="{CC74A38F-4525-44F6-A282-38D41E0A30F0}" type="presOf" srcId="{FB5166EB-F20C-4A46-90BA-558E79E76E06}" destId="{B1A01C2F-82AB-43A1-AC4D-7455DBA37677}" srcOrd="0" destOrd="0" presId="urn:microsoft.com/office/officeart/2005/8/layout/cycle2"/>
    <dgm:cxn modelId="{ECB73F93-E35C-4E82-9781-D5414B9D7C5E}" type="presOf" srcId="{5BD15592-A19C-4A23-A5F7-50B6FEA44023}" destId="{800629D7-8AFC-4BCE-9F35-95AB9F393BC1}" srcOrd="0" destOrd="0" presId="urn:microsoft.com/office/officeart/2005/8/layout/cycle2"/>
    <dgm:cxn modelId="{991F239E-0713-4339-B177-36A22041C223}" type="presOf" srcId="{9DAF96CA-20AA-485A-A569-4D8764EF9D12}" destId="{16E1F2FD-0D98-4DDA-8157-87C7C938416D}" srcOrd="0" destOrd="0" presId="urn:microsoft.com/office/officeart/2005/8/layout/cycle2"/>
    <dgm:cxn modelId="{C22E76B9-D575-4B3D-8308-7E2677A3A877}" type="presOf" srcId="{6C1C8697-72FC-44D0-AEBA-3948D8D92527}" destId="{C156A169-CEBD-4A73-9425-2AAB0535CAF1}" srcOrd="0" destOrd="0" presId="urn:microsoft.com/office/officeart/2005/8/layout/cycle2"/>
    <dgm:cxn modelId="{ED2ED1C7-8F5B-4DF4-B975-65998708B237}" type="presOf" srcId="{46273C0F-3EB8-4664-83DD-2E84628FCEE9}" destId="{1B8600D1-BFD0-4D4D-B729-B2FEEFE5EDE7}" srcOrd="0" destOrd="0" presId="urn:microsoft.com/office/officeart/2005/8/layout/cycle2"/>
    <dgm:cxn modelId="{9A02D3C9-56E8-406A-A045-803A0C5866BB}" type="presOf" srcId="{7C367434-11AC-42D0-A54B-45F78BB2B37C}" destId="{811B6FD1-7D09-4264-9BA4-C2F7985AB5F1}" srcOrd="0" destOrd="0" presId="urn:microsoft.com/office/officeart/2005/8/layout/cycle2"/>
    <dgm:cxn modelId="{675F9DCC-6CF4-46E5-83E8-3ABE881E5C68}" type="presOf" srcId="{9DAF96CA-20AA-485A-A569-4D8764EF9D12}" destId="{6BEB2CEE-E4F2-4151-B30A-C9866D181331}" srcOrd="1" destOrd="0" presId="urn:microsoft.com/office/officeart/2005/8/layout/cycle2"/>
    <dgm:cxn modelId="{F826ECF1-4534-4E84-8BA8-CFDBC2766DE2}" srcId="{DFFDB20A-8DDC-4CC1-A8E1-29DC6A88B645}" destId="{6C1C8697-72FC-44D0-AEBA-3948D8D92527}" srcOrd="4" destOrd="0" parTransId="{563B4B68-2DC3-4139-A17E-5CE0B1961B98}" sibTransId="{2BF0B553-DA94-406B-BE60-7E652163EAD3}"/>
    <dgm:cxn modelId="{68D7C328-D32A-48D4-BCA2-D30B042991F8}" type="presParOf" srcId="{4451D794-A82F-4D02-ADD7-340EB311FAE5}" destId="{800629D7-8AFC-4BCE-9F35-95AB9F393BC1}" srcOrd="0" destOrd="0" presId="urn:microsoft.com/office/officeart/2005/8/layout/cycle2"/>
    <dgm:cxn modelId="{4ADA3326-D882-4A83-A387-9ED027370645}" type="presParOf" srcId="{4451D794-A82F-4D02-ADD7-340EB311FAE5}" destId="{918F9226-D26F-4B06-A784-43B10CAEB665}" srcOrd="1" destOrd="0" presId="urn:microsoft.com/office/officeart/2005/8/layout/cycle2"/>
    <dgm:cxn modelId="{56501822-6E5A-4F3F-B733-4CD9EBB37264}" type="presParOf" srcId="{918F9226-D26F-4B06-A784-43B10CAEB665}" destId="{DA61E17F-F8F5-4892-A985-8AD9FB31AA26}" srcOrd="0" destOrd="0" presId="urn:microsoft.com/office/officeart/2005/8/layout/cycle2"/>
    <dgm:cxn modelId="{210C88E3-2848-4DBB-B168-8047B1178F61}" type="presParOf" srcId="{4451D794-A82F-4D02-ADD7-340EB311FAE5}" destId="{E5FC541F-BC2F-46D0-9C0F-7AFE2BFF957B}" srcOrd="2" destOrd="0" presId="urn:microsoft.com/office/officeart/2005/8/layout/cycle2"/>
    <dgm:cxn modelId="{B3342B5B-F38E-40C7-82A3-34535C4483E1}" type="presParOf" srcId="{4451D794-A82F-4D02-ADD7-340EB311FAE5}" destId="{1B8600D1-BFD0-4D4D-B729-B2FEEFE5EDE7}" srcOrd="3" destOrd="0" presId="urn:microsoft.com/office/officeart/2005/8/layout/cycle2"/>
    <dgm:cxn modelId="{179D6052-C330-4EC3-A8C4-24C0CA6F6873}" type="presParOf" srcId="{1B8600D1-BFD0-4D4D-B729-B2FEEFE5EDE7}" destId="{23946B3D-2586-4037-BFF7-C31717CF69FD}" srcOrd="0" destOrd="0" presId="urn:microsoft.com/office/officeart/2005/8/layout/cycle2"/>
    <dgm:cxn modelId="{48EABB8C-05AB-4741-8233-ABA30553700C}" type="presParOf" srcId="{4451D794-A82F-4D02-ADD7-340EB311FAE5}" destId="{FFBD85DE-0CBD-4E1A-B16C-555FCB42E4D4}" srcOrd="4" destOrd="0" presId="urn:microsoft.com/office/officeart/2005/8/layout/cycle2"/>
    <dgm:cxn modelId="{4E271A34-3A27-4A83-A88C-92A273B7752D}" type="presParOf" srcId="{4451D794-A82F-4D02-ADD7-340EB311FAE5}" destId="{811B6FD1-7D09-4264-9BA4-C2F7985AB5F1}" srcOrd="5" destOrd="0" presId="urn:microsoft.com/office/officeart/2005/8/layout/cycle2"/>
    <dgm:cxn modelId="{87F613B9-AA3D-49E4-8276-08A80613201A}" type="presParOf" srcId="{811B6FD1-7D09-4264-9BA4-C2F7985AB5F1}" destId="{C3852C8D-BD53-4EC2-9952-023FAE162731}" srcOrd="0" destOrd="0" presId="urn:microsoft.com/office/officeart/2005/8/layout/cycle2"/>
    <dgm:cxn modelId="{0D472597-43D4-4D63-9183-3E027C86A010}" type="presParOf" srcId="{4451D794-A82F-4D02-ADD7-340EB311FAE5}" destId="{B1A01C2F-82AB-43A1-AC4D-7455DBA37677}" srcOrd="6" destOrd="0" presId="urn:microsoft.com/office/officeart/2005/8/layout/cycle2"/>
    <dgm:cxn modelId="{CEDF7A33-9EFC-4472-9E61-0322587D9B44}" type="presParOf" srcId="{4451D794-A82F-4D02-ADD7-340EB311FAE5}" destId="{16E1F2FD-0D98-4DDA-8157-87C7C938416D}" srcOrd="7" destOrd="0" presId="urn:microsoft.com/office/officeart/2005/8/layout/cycle2"/>
    <dgm:cxn modelId="{07545D4C-48A5-4FFF-BFAD-5BCB44588215}" type="presParOf" srcId="{16E1F2FD-0D98-4DDA-8157-87C7C938416D}" destId="{6BEB2CEE-E4F2-4151-B30A-C9866D181331}" srcOrd="0" destOrd="0" presId="urn:microsoft.com/office/officeart/2005/8/layout/cycle2"/>
    <dgm:cxn modelId="{5ECDC20C-4A4B-4FBF-B249-1240427C9388}" type="presParOf" srcId="{4451D794-A82F-4D02-ADD7-340EB311FAE5}" destId="{C156A169-CEBD-4A73-9425-2AAB0535CAF1}" srcOrd="8" destOrd="0" presId="urn:microsoft.com/office/officeart/2005/8/layout/cycle2"/>
    <dgm:cxn modelId="{38CC591F-E203-4A9D-A88F-DE6254876B66}" type="presParOf" srcId="{4451D794-A82F-4D02-ADD7-340EB311FAE5}" destId="{257D56F8-D301-4655-AAA8-D2DF53F6E023}" srcOrd="9" destOrd="0" presId="urn:microsoft.com/office/officeart/2005/8/layout/cycle2"/>
    <dgm:cxn modelId="{AD899285-FFA3-4000-9017-B8005A8926F8}" type="presParOf" srcId="{257D56F8-D301-4655-AAA8-D2DF53F6E023}" destId="{1E4AE92F-8981-4746-BD09-8A9E736411B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FDB20A-8DDC-4CC1-A8E1-29DC6A88B64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BD15592-A19C-4A23-A5F7-50B6FEA44023}">
      <dgm:prSet phldrT="[Text]" custT="1"/>
      <dgm:spPr>
        <a:noFill/>
      </dgm:spPr>
      <dgm:t>
        <a:bodyPr/>
        <a:lstStyle/>
        <a:p>
          <a:r>
            <a:rPr lang="en-US" sz="1600" dirty="0" err="1"/>
            <a:t>Hyperstimulate</a:t>
          </a:r>
          <a:r>
            <a:rPr lang="en-US" sz="1600" dirty="0"/>
            <a:t>  to make eggs</a:t>
          </a:r>
          <a:endParaRPr lang="en-US" sz="1800" b="1" dirty="0"/>
        </a:p>
      </dgm:t>
    </dgm:pt>
    <dgm:pt modelId="{C9DBC5AB-FFFB-4209-928F-5B00141EDC30}" type="parTrans" cxnId="{E695E34C-9A90-4C40-A262-4892C62BD84A}">
      <dgm:prSet/>
      <dgm:spPr/>
      <dgm:t>
        <a:bodyPr/>
        <a:lstStyle/>
        <a:p>
          <a:endParaRPr lang="en-US"/>
        </a:p>
      </dgm:t>
    </dgm:pt>
    <dgm:pt modelId="{DB908C90-A787-4735-904A-18574A893E52}" type="sibTrans" cxnId="{E695E34C-9A90-4C40-A262-4892C62BD84A}">
      <dgm:prSet/>
      <dgm:spPr/>
      <dgm:t>
        <a:bodyPr/>
        <a:lstStyle/>
        <a:p>
          <a:endParaRPr lang="en-US"/>
        </a:p>
      </dgm:t>
    </dgm:pt>
    <dgm:pt modelId="{30F32E6B-D39E-4981-8592-737AEC09F595}">
      <dgm:prSet phldrT="[Text]"/>
      <dgm:spPr>
        <a:noFill/>
      </dgm:spPr>
      <dgm:t>
        <a:bodyPr/>
        <a:lstStyle/>
        <a:p>
          <a:r>
            <a:rPr lang="en-US" dirty="0"/>
            <a:t>Harvest the eggs</a:t>
          </a:r>
        </a:p>
      </dgm:t>
    </dgm:pt>
    <dgm:pt modelId="{33161917-17DA-4397-946D-DDAFC432790B}" type="parTrans" cxnId="{1B588154-0AD1-44E1-92C6-0725A7F46906}">
      <dgm:prSet/>
      <dgm:spPr/>
      <dgm:t>
        <a:bodyPr/>
        <a:lstStyle/>
        <a:p>
          <a:endParaRPr lang="en-US"/>
        </a:p>
      </dgm:t>
    </dgm:pt>
    <dgm:pt modelId="{46273C0F-3EB8-4664-83DD-2E84628FCEE9}" type="sibTrans" cxnId="{1B588154-0AD1-44E1-92C6-0725A7F46906}">
      <dgm:prSet/>
      <dgm:spPr/>
      <dgm:t>
        <a:bodyPr/>
        <a:lstStyle/>
        <a:p>
          <a:endParaRPr lang="en-US"/>
        </a:p>
      </dgm:t>
    </dgm:pt>
    <dgm:pt modelId="{608E983A-F302-451C-87E3-473AC1E59B1B}">
      <dgm:prSet phldrT="[Text]"/>
      <dgm:spPr>
        <a:solidFill>
          <a:srgbClr val="7030A0"/>
        </a:solidFill>
      </dgm:spPr>
      <dgm:t>
        <a:bodyPr/>
        <a:lstStyle/>
        <a:p>
          <a:r>
            <a:rPr lang="en-US" dirty="0"/>
            <a:t>Thaw the embryos</a:t>
          </a:r>
        </a:p>
      </dgm:t>
    </dgm:pt>
    <dgm:pt modelId="{6F365EBA-ED90-4FBE-8743-4EA7C021B50C}" type="parTrans" cxnId="{2CCA7355-B542-4D6D-ADFA-B400DF08723E}">
      <dgm:prSet/>
      <dgm:spPr/>
      <dgm:t>
        <a:bodyPr/>
        <a:lstStyle/>
        <a:p>
          <a:endParaRPr lang="en-US"/>
        </a:p>
      </dgm:t>
    </dgm:pt>
    <dgm:pt modelId="{7C367434-11AC-42D0-A54B-45F78BB2B37C}" type="sibTrans" cxnId="{2CCA7355-B542-4D6D-ADFA-B400DF08723E}">
      <dgm:prSet/>
      <dgm:spPr/>
      <dgm:t>
        <a:bodyPr/>
        <a:lstStyle/>
        <a:p>
          <a:endParaRPr lang="en-US"/>
        </a:p>
      </dgm:t>
    </dgm:pt>
    <dgm:pt modelId="{FB5166EB-F20C-4A46-90BA-558E79E76E06}">
      <dgm:prSet phldrT="[Text]" custT="1"/>
      <dgm:spPr>
        <a:solidFill>
          <a:schemeClr val="accent5">
            <a:lumMod val="75000"/>
          </a:schemeClr>
        </a:solidFill>
      </dgm:spPr>
      <dgm:t>
        <a:bodyPr/>
        <a:lstStyle/>
        <a:p>
          <a:r>
            <a:rPr lang="en-US" sz="1600" dirty="0"/>
            <a:t>Preimplantation Genetic Diagnosis to find the “Best embryo</a:t>
          </a:r>
          <a:r>
            <a:rPr lang="en-US" sz="1800" b="1" dirty="0"/>
            <a:t>” </a:t>
          </a:r>
        </a:p>
      </dgm:t>
    </dgm:pt>
    <dgm:pt modelId="{0B9B44F8-33E3-48F8-8398-045BFEA7410E}" type="parTrans" cxnId="{330C9283-61F4-4AA1-8838-F6A10336ABC5}">
      <dgm:prSet/>
      <dgm:spPr/>
      <dgm:t>
        <a:bodyPr/>
        <a:lstStyle/>
        <a:p>
          <a:endParaRPr lang="en-US"/>
        </a:p>
      </dgm:t>
    </dgm:pt>
    <dgm:pt modelId="{9DAF96CA-20AA-485A-A569-4D8764EF9D12}" type="sibTrans" cxnId="{330C9283-61F4-4AA1-8838-F6A10336ABC5}">
      <dgm:prSet/>
      <dgm:spPr/>
      <dgm:t>
        <a:bodyPr/>
        <a:lstStyle/>
        <a:p>
          <a:endParaRPr lang="en-US"/>
        </a:p>
      </dgm:t>
    </dgm:pt>
    <dgm:pt modelId="{6C1C8697-72FC-44D0-AEBA-3948D8D92527}">
      <dgm:prSet phldrT="[Text]"/>
      <dgm:spPr>
        <a:solidFill>
          <a:schemeClr val="accent5">
            <a:lumMod val="75000"/>
          </a:schemeClr>
        </a:solidFill>
      </dgm:spPr>
      <dgm:t>
        <a:bodyPr/>
        <a:lstStyle/>
        <a:p>
          <a:r>
            <a:rPr lang="en-US" dirty="0"/>
            <a:t>Insert the embryo into the womb</a:t>
          </a:r>
        </a:p>
      </dgm:t>
    </dgm:pt>
    <dgm:pt modelId="{563B4B68-2DC3-4139-A17E-5CE0B1961B98}" type="parTrans" cxnId="{F826ECF1-4534-4E84-8BA8-CFDBC2766DE2}">
      <dgm:prSet/>
      <dgm:spPr/>
      <dgm:t>
        <a:bodyPr/>
        <a:lstStyle/>
        <a:p>
          <a:endParaRPr lang="en-US"/>
        </a:p>
      </dgm:t>
    </dgm:pt>
    <dgm:pt modelId="{2BF0B553-DA94-406B-BE60-7E652163EAD3}" type="sibTrans" cxnId="{F826ECF1-4534-4E84-8BA8-CFDBC2766DE2}">
      <dgm:prSet/>
      <dgm:spPr/>
      <dgm:t>
        <a:bodyPr/>
        <a:lstStyle/>
        <a:p>
          <a:endParaRPr lang="en-US"/>
        </a:p>
      </dgm:t>
    </dgm:pt>
    <dgm:pt modelId="{4451D794-A82F-4D02-ADD7-340EB311FAE5}" type="pres">
      <dgm:prSet presAssocID="{DFFDB20A-8DDC-4CC1-A8E1-29DC6A88B645}" presName="cycle" presStyleCnt="0">
        <dgm:presLayoutVars>
          <dgm:dir/>
          <dgm:resizeHandles val="exact"/>
        </dgm:presLayoutVars>
      </dgm:prSet>
      <dgm:spPr/>
    </dgm:pt>
    <dgm:pt modelId="{800629D7-8AFC-4BCE-9F35-95AB9F393BC1}" type="pres">
      <dgm:prSet presAssocID="{5BD15592-A19C-4A23-A5F7-50B6FEA44023}" presName="node" presStyleLbl="node1" presStyleIdx="0" presStyleCnt="5">
        <dgm:presLayoutVars>
          <dgm:bulletEnabled val="1"/>
        </dgm:presLayoutVars>
      </dgm:prSet>
      <dgm:spPr/>
    </dgm:pt>
    <dgm:pt modelId="{918F9226-D26F-4B06-A784-43B10CAEB665}" type="pres">
      <dgm:prSet presAssocID="{DB908C90-A787-4735-904A-18574A893E52}" presName="sibTrans" presStyleLbl="sibTrans2D1" presStyleIdx="0" presStyleCnt="5"/>
      <dgm:spPr/>
    </dgm:pt>
    <dgm:pt modelId="{DA61E17F-F8F5-4892-A985-8AD9FB31AA26}" type="pres">
      <dgm:prSet presAssocID="{DB908C90-A787-4735-904A-18574A893E52}" presName="connectorText" presStyleLbl="sibTrans2D1" presStyleIdx="0" presStyleCnt="5"/>
      <dgm:spPr/>
    </dgm:pt>
    <dgm:pt modelId="{E5FC541F-BC2F-46D0-9C0F-7AFE2BFF957B}" type="pres">
      <dgm:prSet presAssocID="{30F32E6B-D39E-4981-8592-737AEC09F595}" presName="node" presStyleLbl="node1" presStyleIdx="1" presStyleCnt="5">
        <dgm:presLayoutVars>
          <dgm:bulletEnabled val="1"/>
        </dgm:presLayoutVars>
      </dgm:prSet>
      <dgm:spPr/>
    </dgm:pt>
    <dgm:pt modelId="{1B8600D1-BFD0-4D4D-B729-B2FEEFE5EDE7}" type="pres">
      <dgm:prSet presAssocID="{46273C0F-3EB8-4664-83DD-2E84628FCEE9}" presName="sibTrans" presStyleLbl="sibTrans2D1" presStyleIdx="1" presStyleCnt="5"/>
      <dgm:spPr/>
    </dgm:pt>
    <dgm:pt modelId="{23946B3D-2586-4037-BFF7-C31717CF69FD}" type="pres">
      <dgm:prSet presAssocID="{46273C0F-3EB8-4664-83DD-2E84628FCEE9}" presName="connectorText" presStyleLbl="sibTrans2D1" presStyleIdx="1" presStyleCnt="5"/>
      <dgm:spPr/>
    </dgm:pt>
    <dgm:pt modelId="{FFBD85DE-0CBD-4E1A-B16C-555FCB42E4D4}" type="pres">
      <dgm:prSet presAssocID="{608E983A-F302-451C-87E3-473AC1E59B1B}" presName="node" presStyleLbl="node1" presStyleIdx="2" presStyleCnt="5">
        <dgm:presLayoutVars>
          <dgm:bulletEnabled val="1"/>
        </dgm:presLayoutVars>
      </dgm:prSet>
      <dgm:spPr/>
    </dgm:pt>
    <dgm:pt modelId="{811B6FD1-7D09-4264-9BA4-C2F7985AB5F1}" type="pres">
      <dgm:prSet presAssocID="{7C367434-11AC-42D0-A54B-45F78BB2B37C}" presName="sibTrans" presStyleLbl="sibTrans2D1" presStyleIdx="2" presStyleCnt="5"/>
      <dgm:spPr/>
    </dgm:pt>
    <dgm:pt modelId="{C3852C8D-BD53-4EC2-9952-023FAE162731}" type="pres">
      <dgm:prSet presAssocID="{7C367434-11AC-42D0-A54B-45F78BB2B37C}" presName="connectorText" presStyleLbl="sibTrans2D1" presStyleIdx="2" presStyleCnt="5"/>
      <dgm:spPr/>
    </dgm:pt>
    <dgm:pt modelId="{B1A01C2F-82AB-43A1-AC4D-7455DBA37677}" type="pres">
      <dgm:prSet presAssocID="{FB5166EB-F20C-4A46-90BA-558E79E76E06}" presName="node" presStyleLbl="node1" presStyleIdx="3" presStyleCnt="5">
        <dgm:presLayoutVars>
          <dgm:bulletEnabled val="1"/>
        </dgm:presLayoutVars>
      </dgm:prSet>
      <dgm:spPr/>
    </dgm:pt>
    <dgm:pt modelId="{16E1F2FD-0D98-4DDA-8157-87C7C938416D}" type="pres">
      <dgm:prSet presAssocID="{9DAF96CA-20AA-485A-A569-4D8764EF9D12}" presName="sibTrans" presStyleLbl="sibTrans2D1" presStyleIdx="3" presStyleCnt="5"/>
      <dgm:spPr/>
    </dgm:pt>
    <dgm:pt modelId="{6BEB2CEE-E4F2-4151-B30A-C9866D181331}" type="pres">
      <dgm:prSet presAssocID="{9DAF96CA-20AA-485A-A569-4D8764EF9D12}" presName="connectorText" presStyleLbl="sibTrans2D1" presStyleIdx="3" presStyleCnt="5"/>
      <dgm:spPr/>
    </dgm:pt>
    <dgm:pt modelId="{C156A169-CEBD-4A73-9425-2AAB0535CAF1}" type="pres">
      <dgm:prSet presAssocID="{6C1C8697-72FC-44D0-AEBA-3948D8D92527}" presName="node" presStyleLbl="node1" presStyleIdx="4" presStyleCnt="5">
        <dgm:presLayoutVars>
          <dgm:bulletEnabled val="1"/>
        </dgm:presLayoutVars>
      </dgm:prSet>
      <dgm:spPr/>
    </dgm:pt>
    <dgm:pt modelId="{257D56F8-D301-4655-AAA8-D2DF53F6E023}" type="pres">
      <dgm:prSet presAssocID="{2BF0B553-DA94-406B-BE60-7E652163EAD3}" presName="sibTrans" presStyleLbl="sibTrans2D1" presStyleIdx="4" presStyleCnt="5"/>
      <dgm:spPr/>
    </dgm:pt>
    <dgm:pt modelId="{1E4AE92F-8981-4746-BD09-8A9E736411BB}" type="pres">
      <dgm:prSet presAssocID="{2BF0B553-DA94-406B-BE60-7E652163EAD3}" presName="connectorText" presStyleLbl="sibTrans2D1" presStyleIdx="4" presStyleCnt="5"/>
      <dgm:spPr/>
    </dgm:pt>
  </dgm:ptLst>
  <dgm:cxnLst>
    <dgm:cxn modelId="{E7CC130C-720C-41C2-9781-668CBA2F2905}" type="presOf" srcId="{608E983A-F302-451C-87E3-473AC1E59B1B}" destId="{FFBD85DE-0CBD-4E1A-B16C-555FCB42E4D4}" srcOrd="0" destOrd="0" presId="urn:microsoft.com/office/officeart/2005/8/layout/cycle2"/>
    <dgm:cxn modelId="{7EE23F11-F4B4-4B1F-B3A1-31CF41B2BC9F}" type="presOf" srcId="{2BF0B553-DA94-406B-BE60-7E652163EAD3}" destId="{1E4AE92F-8981-4746-BD09-8A9E736411BB}" srcOrd="1" destOrd="0" presId="urn:microsoft.com/office/officeart/2005/8/layout/cycle2"/>
    <dgm:cxn modelId="{3939E817-8025-41CF-AE6E-FCE1C0276ECD}" type="presOf" srcId="{9DAF96CA-20AA-485A-A569-4D8764EF9D12}" destId="{6BEB2CEE-E4F2-4151-B30A-C9866D181331}" srcOrd="1" destOrd="0" presId="urn:microsoft.com/office/officeart/2005/8/layout/cycle2"/>
    <dgm:cxn modelId="{1874815E-25D0-4928-8663-74AA7579E0F7}" type="presOf" srcId="{2BF0B553-DA94-406B-BE60-7E652163EAD3}" destId="{257D56F8-D301-4655-AAA8-D2DF53F6E023}" srcOrd="0" destOrd="0" presId="urn:microsoft.com/office/officeart/2005/8/layout/cycle2"/>
    <dgm:cxn modelId="{C9DBBE47-0B25-4371-97D1-ABD43C80704A}" type="presOf" srcId="{46273C0F-3EB8-4664-83DD-2E84628FCEE9}" destId="{1B8600D1-BFD0-4D4D-B729-B2FEEFE5EDE7}" srcOrd="0" destOrd="0" presId="urn:microsoft.com/office/officeart/2005/8/layout/cycle2"/>
    <dgm:cxn modelId="{E695E34C-9A90-4C40-A262-4892C62BD84A}" srcId="{DFFDB20A-8DDC-4CC1-A8E1-29DC6A88B645}" destId="{5BD15592-A19C-4A23-A5F7-50B6FEA44023}" srcOrd="0" destOrd="0" parTransId="{C9DBC5AB-FFFB-4209-928F-5B00141EDC30}" sibTransId="{DB908C90-A787-4735-904A-18574A893E52}"/>
    <dgm:cxn modelId="{1A0CE54D-CF32-472C-BF27-29D26FC4F6C1}" type="presOf" srcId="{30F32E6B-D39E-4981-8592-737AEC09F595}" destId="{E5FC541F-BC2F-46D0-9C0F-7AFE2BFF957B}" srcOrd="0" destOrd="0" presId="urn:microsoft.com/office/officeart/2005/8/layout/cycle2"/>
    <dgm:cxn modelId="{1B588154-0AD1-44E1-92C6-0725A7F46906}" srcId="{DFFDB20A-8DDC-4CC1-A8E1-29DC6A88B645}" destId="{30F32E6B-D39E-4981-8592-737AEC09F595}" srcOrd="1" destOrd="0" parTransId="{33161917-17DA-4397-946D-DDAFC432790B}" sibTransId="{46273C0F-3EB8-4664-83DD-2E84628FCEE9}"/>
    <dgm:cxn modelId="{2CCA7355-B542-4D6D-ADFA-B400DF08723E}" srcId="{DFFDB20A-8DDC-4CC1-A8E1-29DC6A88B645}" destId="{608E983A-F302-451C-87E3-473AC1E59B1B}" srcOrd="2" destOrd="0" parTransId="{6F365EBA-ED90-4FBE-8743-4EA7C021B50C}" sibTransId="{7C367434-11AC-42D0-A54B-45F78BB2B37C}"/>
    <dgm:cxn modelId="{2CCF8456-9118-4C79-B42C-26F298825AB4}" type="presOf" srcId="{FB5166EB-F20C-4A46-90BA-558E79E76E06}" destId="{B1A01C2F-82AB-43A1-AC4D-7455DBA37677}" srcOrd="0" destOrd="0" presId="urn:microsoft.com/office/officeart/2005/8/layout/cycle2"/>
    <dgm:cxn modelId="{A973BB5A-2DF7-4C79-A319-E35D6C5165D9}" type="presOf" srcId="{7C367434-11AC-42D0-A54B-45F78BB2B37C}" destId="{811B6FD1-7D09-4264-9BA4-C2F7985AB5F1}" srcOrd="0" destOrd="0" presId="urn:microsoft.com/office/officeart/2005/8/layout/cycle2"/>
    <dgm:cxn modelId="{0F533B7D-2E1E-4FCD-A3FF-AC729290AE87}" type="presOf" srcId="{DFFDB20A-8DDC-4CC1-A8E1-29DC6A88B645}" destId="{4451D794-A82F-4D02-ADD7-340EB311FAE5}" srcOrd="0" destOrd="0" presId="urn:microsoft.com/office/officeart/2005/8/layout/cycle2"/>
    <dgm:cxn modelId="{330C9283-61F4-4AA1-8838-F6A10336ABC5}" srcId="{DFFDB20A-8DDC-4CC1-A8E1-29DC6A88B645}" destId="{FB5166EB-F20C-4A46-90BA-558E79E76E06}" srcOrd="3" destOrd="0" parTransId="{0B9B44F8-33E3-48F8-8398-045BFEA7410E}" sibTransId="{9DAF96CA-20AA-485A-A569-4D8764EF9D12}"/>
    <dgm:cxn modelId="{F0D35B88-883F-40D8-862F-E04BFC0C1D5A}" type="presOf" srcId="{DB908C90-A787-4735-904A-18574A893E52}" destId="{DA61E17F-F8F5-4892-A985-8AD9FB31AA26}" srcOrd="1" destOrd="0" presId="urn:microsoft.com/office/officeart/2005/8/layout/cycle2"/>
    <dgm:cxn modelId="{3DB98298-58CF-4BAF-9997-0B4AD836A373}" type="presOf" srcId="{9DAF96CA-20AA-485A-A569-4D8764EF9D12}" destId="{16E1F2FD-0D98-4DDA-8157-87C7C938416D}" srcOrd="0" destOrd="0" presId="urn:microsoft.com/office/officeart/2005/8/layout/cycle2"/>
    <dgm:cxn modelId="{BBACB89C-E2E3-4CDD-88A3-52715422D70B}" type="presOf" srcId="{6C1C8697-72FC-44D0-AEBA-3948D8D92527}" destId="{C156A169-CEBD-4A73-9425-2AAB0535CAF1}" srcOrd="0" destOrd="0" presId="urn:microsoft.com/office/officeart/2005/8/layout/cycle2"/>
    <dgm:cxn modelId="{A12E63C1-BBE4-4B25-909C-5482C7F61D67}" type="presOf" srcId="{46273C0F-3EB8-4664-83DD-2E84628FCEE9}" destId="{23946B3D-2586-4037-BFF7-C31717CF69FD}" srcOrd="1" destOrd="0" presId="urn:microsoft.com/office/officeart/2005/8/layout/cycle2"/>
    <dgm:cxn modelId="{58CF53ED-BD37-4A7A-872C-D5E1E1A6CE9B}" type="presOf" srcId="{5BD15592-A19C-4A23-A5F7-50B6FEA44023}" destId="{800629D7-8AFC-4BCE-9F35-95AB9F393BC1}" srcOrd="0" destOrd="0" presId="urn:microsoft.com/office/officeart/2005/8/layout/cycle2"/>
    <dgm:cxn modelId="{79E7ECEF-B746-4D2B-9DB5-0C6951D4308B}" type="presOf" srcId="{7C367434-11AC-42D0-A54B-45F78BB2B37C}" destId="{C3852C8D-BD53-4EC2-9952-023FAE162731}" srcOrd="1" destOrd="0" presId="urn:microsoft.com/office/officeart/2005/8/layout/cycle2"/>
    <dgm:cxn modelId="{8E21A7F0-D7E6-48C2-8AF2-99AF70A2ADE1}" type="presOf" srcId="{DB908C90-A787-4735-904A-18574A893E52}" destId="{918F9226-D26F-4B06-A784-43B10CAEB665}" srcOrd="0" destOrd="0" presId="urn:microsoft.com/office/officeart/2005/8/layout/cycle2"/>
    <dgm:cxn modelId="{F826ECF1-4534-4E84-8BA8-CFDBC2766DE2}" srcId="{DFFDB20A-8DDC-4CC1-A8E1-29DC6A88B645}" destId="{6C1C8697-72FC-44D0-AEBA-3948D8D92527}" srcOrd="4" destOrd="0" parTransId="{563B4B68-2DC3-4139-A17E-5CE0B1961B98}" sibTransId="{2BF0B553-DA94-406B-BE60-7E652163EAD3}"/>
    <dgm:cxn modelId="{03F769BE-16C8-4D49-9F2E-F2338E435810}" type="presParOf" srcId="{4451D794-A82F-4D02-ADD7-340EB311FAE5}" destId="{800629D7-8AFC-4BCE-9F35-95AB9F393BC1}" srcOrd="0" destOrd="0" presId="urn:microsoft.com/office/officeart/2005/8/layout/cycle2"/>
    <dgm:cxn modelId="{94727D56-4C4D-494C-8913-B92997580164}" type="presParOf" srcId="{4451D794-A82F-4D02-ADD7-340EB311FAE5}" destId="{918F9226-D26F-4B06-A784-43B10CAEB665}" srcOrd="1" destOrd="0" presId="urn:microsoft.com/office/officeart/2005/8/layout/cycle2"/>
    <dgm:cxn modelId="{05DA709E-6EA8-412E-AADB-8BC2B5F14313}" type="presParOf" srcId="{918F9226-D26F-4B06-A784-43B10CAEB665}" destId="{DA61E17F-F8F5-4892-A985-8AD9FB31AA26}" srcOrd="0" destOrd="0" presId="urn:microsoft.com/office/officeart/2005/8/layout/cycle2"/>
    <dgm:cxn modelId="{6A8CE128-3AFB-45A5-870A-61EA609A6039}" type="presParOf" srcId="{4451D794-A82F-4D02-ADD7-340EB311FAE5}" destId="{E5FC541F-BC2F-46D0-9C0F-7AFE2BFF957B}" srcOrd="2" destOrd="0" presId="urn:microsoft.com/office/officeart/2005/8/layout/cycle2"/>
    <dgm:cxn modelId="{37E632C3-D755-4708-8842-5CE9DE7A4A39}" type="presParOf" srcId="{4451D794-A82F-4D02-ADD7-340EB311FAE5}" destId="{1B8600D1-BFD0-4D4D-B729-B2FEEFE5EDE7}" srcOrd="3" destOrd="0" presId="urn:microsoft.com/office/officeart/2005/8/layout/cycle2"/>
    <dgm:cxn modelId="{433E2ECB-B202-40BA-AA27-D1C5D0818CFC}" type="presParOf" srcId="{1B8600D1-BFD0-4D4D-B729-B2FEEFE5EDE7}" destId="{23946B3D-2586-4037-BFF7-C31717CF69FD}" srcOrd="0" destOrd="0" presId="urn:microsoft.com/office/officeart/2005/8/layout/cycle2"/>
    <dgm:cxn modelId="{8AEDC53D-FDF1-41B1-87A7-1F422D3528A2}" type="presParOf" srcId="{4451D794-A82F-4D02-ADD7-340EB311FAE5}" destId="{FFBD85DE-0CBD-4E1A-B16C-555FCB42E4D4}" srcOrd="4" destOrd="0" presId="urn:microsoft.com/office/officeart/2005/8/layout/cycle2"/>
    <dgm:cxn modelId="{84772FB3-F8C6-4D7D-A349-561CC1E4428D}" type="presParOf" srcId="{4451D794-A82F-4D02-ADD7-340EB311FAE5}" destId="{811B6FD1-7D09-4264-9BA4-C2F7985AB5F1}" srcOrd="5" destOrd="0" presId="urn:microsoft.com/office/officeart/2005/8/layout/cycle2"/>
    <dgm:cxn modelId="{344276FA-2A8F-47B8-AD41-490B87020487}" type="presParOf" srcId="{811B6FD1-7D09-4264-9BA4-C2F7985AB5F1}" destId="{C3852C8D-BD53-4EC2-9952-023FAE162731}" srcOrd="0" destOrd="0" presId="urn:microsoft.com/office/officeart/2005/8/layout/cycle2"/>
    <dgm:cxn modelId="{E7E9C8D4-B0B8-4801-9E39-831A9B6B818D}" type="presParOf" srcId="{4451D794-A82F-4D02-ADD7-340EB311FAE5}" destId="{B1A01C2F-82AB-43A1-AC4D-7455DBA37677}" srcOrd="6" destOrd="0" presId="urn:microsoft.com/office/officeart/2005/8/layout/cycle2"/>
    <dgm:cxn modelId="{6A0817C1-B01C-48AB-A0AE-64A5D0D405AC}" type="presParOf" srcId="{4451D794-A82F-4D02-ADD7-340EB311FAE5}" destId="{16E1F2FD-0D98-4DDA-8157-87C7C938416D}" srcOrd="7" destOrd="0" presId="urn:microsoft.com/office/officeart/2005/8/layout/cycle2"/>
    <dgm:cxn modelId="{A3276E53-C94B-4243-B879-4EB1B1F6B260}" type="presParOf" srcId="{16E1F2FD-0D98-4DDA-8157-87C7C938416D}" destId="{6BEB2CEE-E4F2-4151-B30A-C9866D181331}" srcOrd="0" destOrd="0" presId="urn:microsoft.com/office/officeart/2005/8/layout/cycle2"/>
    <dgm:cxn modelId="{2FA1D060-C0F1-4E88-8CB4-04A73F5A6307}" type="presParOf" srcId="{4451D794-A82F-4D02-ADD7-340EB311FAE5}" destId="{C156A169-CEBD-4A73-9425-2AAB0535CAF1}" srcOrd="8" destOrd="0" presId="urn:microsoft.com/office/officeart/2005/8/layout/cycle2"/>
    <dgm:cxn modelId="{9A06C08C-32EE-4D92-A762-8F7629117875}" type="presParOf" srcId="{4451D794-A82F-4D02-ADD7-340EB311FAE5}" destId="{257D56F8-D301-4655-AAA8-D2DF53F6E023}" srcOrd="9" destOrd="0" presId="urn:microsoft.com/office/officeart/2005/8/layout/cycle2"/>
    <dgm:cxn modelId="{E8D3D342-01BD-475D-9538-95B7108A2708}" type="presParOf" srcId="{257D56F8-D301-4655-AAA8-D2DF53F6E023}" destId="{1E4AE92F-8981-4746-BD09-8A9E736411B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629D7-8AFC-4BCE-9F35-95AB9F393BC1}">
      <dsp:nvSpPr>
        <dsp:cNvPr id="0" name=""/>
        <dsp:cNvSpPr/>
      </dsp:nvSpPr>
      <dsp:spPr>
        <a:xfrm>
          <a:off x="3331778" y="1638"/>
          <a:ext cx="2023243" cy="2023243"/>
        </a:xfrm>
        <a:prstGeom prst="ellips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Hyperstimulate</a:t>
          </a:r>
          <a:r>
            <a:rPr lang="en-US" sz="1600" kern="1200" dirty="0"/>
            <a:t>  to make eggs</a:t>
          </a:r>
          <a:endParaRPr lang="en-US" sz="1800" b="1" kern="1200" dirty="0"/>
        </a:p>
      </dsp:txBody>
      <dsp:txXfrm>
        <a:off x="3628075" y="297935"/>
        <a:ext cx="1430649" cy="1430649"/>
      </dsp:txXfrm>
    </dsp:sp>
    <dsp:sp modelId="{918F9226-D26F-4B06-A784-43B10CAEB665}">
      <dsp:nvSpPr>
        <dsp:cNvPr id="0" name=""/>
        <dsp:cNvSpPr/>
      </dsp:nvSpPr>
      <dsp:spPr>
        <a:xfrm rot="2160000">
          <a:off x="5291409" y="1556492"/>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06856" y="1645519"/>
        <a:ext cx="377457" cy="409706"/>
      </dsp:txXfrm>
    </dsp:sp>
    <dsp:sp modelId="{E5FC541F-BC2F-46D0-9C0F-7AFE2BFF957B}">
      <dsp:nvSpPr>
        <dsp:cNvPr id="0" name=""/>
        <dsp:cNvSpPr/>
      </dsp:nvSpPr>
      <dsp:spPr>
        <a:xfrm>
          <a:off x="5791715" y="1788887"/>
          <a:ext cx="2023243" cy="2023243"/>
        </a:xfrm>
        <a:prstGeom prst="ellips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Harvest the eggs</a:t>
          </a:r>
        </a:p>
      </dsp:txBody>
      <dsp:txXfrm>
        <a:off x="6088012" y="2085184"/>
        <a:ext cx="1430649" cy="1430649"/>
      </dsp:txXfrm>
    </dsp:sp>
    <dsp:sp modelId="{1B8600D1-BFD0-4D4D-B729-B2FEEFE5EDE7}">
      <dsp:nvSpPr>
        <dsp:cNvPr id="0" name=""/>
        <dsp:cNvSpPr/>
      </dsp:nvSpPr>
      <dsp:spPr>
        <a:xfrm rot="6480000">
          <a:off x="6068634" y="3890487"/>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6174512" y="3950131"/>
        <a:ext cx="377457" cy="409706"/>
      </dsp:txXfrm>
    </dsp:sp>
    <dsp:sp modelId="{FFBD85DE-0CBD-4E1A-B16C-555FCB42E4D4}">
      <dsp:nvSpPr>
        <dsp:cNvPr id="0" name=""/>
        <dsp:cNvSpPr/>
      </dsp:nvSpPr>
      <dsp:spPr>
        <a:xfrm>
          <a:off x="4852102" y="4680717"/>
          <a:ext cx="2023243" cy="2023243"/>
        </a:xfrm>
        <a:prstGeom prst="ellips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Fertilize the eggs</a:t>
          </a:r>
        </a:p>
      </dsp:txBody>
      <dsp:txXfrm>
        <a:off x="5148399" y="4977014"/>
        <a:ext cx="1430649" cy="1430649"/>
      </dsp:txXfrm>
    </dsp:sp>
    <dsp:sp modelId="{811B6FD1-7D09-4264-9BA4-C2F7985AB5F1}">
      <dsp:nvSpPr>
        <dsp:cNvPr id="0" name=""/>
        <dsp:cNvSpPr/>
      </dsp:nvSpPr>
      <dsp:spPr>
        <a:xfrm rot="10800000">
          <a:off x="4159427" y="5350916"/>
          <a:ext cx="489490"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306274" y="5487485"/>
        <a:ext cx="342643" cy="409706"/>
      </dsp:txXfrm>
    </dsp:sp>
    <dsp:sp modelId="{B1A01C2F-82AB-43A1-AC4D-7455DBA37677}">
      <dsp:nvSpPr>
        <dsp:cNvPr id="0" name=""/>
        <dsp:cNvSpPr/>
      </dsp:nvSpPr>
      <dsp:spPr>
        <a:xfrm>
          <a:off x="1717615" y="4680717"/>
          <a:ext cx="2210920" cy="2023243"/>
        </a:xfrm>
        <a:prstGeom prst="ellips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Preimplantation Genetic Diagnosis to find the “Best embryo</a:t>
          </a:r>
          <a:r>
            <a:rPr lang="en-US" sz="1800" b="1" kern="1200" dirty="0"/>
            <a:t>” </a:t>
          </a:r>
        </a:p>
      </dsp:txBody>
      <dsp:txXfrm>
        <a:off x="2041397" y="4977014"/>
        <a:ext cx="1563356" cy="1430649"/>
      </dsp:txXfrm>
    </dsp:sp>
    <dsp:sp modelId="{16E1F2FD-0D98-4DDA-8157-87C7C938416D}">
      <dsp:nvSpPr>
        <dsp:cNvPr id="0" name=""/>
        <dsp:cNvSpPr/>
      </dsp:nvSpPr>
      <dsp:spPr>
        <a:xfrm rot="15120000">
          <a:off x="2089213" y="3915624"/>
          <a:ext cx="53501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194264" y="4128517"/>
        <a:ext cx="374510" cy="409706"/>
      </dsp:txXfrm>
    </dsp:sp>
    <dsp:sp modelId="{C156A169-CEBD-4A73-9425-2AAB0535CAF1}">
      <dsp:nvSpPr>
        <dsp:cNvPr id="0" name=""/>
        <dsp:cNvSpPr/>
      </dsp:nvSpPr>
      <dsp:spPr>
        <a:xfrm>
          <a:off x="871840" y="1788887"/>
          <a:ext cx="2023243" cy="2023243"/>
        </a:xfrm>
        <a:prstGeom prst="ellips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Insert the embryo into the womb</a:t>
          </a:r>
        </a:p>
      </dsp:txBody>
      <dsp:txXfrm>
        <a:off x="1168137" y="2085184"/>
        <a:ext cx="1430649" cy="1430649"/>
      </dsp:txXfrm>
    </dsp:sp>
    <dsp:sp modelId="{257D56F8-D301-4655-AAA8-D2DF53F6E023}">
      <dsp:nvSpPr>
        <dsp:cNvPr id="0" name=""/>
        <dsp:cNvSpPr/>
      </dsp:nvSpPr>
      <dsp:spPr>
        <a:xfrm rot="19440000">
          <a:off x="2831472" y="1574433"/>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846919" y="1758544"/>
        <a:ext cx="377457" cy="409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629D7-8AFC-4BCE-9F35-95AB9F393BC1}">
      <dsp:nvSpPr>
        <dsp:cNvPr id="0" name=""/>
        <dsp:cNvSpPr/>
      </dsp:nvSpPr>
      <dsp:spPr>
        <a:xfrm>
          <a:off x="3331778" y="1638"/>
          <a:ext cx="2023243" cy="2023243"/>
        </a:xfrm>
        <a:prstGeom prst="ellipse">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Hyperstimulate</a:t>
          </a:r>
          <a:r>
            <a:rPr lang="en-US" sz="1600" kern="1200" dirty="0"/>
            <a:t>  to make eggs</a:t>
          </a:r>
          <a:endParaRPr lang="en-US" sz="1800" b="1" kern="1200" dirty="0"/>
        </a:p>
      </dsp:txBody>
      <dsp:txXfrm>
        <a:off x="3628075" y="297935"/>
        <a:ext cx="1430649" cy="1430649"/>
      </dsp:txXfrm>
    </dsp:sp>
    <dsp:sp modelId="{918F9226-D26F-4B06-A784-43B10CAEB665}">
      <dsp:nvSpPr>
        <dsp:cNvPr id="0" name=""/>
        <dsp:cNvSpPr/>
      </dsp:nvSpPr>
      <dsp:spPr>
        <a:xfrm rot="2160000">
          <a:off x="5291409" y="1556492"/>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06856" y="1645519"/>
        <a:ext cx="377457" cy="409706"/>
      </dsp:txXfrm>
    </dsp:sp>
    <dsp:sp modelId="{E5FC541F-BC2F-46D0-9C0F-7AFE2BFF957B}">
      <dsp:nvSpPr>
        <dsp:cNvPr id="0" name=""/>
        <dsp:cNvSpPr/>
      </dsp:nvSpPr>
      <dsp:spPr>
        <a:xfrm>
          <a:off x="5791715" y="1788887"/>
          <a:ext cx="2023243" cy="2023243"/>
        </a:xfrm>
        <a:prstGeom prst="ellipse">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Harvest the eggs</a:t>
          </a:r>
        </a:p>
      </dsp:txBody>
      <dsp:txXfrm>
        <a:off x="6088012" y="2085184"/>
        <a:ext cx="1430649" cy="1430649"/>
      </dsp:txXfrm>
    </dsp:sp>
    <dsp:sp modelId="{1B8600D1-BFD0-4D4D-B729-B2FEEFE5EDE7}">
      <dsp:nvSpPr>
        <dsp:cNvPr id="0" name=""/>
        <dsp:cNvSpPr/>
      </dsp:nvSpPr>
      <dsp:spPr>
        <a:xfrm rot="6480000">
          <a:off x="6068634" y="3890487"/>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6174512" y="3950131"/>
        <a:ext cx="377457" cy="409706"/>
      </dsp:txXfrm>
    </dsp:sp>
    <dsp:sp modelId="{FFBD85DE-0CBD-4E1A-B16C-555FCB42E4D4}">
      <dsp:nvSpPr>
        <dsp:cNvPr id="0" name=""/>
        <dsp:cNvSpPr/>
      </dsp:nvSpPr>
      <dsp:spPr>
        <a:xfrm>
          <a:off x="4852102" y="4680717"/>
          <a:ext cx="2023243" cy="2023243"/>
        </a:xfrm>
        <a:prstGeom prst="ellipse">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Thaw the embryos</a:t>
          </a:r>
        </a:p>
      </dsp:txBody>
      <dsp:txXfrm>
        <a:off x="5148399" y="4977014"/>
        <a:ext cx="1430649" cy="1430649"/>
      </dsp:txXfrm>
    </dsp:sp>
    <dsp:sp modelId="{811B6FD1-7D09-4264-9BA4-C2F7985AB5F1}">
      <dsp:nvSpPr>
        <dsp:cNvPr id="0" name=""/>
        <dsp:cNvSpPr/>
      </dsp:nvSpPr>
      <dsp:spPr>
        <a:xfrm rot="10800000">
          <a:off x="4089048" y="5350916"/>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250815" y="5487485"/>
        <a:ext cx="377457" cy="409706"/>
      </dsp:txXfrm>
    </dsp:sp>
    <dsp:sp modelId="{B1A01C2F-82AB-43A1-AC4D-7455DBA37677}">
      <dsp:nvSpPr>
        <dsp:cNvPr id="0" name=""/>
        <dsp:cNvSpPr/>
      </dsp:nvSpPr>
      <dsp:spPr>
        <a:xfrm>
          <a:off x="1811453" y="4680717"/>
          <a:ext cx="2023243" cy="2023243"/>
        </a:xfrm>
        <a:prstGeom prst="ellips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Preimplantation Genetic Diagnosis to find the “Best embryo</a:t>
          </a:r>
          <a:r>
            <a:rPr lang="en-US" sz="1800" b="1" kern="1200" dirty="0"/>
            <a:t>” </a:t>
          </a:r>
        </a:p>
      </dsp:txBody>
      <dsp:txXfrm>
        <a:off x="2107750" y="4977014"/>
        <a:ext cx="1430649" cy="1430649"/>
      </dsp:txXfrm>
    </dsp:sp>
    <dsp:sp modelId="{16E1F2FD-0D98-4DDA-8157-87C7C938416D}">
      <dsp:nvSpPr>
        <dsp:cNvPr id="0" name=""/>
        <dsp:cNvSpPr/>
      </dsp:nvSpPr>
      <dsp:spPr>
        <a:xfrm rot="15120000">
          <a:off x="2088372" y="3919516"/>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194250" y="4133010"/>
        <a:ext cx="377457" cy="409706"/>
      </dsp:txXfrm>
    </dsp:sp>
    <dsp:sp modelId="{C156A169-CEBD-4A73-9425-2AAB0535CAF1}">
      <dsp:nvSpPr>
        <dsp:cNvPr id="0" name=""/>
        <dsp:cNvSpPr/>
      </dsp:nvSpPr>
      <dsp:spPr>
        <a:xfrm>
          <a:off x="871840" y="1788887"/>
          <a:ext cx="2023243" cy="2023243"/>
        </a:xfrm>
        <a:prstGeom prst="ellips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Insert the embryo into the womb</a:t>
          </a:r>
        </a:p>
      </dsp:txBody>
      <dsp:txXfrm>
        <a:off x="1168137" y="2085184"/>
        <a:ext cx="1430649" cy="1430649"/>
      </dsp:txXfrm>
    </dsp:sp>
    <dsp:sp modelId="{257D56F8-D301-4655-AAA8-D2DF53F6E023}">
      <dsp:nvSpPr>
        <dsp:cNvPr id="0" name=""/>
        <dsp:cNvSpPr/>
      </dsp:nvSpPr>
      <dsp:spPr>
        <a:xfrm rot="19440000">
          <a:off x="2831472" y="1574433"/>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46919" y="1758544"/>
        <a:ext cx="377457" cy="409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629D7-8AFC-4BCE-9F35-95AB9F393BC1}">
      <dsp:nvSpPr>
        <dsp:cNvPr id="0" name=""/>
        <dsp:cNvSpPr/>
      </dsp:nvSpPr>
      <dsp:spPr>
        <a:xfrm>
          <a:off x="3331778" y="1638"/>
          <a:ext cx="2023243" cy="2023243"/>
        </a:xfrm>
        <a:prstGeom prst="ellipse">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Hyperstimulate</a:t>
          </a:r>
          <a:r>
            <a:rPr lang="en-US" sz="1600" kern="1200" dirty="0"/>
            <a:t>  to make eggs</a:t>
          </a:r>
          <a:endParaRPr lang="en-US" sz="1800" b="1" kern="1200" dirty="0"/>
        </a:p>
      </dsp:txBody>
      <dsp:txXfrm>
        <a:off x="3628075" y="297935"/>
        <a:ext cx="1430649" cy="1430649"/>
      </dsp:txXfrm>
    </dsp:sp>
    <dsp:sp modelId="{918F9226-D26F-4B06-A784-43B10CAEB665}">
      <dsp:nvSpPr>
        <dsp:cNvPr id="0" name=""/>
        <dsp:cNvSpPr/>
      </dsp:nvSpPr>
      <dsp:spPr>
        <a:xfrm rot="2160000">
          <a:off x="5291409" y="1556492"/>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06856" y="1645519"/>
        <a:ext cx="377457" cy="409706"/>
      </dsp:txXfrm>
    </dsp:sp>
    <dsp:sp modelId="{E5FC541F-BC2F-46D0-9C0F-7AFE2BFF957B}">
      <dsp:nvSpPr>
        <dsp:cNvPr id="0" name=""/>
        <dsp:cNvSpPr/>
      </dsp:nvSpPr>
      <dsp:spPr>
        <a:xfrm>
          <a:off x="5791715" y="1788887"/>
          <a:ext cx="2023243" cy="2023243"/>
        </a:xfrm>
        <a:prstGeom prst="ellipse">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Harvest the eggs</a:t>
          </a:r>
        </a:p>
      </dsp:txBody>
      <dsp:txXfrm>
        <a:off x="6088012" y="2085184"/>
        <a:ext cx="1430649" cy="1430649"/>
      </dsp:txXfrm>
    </dsp:sp>
    <dsp:sp modelId="{1B8600D1-BFD0-4D4D-B729-B2FEEFE5EDE7}">
      <dsp:nvSpPr>
        <dsp:cNvPr id="0" name=""/>
        <dsp:cNvSpPr/>
      </dsp:nvSpPr>
      <dsp:spPr>
        <a:xfrm rot="6480000">
          <a:off x="6068634" y="3890487"/>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6174512" y="3950131"/>
        <a:ext cx="377457" cy="409706"/>
      </dsp:txXfrm>
    </dsp:sp>
    <dsp:sp modelId="{FFBD85DE-0CBD-4E1A-B16C-555FCB42E4D4}">
      <dsp:nvSpPr>
        <dsp:cNvPr id="0" name=""/>
        <dsp:cNvSpPr/>
      </dsp:nvSpPr>
      <dsp:spPr>
        <a:xfrm>
          <a:off x="4852102" y="4680717"/>
          <a:ext cx="2023243" cy="2023243"/>
        </a:xfrm>
        <a:prstGeom prst="ellipse">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Thaw the embryos</a:t>
          </a:r>
        </a:p>
      </dsp:txBody>
      <dsp:txXfrm>
        <a:off x="5148399" y="4977014"/>
        <a:ext cx="1430649" cy="1430649"/>
      </dsp:txXfrm>
    </dsp:sp>
    <dsp:sp modelId="{811B6FD1-7D09-4264-9BA4-C2F7985AB5F1}">
      <dsp:nvSpPr>
        <dsp:cNvPr id="0" name=""/>
        <dsp:cNvSpPr/>
      </dsp:nvSpPr>
      <dsp:spPr>
        <a:xfrm rot="10800000">
          <a:off x="4089048" y="5350916"/>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250815" y="5487485"/>
        <a:ext cx="377457" cy="409706"/>
      </dsp:txXfrm>
    </dsp:sp>
    <dsp:sp modelId="{B1A01C2F-82AB-43A1-AC4D-7455DBA37677}">
      <dsp:nvSpPr>
        <dsp:cNvPr id="0" name=""/>
        <dsp:cNvSpPr/>
      </dsp:nvSpPr>
      <dsp:spPr>
        <a:xfrm>
          <a:off x="1811453" y="4680717"/>
          <a:ext cx="2023243" cy="2023243"/>
        </a:xfrm>
        <a:prstGeom prst="ellips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Preimplantation Genetic Diagnosis to find the “Best embryo</a:t>
          </a:r>
          <a:r>
            <a:rPr lang="en-US" sz="1800" b="1" kern="1200" dirty="0"/>
            <a:t>” </a:t>
          </a:r>
        </a:p>
      </dsp:txBody>
      <dsp:txXfrm>
        <a:off x="2107750" y="4977014"/>
        <a:ext cx="1430649" cy="1430649"/>
      </dsp:txXfrm>
    </dsp:sp>
    <dsp:sp modelId="{16E1F2FD-0D98-4DDA-8157-87C7C938416D}">
      <dsp:nvSpPr>
        <dsp:cNvPr id="0" name=""/>
        <dsp:cNvSpPr/>
      </dsp:nvSpPr>
      <dsp:spPr>
        <a:xfrm rot="15120000">
          <a:off x="2088372" y="3919516"/>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194250" y="4133010"/>
        <a:ext cx="377457" cy="409706"/>
      </dsp:txXfrm>
    </dsp:sp>
    <dsp:sp modelId="{C156A169-CEBD-4A73-9425-2AAB0535CAF1}">
      <dsp:nvSpPr>
        <dsp:cNvPr id="0" name=""/>
        <dsp:cNvSpPr/>
      </dsp:nvSpPr>
      <dsp:spPr>
        <a:xfrm>
          <a:off x="871840" y="1788887"/>
          <a:ext cx="2023243" cy="2023243"/>
        </a:xfrm>
        <a:prstGeom prst="ellips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Insert the embryo into the womb</a:t>
          </a:r>
        </a:p>
      </dsp:txBody>
      <dsp:txXfrm>
        <a:off x="1168137" y="2085184"/>
        <a:ext cx="1430649" cy="1430649"/>
      </dsp:txXfrm>
    </dsp:sp>
    <dsp:sp modelId="{257D56F8-D301-4655-AAA8-D2DF53F6E023}">
      <dsp:nvSpPr>
        <dsp:cNvPr id="0" name=""/>
        <dsp:cNvSpPr/>
      </dsp:nvSpPr>
      <dsp:spPr>
        <a:xfrm rot="19440000">
          <a:off x="2831472" y="1574433"/>
          <a:ext cx="539224" cy="68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46919" y="1758544"/>
        <a:ext cx="377457" cy="40970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662D-A2A5-DA8C-57B7-2C9B6EC7A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880860-FC6A-6B74-1771-B24558DE7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A6FB22-00C4-892C-1312-1E613AD7116E}"/>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5" name="Footer Placeholder 4">
            <a:extLst>
              <a:ext uri="{FF2B5EF4-FFF2-40B4-BE49-F238E27FC236}">
                <a16:creationId xmlns:a16="http://schemas.microsoft.com/office/drawing/2014/main" id="{8C9D7026-26E7-769E-87C1-4A20166D2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8BABD-4ED2-9B2C-B517-3EDBF1D47C35}"/>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217495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2D0D-A1E8-5123-B2B7-66225BDA1E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96FDFE-7456-D31D-1344-72631A44F0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FE7C2-3C4F-5445-A47A-F781E5ED320A}"/>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5" name="Footer Placeholder 4">
            <a:extLst>
              <a:ext uri="{FF2B5EF4-FFF2-40B4-BE49-F238E27FC236}">
                <a16:creationId xmlns:a16="http://schemas.microsoft.com/office/drawing/2014/main" id="{3C4F87B6-BC8B-C91F-DDE2-7D44BCDE6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689E6-AEAD-9BE3-3B69-F266BB66F554}"/>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154332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BD880B-2DE9-59A5-E45E-BCC798D039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36152C-7829-860F-32F9-F15541D2B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9B205-003C-401C-504C-A20FA09DBCA1}"/>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5" name="Footer Placeholder 4">
            <a:extLst>
              <a:ext uri="{FF2B5EF4-FFF2-40B4-BE49-F238E27FC236}">
                <a16:creationId xmlns:a16="http://schemas.microsoft.com/office/drawing/2014/main" id="{C2B119FF-4020-9B27-FB05-1511FE97C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BCF1F-0389-0824-7A3B-613F8A105FA1}"/>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34448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06DE-FB5A-1A91-2B0B-910AF238A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02141-872D-C2F2-D929-816B1C6438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62186-37D2-CF8A-D8CC-75D7A0CA0010}"/>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5" name="Footer Placeholder 4">
            <a:extLst>
              <a:ext uri="{FF2B5EF4-FFF2-40B4-BE49-F238E27FC236}">
                <a16:creationId xmlns:a16="http://schemas.microsoft.com/office/drawing/2014/main" id="{E9502D25-1B76-98D5-EDE2-81C5BB5D1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D1642-1BC5-F0AD-0AB9-7329805D2FD9}"/>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195816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CB0E-9FEB-8DDE-49F3-3A9346724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BBB1E1-E161-5C02-B14A-E13F7592A2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51B0C-BE0D-201B-2CB6-0303A53BCC35}"/>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5" name="Footer Placeholder 4">
            <a:extLst>
              <a:ext uri="{FF2B5EF4-FFF2-40B4-BE49-F238E27FC236}">
                <a16:creationId xmlns:a16="http://schemas.microsoft.com/office/drawing/2014/main" id="{1FF87416-DD31-4371-C86E-731747D81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0CB6E-58F6-8064-5252-5BD431BB4885}"/>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181594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BAE2-4662-A9C3-D326-F1D963681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74E2F-0D8D-78C3-4CE6-64439CFD92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26A148-D6C3-E525-DA35-B7C298579B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1BCF32-5F4C-645E-D618-CE4C4BAEDD6B}"/>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6" name="Footer Placeholder 5">
            <a:extLst>
              <a:ext uri="{FF2B5EF4-FFF2-40B4-BE49-F238E27FC236}">
                <a16:creationId xmlns:a16="http://schemas.microsoft.com/office/drawing/2014/main" id="{E25A894F-9450-8BF6-4D06-3561AE08F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BACDF-D119-E925-BE11-9B787A1EDAEA}"/>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382153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6B17-C459-7A44-8DE8-AC753552E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5574B4-D907-F48A-D7E7-F48DAA76F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37F99-6297-E083-CC6D-F30A11A1AE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2B065F-2C92-3518-DA28-A7DD0A21E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AF84B-BC2B-6C23-333A-EA023EAE68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D77A38-92BD-605E-D7A9-141142E8C51C}"/>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8" name="Footer Placeholder 7">
            <a:extLst>
              <a:ext uri="{FF2B5EF4-FFF2-40B4-BE49-F238E27FC236}">
                <a16:creationId xmlns:a16="http://schemas.microsoft.com/office/drawing/2014/main" id="{2ABF4D7C-7FAB-9FF1-E725-F80809571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759B79-FEE4-F36B-DBF1-3861998C7199}"/>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342827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61F3-7C52-B1E7-352C-A590EE9CD7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F8B323-3627-D5F0-2577-3D2A102EB4CB}"/>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4" name="Footer Placeholder 3">
            <a:extLst>
              <a:ext uri="{FF2B5EF4-FFF2-40B4-BE49-F238E27FC236}">
                <a16:creationId xmlns:a16="http://schemas.microsoft.com/office/drawing/2014/main" id="{0141BD9D-809B-E727-5C8B-F893C5F51B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FF836D-3B5D-488E-C30A-21E258291518}"/>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267800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11EC8-DD2F-4584-6C8D-9702D76D6E08}"/>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3" name="Footer Placeholder 2">
            <a:extLst>
              <a:ext uri="{FF2B5EF4-FFF2-40B4-BE49-F238E27FC236}">
                <a16:creationId xmlns:a16="http://schemas.microsoft.com/office/drawing/2014/main" id="{39EABD50-E485-02C7-9D1D-C496A0FD50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4859A-0A74-D80A-3E0F-192620BA9998}"/>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240182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0BF6-CDF1-6FA2-C73C-937FC35A0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A0E2B-0835-6BFA-EF17-24B2A48CA6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513C03-AB7E-CAE9-DA01-F70259C8C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2BF89-0E27-6989-D1D0-49AE5F404FFB}"/>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6" name="Footer Placeholder 5">
            <a:extLst>
              <a:ext uri="{FF2B5EF4-FFF2-40B4-BE49-F238E27FC236}">
                <a16:creationId xmlns:a16="http://schemas.microsoft.com/office/drawing/2014/main" id="{99C94BD0-1FB7-5BF5-6F47-8DAA819E6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33079-A8D8-A848-1170-8405AE643521}"/>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328474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7D2A-3AE0-F13B-39BE-CEAD1169C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DFACE3-B7BE-CD40-09FF-E3219BB132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8A1849-0FC1-03FB-2E7E-AAC9A39E2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D4CB64-FF2F-3D8F-7716-935879F8D665}"/>
              </a:ext>
            </a:extLst>
          </p:cNvPr>
          <p:cNvSpPr>
            <a:spLocks noGrp="1"/>
          </p:cNvSpPr>
          <p:nvPr>
            <p:ph type="dt" sz="half" idx="10"/>
          </p:nvPr>
        </p:nvSpPr>
        <p:spPr/>
        <p:txBody>
          <a:bodyPr/>
          <a:lstStyle/>
          <a:p>
            <a:fld id="{45F3E97A-BE7D-45BA-BAA0-66E2D42A7620}" type="datetimeFigureOut">
              <a:rPr lang="en-US" smtClean="0"/>
              <a:t>4/10/2026</a:t>
            </a:fld>
            <a:endParaRPr lang="en-US"/>
          </a:p>
        </p:txBody>
      </p:sp>
      <p:sp>
        <p:nvSpPr>
          <p:cNvPr id="6" name="Footer Placeholder 5">
            <a:extLst>
              <a:ext uri="{FF2B5EF4-FFF2-40B4-BE49-F238E27FC236}">
                <a16:creationId xmlns:a16="http://schemas.microsoft.com/office/drawing/2014/main" id="{4686D70B-AFBC-F5E8-A5CD-D7215669C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EC109-4E3F-16B7-E1D7-C99CA55A8442}"/>
              </a:ext>
            </a:extLst>
          </p:cNvPr>
          <p:cNvSpPr>
            <a:spLocks noGrp="1"/>
          </p:cNvSpPr>
          <p:nvPr>
            <p:ph type="sldNum" sz="quarter" idx="12"/>
          </p:nvPr>
        </p:nvSpPr>
        <p:spPr/>
        <p:txBody>
          <a:bodyPr/>
          <a:lstStyle/>
          <a:p>
            <a:fld id="{6F910AE1-B820-47BD-9918-2D27EBECDD75}" type="slidenum">
              <a:rPr lang="en-US" smtClean="0"/>
              <a:t>‹#›</a:t>
            </a:fld>
            <a:endParaRPr lang="en-US"/>
          </a:p>
        </p:txBody>
      </p:sp>
    </p:spTree>
    <p:extLst>
      <p:ext uri="{BB962C8B-B14F-4D97-AF65-F5344CB8AC3E}">
        <p14:creationId xmlns:p14="http://schemas.microsoft.com/office/powerpoint/2010/main" val="368487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917F97-83AA-3FC4-6190-2D6498BC3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8E0103-84E5-F823-2E13-AEFA5E67A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22E57-D05E-FA77-0CD2-8E4BEDC13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F3E97A-BE7D-45BA-BAA0-66E2D42A7620}" type="datetimeFigureOut">
              <a:rPr lang="en-US" smtClean="0"/>
              <a:t>4/10/2026</a:t>
            </a:fld>
            <a:endParaRPr lang="en-US"/>
          </a:p>
        </p:txBody>
      </p:sp>
      <p:sp>
        <p:nvSpPr>
          <p:cNvPr id="5" name="Footer Placeholder 4">
            <a:extLst>
              <a:ext uri="{FF2B5EF4-FFF2-40B4-BE49-F238E27FC236}">
                <a16:creationId xmlns:a16="http://schemas.microsoft.com/office/drawing/2014/main" id="{BEC47928-7FA4-EA79-08EC-E67D0DD0C9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21BC2D-8E3D-6AD1-5F6B-D04B8B8C5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910AE1-B820-47BD-9918-2D27EBECDD75}" type="slidenum">
              <a:rPr lang="en-US" smtClean="0"/>
              <a:t>‹#›</a:t>
            </a:fld>
            <a:endParaRPr lang="en-US"/>
          </a:p>
        </p:txBody>
      </p:sp>
    </p:spTree>
    <p:extLst>
      <p:ext uri="{BB962C8B-B14F-4D97-AF65-F5344CB8AC3E}">
        <p14:creationId xmlns:p14="http://schemas.microsoft.com/office/powerpoint/2010/main" val="26072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GOzw2hmMHX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today.com/video/moment-of-conception-egg-fertilized-live-on-tv-4975673960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givf.com/fertility/embryofreezing.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dailymail.co.uk/news/article-2255107/1-7-million-embryos-created-IVF-thrown-away-just-7-cent-lead-pregnancy.html#ixzz3lusZXFjZ"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dailymail.co.uk/news/article-2255107/1-7-million-embryos-created-IVF-thrown-away-just-7-cent-lead-pregnancy.html#ixzz3lusZXFj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Matthew%2019&amp;version=NKJV#fen-NKJV-23767a"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dailymail.co.uk/news/article-2255107/1-7-million-embryos-created-IVF-thrown-away-just-7-cent-lead-pregnancy.html#ixzz3lusZXFjZ"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tsfw.net/media/pdfs/MeilaenderTheChildAsAGiftOfGod.pdf"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theologyandchurch.com/2017/04/10/meilaender-on-marriage-childr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D0A8-5367-DBA4-13AF-73307A66B761}"/>
              </a:ext>
            </a:extLst>
          </p:cNvPr>
          <p:cNvSpPr>
            <a:spLocks noGrp="1"/>
          </p:cNvSpPr>
          <p:nvPr>
            <p:ph type="ctrTitle"/>
          </p:nvPr>
        </p:nvSpPr>
        <p:spPr/>
        <p:txBody>
          <a:bodyPr>
            <a:normAutofit fontScale="90000"/>
          </a:bodyPr>
          <a:lstStyle/>
          <a:p>
            <a:r>
              <a:rPr lang="en-US" dirty="0"/>
              <a:t>Assisted Reproductive Technology</a:t>
            </a:r>
            <a:br>
              <a:rPr lang="en-US" dirty="0"/>
            </a:br>
            <a:r>
              <a:rPr lang="en-US" dirty="0"/>
              <a:t>What’s not to love? </a:t>
            </a:r>
          </a:p>
        </p:txBody>
      </p:sp>
      <p:sp>
        <p:nvSpPr>
          <p:cNvPr id="3" name="Subtitle 2">
            <a:extLst>
              <a:ext uri="{FF2B5EF4-FFF2-40B4-BE49-F238E27FC236}">
                <a16:creationId xmlns:a16="http://schemas.microsoft.com/office/drawing/2014/main" id="{B92510FA-CBD1-B7B0-0BD8-E425C3D10B5F}"/>
              </a:ext>
            </a:extLst>
          </p:cNvPr>
          <p:cNvSpPr>
            <a:spLocks noGrp="1"/>
          </p:cNvSpPr>
          <p:nvPr>
            <p:ph type="subTitle" idx="1"/>
          </p:nvPr>
        </p:nvSpPr>
        <p:spPr/>
        <p:txBody>
          <a:bodyPr/>
          <a:lstStyle/>
          <a:p>
            <a:r>
              <a:rPr lang="en-US" dirty="0"/>
              <a:t>Donna J. Harrison M.D. </a:t>
            </a:r>
          </a:p>
          <a:p>
            <a:r>
              <a:rPr lang="en-US" dirty="0"/>
              <a:t>Men’s Conference</a:t>
            </a:r>
          </a:p>
        </p:txBody>
      </p:sp>
    </p:spTree>
    <p:extLst>
      <p:ext uri="{BB962C8B-B14F-4D97-AF65-F5344CB8AC3E}">
        <p14:creationId xmlns:p14="http://schemas.microsoft.com/office/powerpoint/2010/main" val="277532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40E3-2482-585E-9E5A-3434D6876D9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C6C802C-D918-3495-B443-F269D83B51FD}"/>
              </a:ext>
            </a:extLst>
          </p:cNvPr>
          <p:cNvPicPr>
            <a:picLocks noGrp="1" noChangeAspect="1"/>
          </p:cNvPicPr>
          <p:nvPr>
            <p:ph idx="1"/>
          </p:nvPr>
        </p:nvPicPr>
        <p:blipFill>
          <a:blip r:embed="rId2"/>
          <a:stretch>
            <a:fillRect/>
          </a:stretch>
        </p:blipFill>
        <p:spPr>
          <a:xfrm>
            <a:off x="570970" y="365125"/>
            <a:ext cx="11335280" cy="6286797"/>
          </a:xfrm>
          <a:prstGeom prst="rect">
            <a:avLst/>
          </a:prstGeom>
        </p:spPr>
      </p:pic>
    </p:spTree>
    <p:extLst>
      <p:ext uri="{BB962C8B-B14F-4D97-AF65-F5344CB8AC3E}">
        <p14:creationId xmlns:p14="http://schemas.microsoft.com/office/powerpoint/2010/main" val="289243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7BC9-28D7-0725-EF54-C18ACFB6428F}"/>
              </a:ext>
            </a:extLst>
          </p:cNvPr>
          <p:cNvSpPr>
            <a:spLocks noGrp="1"/>
          </p:cNvSpPr>
          <p:nvPr>
            <p:ph type="title"/>
          </p:nvPr>
        </p:nvSpPr>
        <p:spPr/>
        <p:txBody>
          <a:bodyPr/>
          <a:lstStyle/>
          <a:p>
            <a:pPr algn="ctr"/>
            <a:r>
              <a:rPr lang="en-US" dirty="0"/>
              <a:t>The Restorative Reproductive Medicine (</a:t>
            </a:r>
            <a:r>
              <a:rPr lang="en-US" dirty="0" err="1"/>
              <a:t>NaProTECHNOLOGY</a:t>
            </a:r>
            <a:r>
              <a:rPr lang="en-US" dirty="0"/>
              <a:t>)</a:t>
            </a:r>
          </a:p>
        </p:txBody>
      </p:sp>
      <p:sp>
        <p:nvSpPr>
          <p:cNvPr id="3" name="Content Placeholder 2">
            <a:extLst>
              <a:ext uri="{FF2B5EF4-FFF2-40B4-BE49-F238E27FC236}">
                <a16:creationId xmlns:a16="http://schemas.microsoft.com/office/drawing/2014/main" id="{514DD504-5CDA-1EC1-D895-378424663DD8}"/>
              </a:ext>
            </a:extLst>
          </p:cNvPr>
          <p:cNvSpPr>
            <a:spLocks noGrp="1"/>
          </p:cNvSpPr>
          <p:nvPr>
            <p:ph idx="1"/>
          </p:nvPr>
        </p:nvSpPr>
        <p:spPr/>
        <p:txBody>
          <a:bodyPr/>
          <a:lstStyle/>
          <a:p>
            <a:r>
              <a:rPr lang="en-US" dirty="0"/>
              <a:t>Looks for and treats the underlying causes of the reproductive abnormality.</a:t>
            </a:r>
          </a:p>
          <a:p>
            <a:r>
              <a:rPr lang="en-US" dirty="0"/>
              <a:t>Assists the couple in achieving pregnancy while maintaining the natural acts of procreation.</a:t>
            </a:r>
          </a:p>
          <a:p>
            <a:r>
              <a:rPr lang="en-US" dirty="0"/>
              <a:t>If the treatment is unsuccessful, further research into the unknown causes is undertaken.</a:t>
            </a:r>
          </a:p>
          <a:p>
            <a:r>
              <a:rPr lang="en-US" dirty="0"/>
              <a:t>If medically unsuccessful, the program will assist with successful family building by being supportive of adoption.</a:t>
            </a:r>
          </a:p>
          <a:p>
            <a:endParaRPr lang="en-US" dirty="0"/>
          </a:p>
          <a:p>
            <a:endParaRPr lang="en-US" dirty="0"/>
          </a:p>
          <a:p>
            <a:endParaRPr lang="en-US" dirty="0"/>
          </a:p>
        </p:txBody>
      </p:sp>
    </p:spTree>
    <p:extLst>
      <p:ext uri="{BB962C8B-B14F-4D97-AF65-F5344CB8AC3E}">
        <p14:creationId xmlns:p14="http://schemas.microsoft.com/office/powerpoint/2010/main" val="23752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925B-FA9E-BC88-6C4A-0605EB0816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911E662-F89B-D542-BAFB-B5E1509F71B6}"/>
              </a:ext>
            </a:extLst>
          </p:cNvPr>
          <p:cNvPicPr>
            <a:picLocks noGrp="1" noChangeAspect="1"/>
          </p:cNvPicPr>
          <p:nvPr>
            <p:ph sz="half" idx="1"/>
          </p:nvPr>
        </p:nvPicPr>
        <p:blipFill>
          <a:blip r:embed="rId2"/>
          <a:stretch>
            <a:fillRect/>
          </a:stretch>
        </p:blipFill>
        <p:spPr>
          <a:xfrm>
            <a:off x="110067" y="287867"/>
            <a:ext cx="11988799" cy="6205008"/>
          </a:xfrm>
          <a:prstGeom prst="rect">
            <a:avLst/>
          </a:prstGeom>
        </p:spPr>
      </p:pic>
    </p:spTree>
    <p:extLst>
      <p:ext uri="{BB962C8B-B14F-4D97-AF65-F5344CB8AC3E}">
        <p14:creationId xmlns:p14="http://schemas.microsoft.com/office/powerpoint/2010/main" val="225145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4667" y="76200"/>
            <a:ext cx="12107333"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15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D808F-3D54-58D5-69E8-326C3BF17FA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88E90DE-5473-D967-44D3-AAC4DCC23D39}"/>
              </a:ext>
            </a:extLst>
          </p:cNvPr>
          <p:cNvSpPr>
            <a:spLocks noGrp="1"/>
          </p:cNvSpPr>
          <p:nvPr>
            <p:ph type="title"/>
          </p:nvPr>
        </p:nvSpPr>
        <p:spPr/>
        <p:txBody>
          <a:bodyPr/>
          <a:lstStyle/>
          <a:p>
            <a:endParaRPr lang="en-US" dirty="0"/>
          </a:p>
        </p:txBody>
      </p:sp>
      <p:sp>
        <p:nvSpPr>
          <p:cNvPr id="8" name="Text Placeholder 7">
            <a:extLst>
              <a:ext uri="{FF2B5EF4-FFF2-40B4-BE49-F238E27FC236}">
                <a16:creationId xmlns:a16="http://schemas.microsoft.com/office/drawing/2014/main" id="{B9859EB3-AB3B-A210-3AE3-5460DA763E4D}"/>
              </a:ext>
            </a:extLst>
          </p:cNvPr>
          <p:cNvSpPr>
            <a:spLocks noGrp="1"/>
          </p:cNvSpPr>
          <p:nvPr>
            <p:ph type="body" idx="1"/>
          </p:nvPr>
        </p:nvSpPr>
        <p:spPr/>
        <p:txBody>
          <a:bodyPr/>
          <a:lstStyle/>
          <a:p>
            <a:r>
              <a:rPr lang="en-US" dirty="0">
                <a:solidFill>
                  <a:srgbClr val="FF0000"/>
                </a:solidFill>
              </a:rPr>
              <a:t>A Child as a Gift in the Context of Marital Union</a:t>
            </a:r>
          </a:p>
        </p:txBody>
      </p:sp>
      <p:sp>
        <p:nvSpPr>
          <p:cNvPr id="9" name="Content Placeholder 8">
            <a:extLst>
              <a:ext uri="{FF2B5EF4-FFF2-40B4-BE49-F238E27FC236}">
                <a16:creationId xmlns:a16="http://schemas.microsoft.com/office/drawing/2014/main" id="{7749F138-26A8-0153-D77B-45F3CC8D9601}"/>
              </a:ext>
            </a:extLst>
          </p:cNvPr>
          <p:cNvSpPr>
            <a:spLocks noGrp="1"/>
          </p:cNvSpPr>
          <p:nvPr>
            <p:ph sz="half" idx="2"/>
          </p:nvPr>
        </p:nvSpPr>
        <p:spPr/>
        <p:txBody>
          <a:bodyPr/>
          <a:lstStyle/>
          <a:p>
            <a:r>
              <a:rPr lang="en-US" dirty="0">
                <a:solidFill>
                  <a:srgbClr val="FF0000"/>
                </a:solidFill>
              </a:rPr>
              <a:t>Restorative Reproductive Medicine/ Natural Procreative Technology “</a:t>
            </a:r>
            <a:r>
              <a:rPr lang="en-US" dirty="0" err="1">
                <a:solidFill>
                  <a:srgbClr val="FF0000"/>
                </a:solidFill>
              </a:rPr>
              <a:t>Napro</a:t>
            </a:r>
            <a:r>
              <a:rPr lang="en-US" dirty="0">
                <a:solidFill>
                  <a:srgbClr val="FF0000"/>
                </a:solidFill>
              </a:rPr>
              <a:t>”</a:t>
            </a:r>
          </a:p>
        </p:txBody>
      </p:sp>
      <p:sp>
        <p:nvSpPr>
          <p:cNvPr id="10" name="Text Placeholder 9">
            <a:extLst>
              <a:ext uri="{FF2B5EF4-FFF2-40B4-BE49-F238E27FC236}">
                <a16:creationId xmlns:a16="http://schemas.microsoft.com/office/drawing/2014/main" id="{D602FD2B-B136-9C0E-F9A1-C6A77793BE0C}"/>
              </a:ext>
            </a:extLst>
          </p:cNvPr>
          <p:cNvSpPr>
            <a:spLocks noGrp="1"/>
          </p:cNvSpPr>
          <p:nvPr>
            <p:ph type="body" sz="quarter" idx="3"/>
          </p:nvPr>
        </p:nvSpPr>
        <p:spPr>
          <a:xfrm>
            <a:off x="6172200" y="1600195"/>
            <a:ext cx="5183188" cy="591608"/>
          </a:xfrm>
        </p:spPr>
        <p:txBody>
          <a:bodyPr/>
          <a:lstStyle/>
          <a:p>
            <a:pPr algn="ctr"/>
            <a:r>
              <a:rPr lang="en-US" dirty="0"/>
              <a:t>A Child as a Reproductive Product</a:t>
            </a:r>
          </a:p>
        </p:txBody>
      </p:sp>
      <p:sp>
        <p:nvSpPr>
          <p:cNvPr id="11" name="Content Placeholder 10">
            <a:extLst>
              <a:ext uri="{FF2B5EF4-FFF2-40B4-BE49-F238E27FC236}">
                <a16:creationId xmlns:a16="http://schemas.microsoft.com/office/drawing/2014/main" id="{87E81C79-7B80-D37D-E439-814F9DA9F8A1}"/>
              </a:ext>
            </a:extLst>
          </p:cNvPr>
          <p:cNvSpPr>
            <a:spLocks noGrp="1"/>
          </p:cNvSpPr>
          <p:nvPr>
            <p:ph sz="quarter" idx="4"/>
          </p:nvPr>
        </p:nvSpPr>
        <p:spPr/>
        <p:txBody>
          <a:bodyPr/>
          <a:lstStyle/>
          <a:p>
            <a:r>
              <a:rPr lang="en-US" dirty="0"/>
              <a:t>Assisted Reproductive Technology  / In Vitro Fertilization “IVF”</a:t>
            </a:r>
          </a:p>
        </p:txBody>
      </p:sp>
    </p:spTree>
    <p:extLst>
      <p:ext uri="{BB962C8B-B14F-4D97-AF65-F5344CB8AC3E}">
        <p14:creationId xmlns:p14="http://schemas.microsoft.com/office/powerpoint/2010/main" val="816288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F4A0-81C4-2B41-3CAC-972485E80A0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0C52CC7-3D70-FE54-6EC3-41F0E4C7FED7}"/>
              </a:ext>
            </a:extLst>
          </p:cNvPr>
          <p:cNvPicPr>
            <a:picLocks noGrp="1" noChangeAspect="1"/>
          </p:cNvPicPr>
          <p:nvPr>
            <p:ph idx="1"/>
          </p:nvPr>
        </p:nvPicPr>
        <p:blipFill>
          <a:blip r:embed="rId2"/>
          <a:stretch>
            <a:fillRect/>
          </a:stretch>
        </p:blipFill>
        <p:spPr>
          <a:xfrm>
            <a:off x="293633" y="781050"/>
            <a:ext cx="11604733" cy="5562600"/>
          </a:xfrm>
          <a:prstGeom prst="rect">
            <a:avLst/>
          </a:prstGeom>
        </p:spPr>
      </p:pic>
    </p:spTree>
    <p:extLst>
      <p:ext uri="{BB962C8B-B14F-4D97-AF65-F5344CB8AC3E}">
        <p14:creationId xmlns:p14="http://schemas.microsoft.com/office/powerpoint/2010/main" val="109307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045E9-19C8-7703-5DB0-C7489B75EA38}"/>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230557-C126-4149-89F2-CE96E3CFB135}"/>
              </a:ext>
            </a:extLst>
          </p:cNvPr>
          <p:cNvPicPr>
            <a:picLocks noGrp="1" noChangeAspect="1"/>
          </p:cNvPicPr>
          <p:nvPr>
            <p:ph idx="1"/>
          </p:nvPr>
        </p:nvPicPr>
        <p:blipFill>
          <a:blip r:embed="rId2"/>
          <a:stretch>
            <a:fillRect/>
          </a:stretch>
        </p:blipFill>
        <p:spPr>
          <a:xfrm>
            <a:off x="838200" y="1690688"/>
            <a:ext cx="3905393" cy="4351338"/>
          </a:xfrm>
          <a:prstGeom prst="rect">
            <a:avLst/>
          </a:prstGeom>
        </p:spPr>
      </p:pic>
      <p:pic>
        <p:nvPicPr>
          <p:cNvPr id="4" name="Picture 3">
            <a:extLst>
              <a:ext uri="{FF2B5EF4-FFF2-40B4-BE49-F238E27FC236}">
                <a16:creationId xmlns:a16="http://schemas.microsoft.com/office/drawing/2014/main" id="{96DCF924-E5AA-4E2F-AAF9-61E3C3BAB96D}"/>
              </a:ext>
            </a:extLst>
          </p:cNvPr>
          <p:cNvPicPr>
            <a:picLocks noChangeAspect="1"/>
          </p:cNvPicPr>
          <p:nvPr/>
        </p:nvPicPr>
        <p:blipFill>
          <a:blip r:embed="rId3"/>
          <a:stretch>
            <a:fillRect/>
          </a:stretch>
        </p:blipFill>
        <p:spPr>
          <a:xfrm>
            <a:off x="5292712" y="445103"/>
            <a:ext cx="2632303" cy="3629388"/>
          </a:xfrm>
          <a:prstGeom prst="rect">
            <a:avLst/>
          </a:prstGeom>
        </p:spPr>
      </p:pic>
      <p:pic>
        <p:nvPicPr>
          <p:cNvPr id="7" name="Picture 6">
            <a:extLst>
              <a:ext uri="{FF2B5EF4-FFF2-40B4-BE49-F238E27FC236}">
                <a16:creationId xmlns:a16="http://schemas.microsoft.com/office/drawing/2014/main" id="{4CEDD8A5-4898-41C8-1613-FD5F7F21DB97}"/>
              </a:ext>
            </a:extLst>
          </p:cNvPr>
          <p:cNvPicPr>
            <a:picLocks noChangeAspect="1"/>
          </p:cNvPicPr>
          <p:nvPr/>
        </p:nvPicPr>
        <p:blipFill>
          <a:blip r:embed="rId4"/>
          <a:stretch>
            <a:fillRect/>
          </a:stretch>
        </p:blipFill>
        <p:spPr>
          <a:xfrm>
            <a:off x="8474134" y="297647"/>
            <a:ext cx="3084315" cy="3776844"/>
          </a:xfrm>
          <a:prstGeom prst="rect">
            <a:avLst/>
          </a:prstGeom>
        </p:spPr>
      </p:pic>
      <p:pic>
        <p:nvPicPr>
          <p:cNvPr id="9" name="Picture 8">
            <a:extLst>
              <a:ext uri="{FF2B5EF4-FFF2-40B4-BE49-F238E27FC236}">
                <a16:creationId xmlns:a16="http://schemas.microsoft.com/office/drawing/2014/main" id="{E65660C8-34B3-771C-45D3-79EA62CBD027}"/>
              </a:ext>
            </a:extLst>
          </p:cNvPr>
          <p:cNvPicPr>
            <a:picLocks noChangeAspect="1"/>
          </p:cNvPicPr>
          <p:nvPr/>
        </p:nvPicPr>
        <p:blipFill>
          <a:blip r:embed="rId5"/>
          <a:stretch>
            <a:fillRect/>
          </a:stretch>
        </p:blipFill>
        <p:spPr>
          <a:xfrm>
            <a:off x="5841842" y="4074491"/>
            <a:ext cx="4715466" cy="2559067"/>
          </a:xfrm>
          <a:prstGeom prst="rect">
            <a:avLst/>
          </a:prstGeom>
        </p:spPr>
      </p:pic>
    </p:spTree>
    <p:extLst>
      <p:ext uri="{BB962C8B-B14F-4D97-AF65-F5344CB8AC3E}">
        <p14:creationId xmlns:p14="http://schemas.microsoft.com/office/powerpoint/2010/main" val="4545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3715C-616E-F7F6-76F1-D3FAF8A54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15169-4DB3-A7CC-13B2-51C145053531}"/>
              </a:ext>
            </a:extLst>
          </p:cNvPr>
          <p:cNvSpPr>
            <a:spLocks noGrp="1"/>
          </p:cNvSpPr>
          <p:nvPr>
            <p:ph type="title"/>
          </p:nvPr>
        </p:nvSpPr>
        <p:spPr/>
        <p:txBody>
          <a:bodyPr/>
          <a:lstStyle/>
          <a:p>
            <a:r>
              <a:rPr lang="en-US" dirty="0"/>
              <a:t>Assisted Reproductive Technology / IVF</a:t>
            </a:r>
          </a:p>
        </p:txBody>
      </p:sp>
      <p:pic>
        <p:nvPicPr>
          <p:cNvPr id="6" name="Content Placeholder 5">
            <a:extLst>
              <a:ext uri="{FF2B5EF4-FFF2-40B4-BE49-F238E27FC236}">
                <a16:creationId xmlns:a16="http://schemas.microsoft.com/office/drawing/2014/main" id="{0DA04A32-18E5-D2AE-E0C9-E37D528816F7}"/>
              </a:ext>
            </a:extLst>
          </p:cNvPr>
          <p:cNvPicPr>
            <a:picLocks noGrp="1" noChangeAspect="1"/>
          </p:cNvPicPr>
          <p:nvPr>
            <p:ph sz="half" idx="1"/>
          </p:nvPr>
        </p:nvPicPr>
        <p:blipFill>
          <a:blip r:embed="rId2"/>
          <a:stretch>
            <a:fillRect/>
          </a:stretch>
        </p:blipFill>
        <p:spPr>
          <a:xfrm>
            <a:off x="327283" y="2059820"/>
            <a:ext cx="11385036" cy="2912533"/>
          </a:xfrm>
          <a:prstGeom prst="rect">
            <a:avLst/>
          </a:prstGeom>
        </p:spPr>
      </p:pic>
    </p:spTree>
    <p:extLst>
      <p:ext uri="{BB962C8B-B14F-4D97-AF65-F5344CB8AC3E}">
        <p14:creationId xmlns:p14="http://schemas.microsoft.com/office/powerpoint/2010/main" val="110400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454E-43DB-129A-6BDE-0BDA191EA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DE9EA-5467-F7A1-74FE-6ECC3FEA337B}"/>
              </a:ext>
            </a:extLst>
          </p:cNvPr>
          <p:cNvSpPr>
            <a:spLocks noGrp="1"/>
          </p:cNvSpPr>
          <p:nvPr>
            <p:ph type="title"/>
          </p:nvPr>
        </p:nvSpPr>
        <p:spPr/>
        <p:txBody>
          <a:bodyPr/>
          <a:lstStyle/>
          <a:p>
            <a:r>
              <a:rPr lang="en-US" dirty="0"/>
              <a:t>Assisted Reproductive Technology / IVF</a:t>
            </a:r>
          </a:p>
        </p:txBody>
      </p:sp>
      <p:pic>
        <p:nvPicPr>
          <p:cNvPr id="6" name="Content Placeholder 5">
            <a:extLst>
              <a:ext uri="{FF2B5EF4-FFF2-40B4-BE49-F238E27FC236}">
                <a16:creationId xmlns:a16="http://schemas.microsoft.com/office/drawing/2014/main" id="{F858E321-93D0-D0BB-4029-DBCAF65FB898}"/>
              </a:ext>
            </a:extLst>
          </p:cNvPr>
          <p:cNvPicPr>
            <a:picLocks noGrp="1" noChangeAspect="1"/>
          </p:cNvPicPr>
          <p:nvPr>
            <p:ph sz="half" idx="1"/>
          </p:nvPr>
        </p:nvPicPr>
        <p:blipFill>
          <a:blip r:embed="rId2"/>
          <a:stretch>
            <a:fillRect/>
          </a:stretch>
        </p:blipFill>
        <p:spPr>
          <a:xfrm>
            <a:off x="327283" y="2059820"/>
            <a:ext cx="11385036" cy="2912533"/>
          </a:xfrm>
          <a:prstGeom prst="rect">
            <a:avLst/>
          </a:prstGeom>
        </p:spPr>
      </p:pic>
      <p:sp>
        <p:nvSpPr>
          <p:cNvPr id="3" name="Rectangle: Rounded Corners 2">
            <a:extLst>
              <a:ext uri="{FF2B5EF4-FFF2-40B4-BE49-F238E27FC236}">
                <a16:creationId xmlns:a16="http://schemas.microsoft.com/office/drawing/2014/main" id="{9445D333-A4E5-C804-6D09-791467AAA6A0}"/>
              </a:ext>
            </a:extLst>
          </p:cNvPr>
          <p:cNvSpPr/>
          <p:nvPr/>
        </p:nvSpPr>
        <p:spPr>
          <a:xfrm>
            <a:off x="3699933" y="3268133"/>
            <a:ext cx="1879600" cy="14562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4170F2E-0222-81A5-28B1-84C1453219D0}"/>
              </a:ext>
            </a:extLst>
          </p:cNvPr>
          <p:cNvSpPr/>
          <p:nvPr/>
        </p:nvSpPr>
        <p:spPr>
          <a:xfrm>
            <a:off x="6366933" y="3268133"/>
            <a:ext cx="1845734" cy="14562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0B4B44A-E95E-527D-C20D-319562813273}"/>
              </a:ext>
            </a:extLst>
          </p:cNvPr>
          <p:cNvSpPr/>
          <p:nvPr/>
        </p:nvSpPr>
        <p:spPr>
          <a:xfrm>
            <a:off x="9042400" y="3268134"/>
            <a:ext cx="1845734" cy="1397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625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Ovarian Stimulation and Egg Retrieval</a:t>
            </a:r>
          </a:p>
        </p:txBody>
      </p:sp>
      <p:sp>
        <p:nvSpPr>
          <p:cNvPr id="3" name="Content Placeholder 2"/>
          <p:cNvSpPr>
            <a:spLocks noGrp="1"/>
          </p:cNvSpPr>
          <p:nvPr>
            <p:ph idx="1"/>
          </p:nvPr>
        </p:nvSpPr>
        <p:spPr/>
        <p:txBody>
          <a:bodyPr/>
          <a:lstStyle/>
          <a:p>
            <a:r>
              <a:rPr lang="en-US" dirty="0"/>
              <a:t>Normally one egg is produced each month in a woman’s body.</a:t>
            </a:r>
          </a:p>
          <a:p>
            <a:r>
              <a:rPr lang="en-US" dirty="0"/>
              <a:t>In order to get lots of eggs, the ovary has to be stimulated with hormones to cause the ovary to “super-ovulate”.   This can lead to OHSS</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4495800"/>
            <a:ext cx="694651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6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9EDA-AE96-043B-5E1F-762F9D8CFD52}"/>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525408FF-9F43-A9B9-77C0-D0A356DF75A1}"/>
              </a:ext>
            </a:extLst>
          </p:cNvPr>
          <p:cNvSpPr>
            <a:spLocks noGrp="1"/>
          </p:cNvSpPr>
          <p:nvPr>
            <p:ph idx="1"/>
          </p:nvPr>
        </p:nvSpPr>
        <p:spPr/>
        <p:txBody>
          <a:bodyPr/>
          <a:lstStyle/>
          <a:p>
            <a:r>
              <a:rPr lang="en-US" dirty="0"/>
              <a:t>I currently serve on the Board of Directors for the National Embryo Donation Center (NEDC)</a:t>
            </a:r>
          </a:p>
          <a:p>
            <a:endParaRPr lang="en-US" dirty="0"/>
          </a:p>
          <a:p>
            <a:r>
              <a:rPr lang="en-US" dirty="0"/>
              <a:t>I served on the CTCR committee on IVF and Embryo Adoption.</a:t>
            </a:r>
          </a:p>
        </p:txBody>
      </p:sp>
    </p:spTree>
    <p:extLst>
      <p:ext uri="{BB962C8B-B14F-4D97-AF65-F5344CB8AC3E}">
        <p14:creationId xmlns:p14="http://schemas.microsoft.com/office/powerpoint/2010/main" val="3533488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Ovarian Stimulation and Egg Retrieval</a:t>
            </a:r>
          </a:p>
        </p:txBody>
      </p:sp>
      <p:sp>
        <p:nvSpPr>
          <p:cNvPr id="3" name="Content Placeholder 2"/>
          <p:cNvSpPr>
            <a:spLocks noGrp="1"/>
          </p:cNvSpPr>
          <p:nvPr>
            <p:ph idx="1"/>
          </p:nvPr>
        </p:nvSpPr>
        <p:spPr>
          <a:xfrm>
            <a:off x="1676400" y="1943100"/>
            <a:ext cx="8763000" cy="4762500"/>
          </a:xfrm>
        </p:spPr>
        <p:txBody>
          <a:bodyPr>
            <a:normAutofit/>
          </a:bodyPr>
          <a:lstStyle/>
          <a:p>
            <a:pPr marL="0" indent="0">
              <a:buNone/>
            </a:pPr>
            <a:r>
              <a:rPr lang="en-US" dirty="0"/>
              <a:t>Ovarian </a:t>
            </a:r>
            <a:r>
              <a:rPr lang="en-US" dirty="0" err="1"/>
              <a:t>Hyperstimulation</a:t>
            </a:r>
            <a:r>
              <a:rPr lang="en-US" dirty="0"/>
              <a:t>:    (1 out of 3 women )</a:t>
            </a:r>
          </a:p>
          <a:p>
            <a:r>
              <a:rPr lang="en-US" dirty="0"/>
              <a:t>Mild to moderate abdominal pain </a:t>
            </a:r>
          </a:p>
          <a:p>
            <a:r>
              <a:rPr lang="en-US" dirty="0"/>
              <a:t>Bloating , Nausea, Vomiting, Diarrhea</a:t>
            </a:r>
          </a:p>
          <a:p>
            <a:r>
              <a:rPr lang="en-US" dirty="0"/>
              <a:t>Tenderness in the area of your ovaries</a:t>
            </a:r>
          </a:p>
          <a:p>
            <a:r>
              <a:rPr lang="en-US" dirty="0"/>
              <a:t>Some women who use injectable fertility drugs get a mild form of OHSS, which goes away after about a week. If pregnancy occurs, however, symptoms of OHSS may worsen and last several days to weeks.</a:t>
            </a:r>
          </a:p>
          <a:p>
            <a:endParaRPr lang="en-US" dirty="0"/>
          </a:p>
          <a:p>
            <a:pPr marL="0" indent="0">
              <a:buNone/>
            </a:pPr>
            <a:endParaRPr lang="en-US" dirty="0"/>
          </a:p>
        </p:txBody>
      </p:sp>
      <p:sp>
        <p:nvSpPr>
          <p:cNvPr id="4" name="TextBox 3"/>
          <p:cNvSpPr txBox="1"/>
          <p:nvPr/>
        </p:nvSpPr>
        <p:spPr>
          <a:xfrm>
            <a:off x="2514601" y="6477000"/>
            <a:ext cx="7512121" cy="369332"/>
          </a:xfrm>
          <a:prstGeom prst="rect">
            <a:avLst/>
          </a:prstGeom>
          <a:noFill/>
        </p:spPr>
        <p:txBody>
          <a:bodyPr wrap="none" rtlCol="0">
            <a:spAutoFit/>
          </a:bodyPr>
          <a:lstStyle/>
          <a:p>
            <a:r>
              <a:rPr lang="en-US" dirty="0"/>
              <a:t>https://www.asrm.org/FACTSHEET_Ovarian_Hyperstimulation_Syndrome/</a:t>
            </a:r>
          </a:p>
        </p:txBody>
      </p:sp>
    </p:spTree>
    <p:extLst>
      <p:ext uri="{BB962C8B-B14F-4D97-AF65-F5344CB8AC3E}">
        <p14:creationId xmlns:p14="http://schemas.microsoft.com/office/powerpoint/2010/main" val="10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Ovarian Stimulation and Egg Retrieval</a:t>
            </a:r>
          </a:p>
        </p:txBody>
      </p:sp>
      <p:sp>
        <p:nvSpPr>
          <p:cNvPr id="3" name="Content Placeholder 2"/>
          <p:cNvSpPr>
            <a:spLocks noGrp="1"/>
          </p:cNvSpPr>
          <p:nvPr>
            <p:ph idx="1"/>
          </p:nvPr>
        </p:nvSpPr>
        <p:spPr>
          <a:xfrm>
            <a:off x="1676400" y="1690688"/>
            <a:ext cx="8763000" cy="5014912"/>
          </a:xfrm>
        </p:spPr>
        <p:txBody>
          <a:bodyPr>
            <a:normAutofit fontScale="92500" lnSpcReduction="10000"/>
          </a:bodyPr>
          <a:lstStyle/>
          <a:p>
            <a:pPr marL="0" indent="0">
              <a:buNone/>
            </a:pPr>
            <a:r>
              <a:rPr lang="en-US" b="1" dirty="0"/>
              <a:t>Severe Ovarian </a:t>
            </a:r>
            <a:r>
              <a:rPr lang="en-US" b="1" dirty="0" err="1"/>
              <a:t>Hyperstimulation</a:t>
            </a:r>
            <a:r>
              <a:rPr lang="en-US" b="1" dirty="0"/>
              <a:t>:  1-2%  of women </a:t>
            </a:r>
          </a:p>
          <a:p>
            <a:r>
              <a:rPr lang="en-US" dirty="0"/>
              <a:t>Fluid collection in the abdomen and sometimes the chest</a:t>
            </a:r>
          </a:p>
          <a:p>
            <a:r>
              <a:rPr lang="en-US" dirty="0"/>
              <a:t>Electrolyte disturbances (sodium, potassium, others)</a:t>
            </a:r>
          </a:p>
          <a:p>
            <a:r>
              <a:rPr lang="en-US" dirty="0"/>
              <a:t>Blood clots in large vessels, usually in the legs</a:t>
            </a:r>
          </a:p>
          <a:p>
            <a:r>
              <a:rPr lang="en-US" dirty="0"/>
              <a:t>Kidney failure</a:t>
            </a:r>
          </a:p>
          <a:p>
            <a:r>
              <a:rPr lang="en-US" dirty="0"/>
              <a:t>Twisting of an ovary, or Rupture of a cyst in an ovary, which can lead to serious internal hemorrhage requiring surgery and removal of the ovaries.</a:t>
            </a:r>
          </a:p>
          <a:p>
            <a:r>
              <a:rPr lang="en-US" dirty="0"/>
              <a:t>Breathing problems requiring intubation and ventilator support</a:t>
            </a:r>
          </a:p>
          <a:p>
            <a:r>
              <a:rPr lang="en-US" dirty="0"/>
              <a:t>Death of the fetus.</a:t>
            </a:r>
          </a:p>
          <a:p>
            <a:r>
              <a:rPr lang="en-US" dirty="0"/>
              <a:t>Rarely, mother dies.</a:t>
            </a:r>
          </a:p>
          <a:p>
            <a:pPr marL="0" indent="0">
              <a:buNone/>
            </a:pPr>
            <a:endParaRPr lang="en-US" dirty="0"/>
          </a:p>
        </p:txBody>
      </p:sp>
    </p:spTree>
    <p:extLst>
      <p:ext uri="{BB962C8B-B14F-4D97-AF65-F5344CB8AC3E}">
        <p14:creationId xmlns:p14="http://schemas.microsoft.com/office/powerpoint/2010/main" val="15357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Ovarian Stimulation and Egg Retrieval</a:t>
            </a:r>
          </a:p>
        </p:txBody>
      </p:sp>
      <p:sp>
        <p:nvSpPr>
          <p:cNvPr id="3" name="Content Placeholder 2"/>
          <p:cNvSpPr>
            <a:spLocks noGrp="1"/>
          </p:cNvSpPr>
          <p:nvPr>
            <p:ph idx="1"/>
          </p:nvPr>
        </p:nvSpPr>
        <p:spPr/>
        <p:txBody>
          <a:bodyPr/>
          <a:lstStyle/>
          <a:p>
            <a:r>
              <a:rPr lang="en-US" dirty="0"/>
              <a:t>OHSS (Ovarian </a:t>
            </a:r>
            <a:r>
              <a:rPr lang="en-US" dirty="0" err="1"/>
              <a:t>Hyperstimulation</a:t>
            </a:r>
            <a:r>
              <a:rPr lang="en-US" dirty="0"/>
              <a:t> )</a:t>
            </a:r>
          </a:p>
          <a:p>
            <a:r>
              <a:rPr lang="en-US" dirty="0"/>
              <a:t>Complicated deliveries</a:t>
            </a:r>
          </a:p>
          <a:p>
            <a:r>
              <a:rPr lang="en-US" dirty="0"/>
              <a:t>Ovarian cancer (some types) from the hormones used to stimulate the ovaries</a:t>
            </a:r>
          </a:p>
          <a:p>
            <a:r>
              <a:rPr lang="en-US" dirty="0"/>
              <a:t>Increased risk of breast cancer?  From estrogen surge secondary to superovulation</a:t>
            </a:r>
          </a:p>
          <a:p>
            <a:endParaRPr lang="en-US" dirty="0"/>
          </a:p>
        </p:txBody>
      </p:sp>
    </p:spTree>
    <p:extLst>
      <p:ext uri="{BB962C8B-B14F-4D97-AF65-F5344CB8AC3E}">
        <p14:creationId xmlns:p14="http://schemas.microsoft.com/office/powerpoint/2010/main" val="194349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74E9-9F7B-5194-16C7-1558A9891DA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CAD95EC-8FEA-329A-BB2C-56D8C6A3DC88}"/>
              </a:ext>
            </a:extLst>
          </p:cNvPr>
          <p:cNvPicPr>
            <a:picLocks noGrp="1" noChangeAspect="1"/>
          </p:cNvPicPr>
          <p:nvPr>
            <p:ph idx="1"/>
          </p:nvPr>
        </p:nvPicPr>
        <p:blipFill>
          <a:blip r:embed="rId2"/>
          <a:stretch>
            <a:fillRect/>
          </a:stretch>
        </p:blipFill>
        <p:spPr>
          <a:xfrm>
            <a:off x="179157" y="781050"/>
            <a:ext cx="11882628" cy="5395913"/>
          </a:xfrm>
          <a:prstGeom prst="rect">
            <a:avLst/>
          </a:prstGeom>
        </p:spPr>
      </p:pic>
    </p:spTree>
    <p:extLst>
      <p:ext uri="{BB962C8B-B14F-4D97-AF65-F5344CB8AC3E}">
        <p14:creationId xmlns:p14="http://schemas.microsoft.com/office/powerpoint/2010/main" val="4026362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371600"/>
            <a:ext cx="8763000" cy="5334000"/>
          </a:xfrm>
        </p:spPr>
        <p:txBody>
          <a:bodyPr>
            <a:normAutofit/>
          </a:bodyPr>
          <a:lstStyle/>
          <a:p>
            <a:pPr marL="0" indent="0">
              <a:buNone/>
            </a:pPr>
            <a:endParaRPr lang="en-US" dirty="0"/>
          </a:p>
          <a:p>
            <a:pPr marL="0" indent="0">
              <a:buNone/>
            </a:pPr>
            <a:r>
              <a:rPr lang="en-US" sz="8000" dirty="0" err="1"/>
              <a:t>Eggsploitation</a:t>
            </a:r>
            <a:endParaRPr lang="en-US" sz="8000" dirty="0"/>
          </a:p>
          <a:p>
            <a:pPr marL="0" indent="0">
              <a:buNone/>
            </a:pPr>
            <a:endParaRPr lang="en-US" dirty="0">
              <a:hlinkClick r:id="rId2"/>
            </a:endParaRPr>
          </a:p>
          <a:p>
            <a:pPr marL="0" indent="0">
              <a:buNone/>
            </a:pPr>
            <a:r>
              <a:rPr lang="en-US" dirty="0">
                <a:hlinkClick r:id="rId2"/>
              </a:rPr>
              <a:t>https://www.youtube.com/watch?v=GOzw2hmMHXg</a:t>
            </a:r>
            <a:r>
              <a:rPr lang="en-US" dirty="0"/>
              <a:t> </a:t>
            </a:r>
          </a:p>
          <a:p>
            <a:pPr marL="0" indent="0">
              <a:buNone/>
            </a:pPr>
            <a:endParaRPr lang="en-US" dirty="0">
              <a:hlinkClick r:id="rId2"/>
            </a:endParaRPr>
          </a:p>
          <a:p>
            <a:pPr marL="0" indent="0">
              <a:buNone/>
            </a:pPr>
            <a:endParaRPr lang="en-US" dirty="0"/>
          </a:p>
        </p:txBody>
      </p:sp>
    </p:spTree>
    <p:extLst>
      <p:ext uri="{BB962C8B-B14F-4D97-AF65-F5344CB8AC3E}">
        <p14:creationId xmlns:p14="http://schemas.microsoft.com/office/powerpoint/2010/main" val="601005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CDE6-2729-27D3-AEE0-7916559DC08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DA92836-774F-6C79-616C-61D722FC01FE}"/>
              </a:ext>
            </a:extLst>
          </p:cNvPr>
          <p:cNvPicPr>
            <a:picLocks noGrp="1" noChangeAspect="1"/>
          </p:cNvPicPr>
          <p:nvPr>
            <p:ph idx="1"/>
          </p:nvPr>
        </p:nvPicPr>
        <p:blipFill>
          <a:blip r:embed="rId2"/>
          <a:stretch>
            <a:fillRect/>
          </a:stretch>
        </p:blipFill>
        <p:spPr>
          <a:xfrm>
            <a:off x="786343" y="76200"/>
            <a:ext cx="10751155" cy="6724650"/>
          </a:xfrm>
          <a:prstGeom prst="rect">
            <a:avLst/>
          </a:prstGeom>
        </p:spPr>
      </p:pic>
    </p:spTree>
    <p:extLst>
      <p:ext uri="{BB962C8B-B14F-4D97-AF65-F5344CB8AC3E}">
        <p14:creationId xmlns:p14="http://schemas.microsoft.com/office/powerpoint/2010/main" val="171951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A2D8D-937E-5A29-484D-B428CEFE8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D3131-8D39-29A4-F52D-7D2F29BEC6DB}"/>
              </a:ext>
            </a:extLst>
          </p:cNvPr>
          <p:cNvSpPr>
            <a:spLocks noGrp="1"/>
          </p:cNvSpPr>
          <p:nvPr>
            <p:ph type="title"/>
          </p:nvPr>
        </p:nvSpPr>
        <p:spPr/>
        <p:txBody>
          <a:bodyPr/>
          <a:lstStyle/>
          <a:p>
            <a:r>
              <a:rPr lang="en-US" dirty="0"/>
              <a:t>Assisted Reproductive Technology / IVF</a:t>
            </a:r>
          </a:p>
        </p:txBody>
      </p:sp>
      <p:pic>
        <p:nvPicPr>
          <p:cNvPr id="6" name="Content Placeholder 5">
            <a:extLst>
              <a:ext uri="{FF2B5EF4-FFF2-40B4-BE49-F238E27FC236}">
                <a16:creationId xmlns:a16="http://schemas.microsoft.com/office/drawing/2014/main" id="{AF563B48-6D1D-BE21-1F14-45F5FDEFE6FE}"/>
              </a:ext>
            </a:extLst>
          </p:cNvPr>
          <p:cNvPicPr>
            <a:picLocks noGrp="1" noChangeAspect="1"/>
          </p:cNvPicPr>
          <p:nvPr>
            <p:ph sz="half" idx="1"/>
          </p:nvPr>
        </p:nvPicPr>
        <p:blipFill>
          <a:blip r:embed="rId2"/>
          <a:stretch>
            <a:fillRect/>
          </a:stretch>
        </p:blipFill>
        <p:spPr>
          <a:xfrm>
            <a:off x="327283" y="2059820"/>
            <a:ext cx="11385036" cy="2912533"/>
          </a:xfrm>
          <a:prstGeom prst="rect">
            <a:avLst/>
          </a:prstGeom>
        </p:spPr>
      </p:pic>
      <p:sp>
        <p:nvSpPr>
          <p:cNvPr id="5" name="Rectangle: Rounded Corners 4">
            <a:extLst>
              <a:ext uri="{FF2B5EF4-FFF2-40B4-BE49-F238E27FC236}">
                <a16:creationId xmlns:a16="http://schemas.microsoft.com/office/drawing/2014/main" id="{0322D2C3-934C-66C6-9D77-BCA8DB8FA034}"/>
              </a:ext>
            </a:extLst>
          </p:cNvPr>
          <p:cNvSpPr/>
          <p:nvPr/>
        </p:nvSpPr>
        <p:spPr>
          <a:xfrm>
            <a:off x="6366933" y="3268133"/>
            <a:ext cx="1845734" cy="14562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15C2D6-3491-F83A-F17A-BD85A6230617}"/>
              </a:ext>
            </a:extLst>
          </p:cNvPr>
          <p:cNvSpPr/>
          <p:nvPr/>
        </p:nvSpPr>
        <p:spPr>
          <a:xfrm>
            <a:off x="9042400" y="3268134"/>
            <a:ext cx="1845734" cy="1397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179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hlinkClick r:id="rId2"/>
              </a:rPr>
              <a:t>http://www.today.com/video/moment-of-conception-egg-fertilized-live-on-tv-49756739602</a:t>
            </a:r>
            <a:r>
              <a:rPr lang="en-US" dirty="0"/>
              <a:t> </a:t>
            </a:r>
          </a:p>
          <a:p>
            <a:endParaRPr lang="en-US" dirty="0"/>
          </a:p>
          <a:p>
            <a:r>
              <a:rPr lang="en-US" dirty="0"/>
              <a:t>2:04-3:30</a:t>
            </a:r>
          </a:p>
        </p:txBody>
      </p:sp>
    </p:spTree>
    <p:extLst>
      <p:ext uri="{BB962C8B-B14F-4D97-AF65-F5344CB8AC3E}">
        <p14:creationId xmlns:p14="http://schemas.microsoft.com/office/powerpoint/2010/main" val="1535961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Embryo Culture Grading and Selection</a:t>
            </a:r>
          </a:p>
        </p:txBody>
      </p:sp>
      <p:sp>
        <p:nvSpPr>
          <p:cNvPr id="3" name="Content Placeholder 2"/>
          <p:cNvSpPr>
            <a:spLocks noGrp="1"/>
          </p:cNvSpPr>
          <p:nvPr>
            <p:ph idx="1"/>
          </p:nvPr>
        </p:nvSpPr>
        <p:spPr/>
        <p:txBody>
          <a:bodyPr>
            <a:normAutofit/>
          </a:bodyPr>
          <a:lstStyle/>
          <a:p>
            <a:r>
              <a:rPr lang="en-US" dirty="0"/>
              <a:t>In the Nat’l Geographic Video- 23 embryos were created.   </a:t>
            </a:r>
          </a:p>
          <a:p>
            <a:endParaRPr lang="en-US" dirty="0"/>
          </a:p>
          <a:p>
            <a:endParaRPr lang="en-US" dirty="0"/>
          </a:p>
          <a:p>
            <a:endParaRPr lang="en-US" dirty="0"/>
          </a:p>
          <a:p>
            <a:endParaRPr lang="en-US" dirty="0"/>
          </a:p>
          <a:p>
            <a:endParaRPr lang="en-US" dirty="0"/>
          </a:p>
          <a:p>
            <a:r>
              <a:rPr lang="en-US" dirty="0"/>
              <a:t>3 were transferred into the mother’s womb.</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402" y="2286001"/>
            <a:ext cx="3479798" cy="260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889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4FA6-D3DA-F16E-BEC4-AEA2EED60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5AA44-534B-4ABA-31FF-09011C41B590}"/>
              </a:ext>
            </a:extLst>
          </p:cNvPr>
          <p:cNvSpPr>
            <a:spLocks noGrp="1"/>
          </p:cNvSpPr>
          <p:nvPr>
            <p:ph type="title"/>
          </p:nvPr>
        </p:nvSpPr>
        <p:spPr/>
        <p:txBody>
          <a:bodyPr/>
          <a:lstStyle/>
          <a:p>
            <a:r>
              <a:rPr lang="en-US" dirty="0"/>
              <a:t>Assisted Reproductive Technology / IVF</a:t>
            </a:r>
          </a:p>
        </p:txBody>
      </p:sp>
      <p:pic>
        <p:nvPicPr>
          <p:cNvPr id="6" name="Content Placeholder 5">
            <a:extLst>
              <a:ext uri="{FF2B5EF4-FFF2-40B4-BE49-F238E27FC236}">
                <a16:creationId xmlns:a16="http://schemas.microsoft.com/office/drawing/2014/main" id="{F078BF71-6330-8C6F-97F3-7AC8EB2937F7}"/>
              </a:ext>
            </a:extLst>
          </p:cNvPr>
          <p:cNvPicPr>
            <a:picLocks noGrp="1" noChangeAspect="1"/>
          </p:cNvPicPr>
          <p:nvPr>
            <p:ph sz="half" idx="1"/>
          </p:nvPr>
        </p:nvPicPr>
        <p:blipFill>
          <a:blip r:embed="rId2"/>
          <a:stretch>
            <a:fillRect/>
          </a:stretch>
        </p:blipFill>
        <p:spPr>
          <a:xfrm>
            <a:off x="327283" y="2059820"/>
            <a:ext cx="11385036" cy="2912533"/>
          </a:xfrm>
          <a:prstGeom prst="rect">
            <a:avLst/>
          </a:prstGeom>
        </p:spPr>
      </p:pic>
      <p:sp>
        <p:nvSpPr>
          <p:cNvPr id="7" name="Rectangle: Rounded Corners 6">
            <a:extLst>
              <a:ext uri="{FF2B5EF4-FFF2-40B4-BE49-F238E27FC236}">
                <a16:creationId xmlns:a16="http://schemas.microsoft.com/office/drawing/2014/main" id="{DD905C2E-5BFD-89C1-CEFF-964852BE1788}"/>
              </a:ext>
            </a:extLst>
          </p:cNvPr>
          <p:cNvSpPr/>
          <p:nvPr/>
        </p:nvSpPr>
        <p:spPr>
          <a:xfrm>
            <a:off x="9042400" y="3268134"/>
            <a:ext cx="1845734" cy="1397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16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470248-322D-EE6E-09D4-71115E5556F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7062858-C998-3F9C-F6AE-DF2FB7D22E47}"/>
              </a:ext>
            </a:extLst>
          </p:cNvPr>
          <p:cNvPicPr>
            <a:picLocks noGrp="1" noChangeAspect="1"/>
          </p:cNvPicPr>
          <p:nvPr>
            <p:ph sz="half" idx="1"/>
          </p:nvPr>
        </p:nvPicPr>
        <p:blipFill>
          <a:blip r:embed="rId2"/>
          <a:stretch>
            <a:fillRect/>
          </a:stretch>
        </p:blipFill>
        <p:spPr>
          <a:xfrm>
            <a:off x="1476303" y="1825625"/>
            <a:ext cx="3905393" cy="4351338"/>
          </a:xfrm>
          <a:prstGeom prst="rect">
            <a:avLst/>
          </a:prstGeom>
        </p:spPr>
      </p:pic>
      <p:sp>
        <p:nvSpPr>
          <p:cNvPr id="4" name="Content Placeholder 3">
            <a:extLst>
              <a:ext uri="{FF2B5EF4-FFF2-40B4-BE49-F238E27FC236}">
                <a16:creationId xmlns:a16="http://schemas.microsoft.com/office/drawing/2014/main" id="{F8806F99-3189-F92C-ECF4-F1A0EFF9E926}"/>
              </a:ext>
            </a:extLst>
          </p:cNvPr>
          <p:cNvSpPr>
            <a:spLocks noGrp="1"/>
          </p:cNvSpPr>
          <p:nvPr>
            <p:ph sz="half" idx="2"/>
          </p:nvPr>
        </p:nvSpPr>
        <p:spPr>
          <a:xfrm>
            <a:off x="5977467" y="1825625"/>
            <a:ext cx="5376333" cy="4351338"/>
          </a:xfrm>
        </p:spPr>
        <p:txBody>
          <a:bodyPr/>
          <a:lstStyle/>
          <a:p>
            <a:r>
              <a:rPr lang="en-US" dirty="0"/>
              <a:t>“Therefor a man shall leave his father and mother and shall cleave unto his wife, and they shall be one flesh.” Gen2:24 KJV</a:t>
            </a:r>
          </a:p>
          <a:p>
            <a:r>
              <a:rPr lang="en-US" dirty="0"/>
              <a:t>“Echad”  Hebrew “unified oneness”.     </a:t>
            </a:r>
          </a:p>
          <a:p>
            <a:endParaRPr lang="en-US" dirty="0"/>
          </a:p>
        </p:txBody>
      </p:sp>
    </p:spTree>
    <p:extLst>
      <p:ext uri="{BB962C8B-B14F-4D97-AF65-F5344CB8AC3E}">
        <p14:creationId xmlns:p14="http://schemas.microsoft.com/office/powerpoint/2010/main" val="2594149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a:t>Of embryos transferred, only one out of three will survive to live birth.</a:t>
            </a:r>
          </a:p>
        </p:txBody>
      </p:sp>
      <p:sp>
        <p:nvSpPr>
          <p:cNvPr id="4" name="Content Placeholder 3"/>
          <p:cNvSpPr>
            <a:spLocks noGrp="1"/>
          </p:cNvSpPr>
          <p:nvPr>
            <p:ph sz="half" idx="2"/>
          </p:nvPr>
        </p:nvSpPr>
        <p:spPr/>
        <p:txBody>
          <a:bodyPr>
            <a:normAutofit/>
          </a:bodyPr>
          <a:lstStyle/>
          <a:p>
            <a:r>
              <a:rPr lang="en-US" dirty="0"/>
              <a:t>How many should be transferred?</a:t>
            </a:r>
          </a:p>
          <a:p>
            <a:endParaRPr lang="en-US" dirty="0"/>
          </a:p>
          <a:p>
            <a:r>
              <a:rPr lang="en-US" dirty="0"/>
              <a:t>Which ones should be transferred?</a:t>
            </a:r>
          </a:p>
          <a:p>
            <a:endParaRPr lang="en-US" dirty="0"/>
          </a:p>
          <a:p>
            <a:r>
              <a:rPr lang="en-US" dirty="0"/>
              <a:t>What do we do with the “leftovers”?</a:t>
            </a:r>
          </a:p>
        </p:txBody>
      </p:sp>
      <p:sp>
        <p:nvSpPr>
          <p:cNvPr id="10" name="Title 1">
            <a:extLst>
              <a:ext uri="{FF2B5EF4-FFF2-40B4-BE49-F238E27FC236}">
                <a16:creationId xmlns:a16="http://schemas.microsoft.com/office/drawing/2014/main" id="{949D4957-86D8-22D3-0628-838DB4D1CDE2}"/>
              </a:ext>
            </a:extLst>
          </p:cNvPr>
          <p:cNvSpPr>
            <a:spLocks noGrp="1"/>
          </p:cNvSpPr>
          <p:nvPr>
            <p:ph type="title"/>
          </p:nvPr>
        </p:nvSpPr>
        <p:spPr>
          <a:xfrm>
            <a:off x="838200" y="365125"/>
            <a:ext cx="10515600" cy="1325563"/>
          </a:xfrm>
        </p:spPr>
        <p:txBody>
          <a:bodyPr/>
          <a:lstStyle/>
          <a:p>
            <a:pPr algn="ctr"/>
            <a:r>
              <a:rPr lang="en-US" dirty="0"/>
              <a:t>Embryo Culture Grading and Selection</a:t>
            </a:r>
          </a:p>
        </p:txBody>
      </p:sp>
    </p:spTree>
    <p:extLst>
      <p:ext uri="{BB962C8B-B14F-4D97-AF65-F5344CB8AC3E}">
        <p14:creationId xmlns:p14="http://schemas.microsoft.com/office/powerpoint/2010/main" val="236935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800600"/>
          </a:xfrm>
        </p:spPr>
        <p:txBody>
          <a:bodyPr>
            <a:normAutofit/>
          </a:bodyPr>
          <a:lstStyle/>
          <a:p>
            <a:r>
              <a:rPr lang="en-US" dirty="0"/>
              <a:t>What do we do with the others?</a:t>
            </a:r>
          </a:p>
          <a:p>
            <a:r>
              <a:rPr lang="en-US" dirty="0"/>
              <a:t>Freeze them to implant later</a:t>
            </a:r>
          </a:p>
          <a:p>
            <a:r>
              <a:rPr lang="en-US" dirty="0"/>
              <a:t>Freeze them and donate them to someone else</a:t>
            </a:r>
          </a:p>
          <a:p>
            <a:r>
              <a:rPr lang="en-US" dirty="0"/>
              <a:t>Let them die.</a:t>
            </a:r>
          </a:p>
          <a:p>
            <a:r>
              <a:rPr lang="en-US" dirty="0"/>
              <a:t>Experiment on them.</a:t>
            </a:r>
          </a:p>
        </p:txBody>
      </p:sp>
      <p:sp>
        <p:nvSpPr>
          <p:cNvPr id="6" name="Title 1">
            <a:extLst>
              <a:ext uri="{FF2B5EF4-FFF2-40B4-BE49-F238E27FC236}">
                <a16:creationId xmlns:a16="http://schemas.microsoft.com/office/drawing/2014/main" id="{93D5D1E7-EB52-6B37-4588-10F00A0B3999}"/>
              </a:ext>
            </a:extLst>
          </p:cNvPr>
          <p:cNvSpPr>
            <a:spLocks noGrp="1"/>
          </p:cNvSpPr>
          <p:nvPr>
            <p:ph type="title"/>
          </p:nvPr>
        </p:nvSpPr>
        <p:spPr>
          <a:xfrm>
            <a:off x="838200" y="365125"/>
            <a:ext cx="10515600" cy="1325563"/>
          </a:xfrm>
        </p:spPr>
        <p:txBody>
          <a:bodyPr/>
          <a:lstStyle/>
          <a:p>
            <a:pPr algn="ctr"/>
            <a:r>
              <a:rPr lang="en-US" dirty="0"/>
              <a:t>Embryo Culture Grading and Selection</a:t>
            </a:r>
          </a:p>
        </p:txBody>
      </p:sp>
    </p:spTree>
    <p:extLst>
      <p:ext uri="{BB962C8B-B14F-4D97-AF65-F5344CB8AC3E}">
        <p14:creationId xmlns:p14="http://schemas.microsoft.com/office/powerpoint/2010/main" val="2405327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Embryo Freezing</a:t>
            </a:r>
          </a:p>
        </p:txBody>
      </p:sp>
      <p:sp>
        <p:nvSpPr>
          <p:cNvPr id="3" name="Content Placeholder 2"/>
          <p:cNvSpPr>
            <a:spLocks noGrp="1"/>
          </p:cNvSpPr>
          <p:nvPr>
            <p:ph idx="1"/>
          </p:nvPr>
        </p:nvSpPr>
        <p:spPr>
          <a:xfrm>
            <a:off x="1981200" y="1600200"/>
            <a:ext cx="8229600" cy="4800600"/>
          </a:xfrm>
        </p:spPr>
        <p:txBody>
          <a:bodyPr>
            <a:normAutofit lnSpcReduction="10000"/>
          </a:bodyPr>
          <a:lstStyle/>
          <a:p>
            <a:r>
              <a:rPr lang="en-US" dirty="0"/>
              <a:t>“Freezing doesn’t hurt the embryos.”</a:t>
            </a:r>
          </a:p>
          <a:p>
            <a:r>
              <a:rPr lang="en-US" dirty="0"/>
              <a:t>An embryo is as good as fresh if 100% of cells are alive but this only happens in 3 out of 10 embryos thawed.</a:t>
            </a:r>
          </a:p>
          <a:p>
            <a:r>
              <a:rPr lang="en-US" dirty="0"/>
              <a:t>4 out of 10 embryos who survive the thaw have &gt;50% but less than 100%  of the cells are alive after thawing. </a:t>
            </a:r>
          </a:p>
          <a:p>
            <a:r>
              <a:rPr lang="en-US" dirty="0"/>
              <a:t>An embryo has “partially survived” if &lt;50% of its cells are alive  (1 out of 10 embryos)</a:t>
            </a:r>
          </a:p>
          <a:p>
            <a:r>
              <a:rPr lang="en-US" dirty="0"/>
              <a:t>An embryo is dead if  no cells survive (2 out of 10 embryos), </a:t>
            </a:r>
          </a:p>
        </p:txBody>
      </p:sp>
      <p:sp>
        <p:nvSpPr>
          <p:cNvPr id="4" name="TextBox 3"/>
          <p:cNvSpPr txBox="1"/>
          <p:nvPr/>
        </p:nvSpPr>
        <p:spPr>
          <a:xfrm>
            <a:off x="3326835" y="6324600"/>
            <a:ext cx="5243487" cy="369332"/>
          </a:xfrm>
          <a:prstGeom prst="rect">
            <a:avLst/>
          </a:prstGeom>
          <a:noFill/>
        </p:spPr>
        <p:txBody>
          <a:bodyPr wrap="none" rtlCol="0">
            <a:spAutoFit/>
          </a:bodyPr>
          <a:lstStyle/>
          <a:p>
            <a:r>
              <a:rPr lang="en-US" dirty="0">
                <a:hlinkClick r:id="rId2"/>
              </a:rPr>
              <a:t>http://www.givf.com/fertility/embryofreezing.shtml</a:t>
            </a:r>
            <a:r>
              <a:rPr lang="en-US" dirty="0"/>
              <a:t> </a:t>
            </a:r>
          </a:p>
        </p:txBody>
      </p:sp>
    </p:spTree>
    <p:extLst>
      <p:ext uri="{BB962C8B-B14F-4D97-AF65-F5344CB8AC3E}">
        <p14:creationId xmlns:p14="http://schemas.microsoft.com/office/powerpoint/2010/main" val="28089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a:t>In 2000, more than 2/3 of all IVF procedures involved transfer of three or more embryos.    But the complication rate for triplet deliveries is greatly increased for the mother and the triplets…good chance they will be premature and die.</a:t>
            </a:r>
          </a:p>
          <a:p>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91473" y="1600201"/>
            <a:ext cx="4264761"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EBA95795-DF89-FA6E-111A-AD26E33FF8C4}"/>
              </a:ext>
            </a:extLst>
          </p:cNvPr>
          <p:cNvSpPr>
            <a:spLocks noGrp="1"/>
          </p:cNvSpPr>
          <p:nvPr>
            <p:ph type="title"/>
          </p:nvPr>
        </p:nvSpPr>
        <p:spPr>
          <a:xfrm>
            <a:off x="838200" y="365125"/>
            <a:ext cx="10515600" cy="1325563"/>
          </a:xfrm>
        </p:spPr>
        <p:txBody>
          <a:bodyPr/>
          <a:lstStyle/>
          <a:p>
            <a:pPr algn="ctr"/>
            <a:r>
              <a:rPr lang="en-US" dirty="0"/>
              <a:t>Embryo Culture Grading and Selection</a:t>
            </a:r>
          </a:p>
        </p:txBody>
      </p:sp>
    </p:spTree>
    <p:extLst>
      <p:ext uri="{BB962C8B-B14F-4D97-AF65-F5344CB8AC3E}">
        <p14:creationId xmlns:p14="http://schemas.microsoft.com/office/powerpoint/2010/main" val="4087259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800600"/>
          </a:xfrm>
        </p:spPr>
        <p:txBody>
          <a:bodyPr>
            <a:normAutofit/>
          </a:bodyPr>
          <a:lstStyle/>
          <a:p>
            <a:r>
              <a:rPr lang="en-US" dirty="0"/>
              <a:t>So, we could just let them grow, then kill off one or two in the womb…. “selective embryo reduction”</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664" y="2833688"/>
            <a:ext cx="4867465" cy="364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49FB4CAB-7D9B-2A42-EC34-1D50CB9CD560}"/>
              </a:ext>
            </a:extLst>
          </p:cNvPr>
          <p:cNvSpPr>
            <a:spLocks noGrp="1"/>
          </p:cNvSpPr>
          <p:nvPr>
            <p:ph type="title"/>
          </p:nvPr>
        </p:nvSpPr>
        <p:spPr>
          <a:xfrm>
            <a:off x="838200" y="365125"/>
            <a:ext cx="10515600" cy="1325563"/>
          </a:xfrm>
        </p:spPr>
        <p:txBody>
          <a:bodyPr/>
          <a:lstStyle/>
          <a:p>
            <a:pPr algn="ctr"/>
            <a:r>
              <a:rPr lang="en-US" dirty="0"/>
              <a:t>Embryo Culture Grading and Selection</a:t>
            </a:r>
          </a:p>
        </p:txBody>
      </p:sp>
    </p:spTree>
    <p:extLst>
      <p:ext uri="{BB962C8B-B14F-4D97-AF65-F5344CB8AC3E}">
        <p14:creationId xmlns:p14="http://schemas.microsoft.com/office/powerpoint/2010/main" val="3891048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3200" dirty="0"/>
              <a:t>Making the “best”</a:t>
            </a:r>
          </a:p>
        </p:txBody>
      </p:sp>
      <p:sp>
        <p:nvSpPr>
          <p:cNvPr id="3" name="Content Placeholder 2"/>
          <p:cNvSpPr>
            <a:spLocks noGrp="1"/>
          </p:cNvSpPr>
          <p:nvPr>
            <p:ph sz="half" idx="2"/>
          </p:nvPr>
        </p:nvSpPr>
        <p:spPr/>
        <p:txBody>
          <a:bodyPr/>
          <a:lstStyle/>
          <a:p>
            <a:r>
              <a:rPr lang="en-US" dirty="0"/>
              <a:t>Prenatal Genetic Diagnosis (PGD) </a:t>
            </a:r>
          </a:p>
          <a:p>
            <a:r>
              <a:rPr lang="en-US" dirty="0"/>
              <a:t>Expectation of the “perfect” child…with imperfect results</a:t>
            </a:r>
          </a:p>
          <a:p>
            <a:r>
              <a:rPr lang="en-US" dirty="0"/>
              <a:t>Inherently eugenic</a:t>
            </a:r>
          </a:p>
        </p:txBody>
      </p:sp>
      <p:sp>
        <p:nvSpPr>
          <p:cNvPr id="7" name="Text Placeholder 6"/>
          <p:cNvSpPr>
            <a:spLocks noGrp="1"/>
          </p:cNvSpPr>
          <p:nvPr>
            <p:ph type="body" sz="quarter" idx="3"/>
          </p:nvPr>
        </p:nvSpPr>
        <p:spPr/>
        <p:txBody>
          <a:bodyPr>
            <a:normAutofit/>
          </a:bodyPr>
          <a:lstStyle/>
          <a:p>
            <a:r>
              <a:rPr lang="en-US" sz="3200" dirty="0"/>
              <a:t>Hubris of Eugenics</a:t>
            </a:r>
          </a:p>
        </p:txBody>
      </p:sp>
      <p:pic>
        <p:nvPicPr>
          <p:cNvPr id="1027"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375405" y="2413003"/>
            <a:ext cx="3235324" cy="416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3F3A4BC8-2F7E-1B84-2F19-F9E069E4E769}"/>
              </a:ext>
            </a:extLst>
          </p:cNvPr>
          <p:cNvSpPr>
            <a:spLocks noGrp="1"/>
          </p:cNvSpPr>
          <p:nvPr>
            <p:ph type="title"/>
          </p:nvPr>
        </p:nvSpPr>
        <p:spPr>
          <a:xfrm>
            <a:off x="839788" y="365125"/>
            <a:ext cx="10515600" cy="1325563"/>
          </a:xfrm>
        </p:spPr>
        <p:txBody>
          <a:bodyPr/>
          <a:lstStyle/>
          <a:p>
            <a:pPr algn="ctr"/>
            <a:r>
              <a:rPr lang="en-US" dirty="0"/>
              <a:t>Embryo Culture Grading and Selection</a:t>
            </a:r>
          </a:p>
        </p:txBody>
      </p:sp>
    </p:spTree>
    <p:extLst>
      <p:ext uri="{BB962C8B-B14F-4D97-AF65-F5344CB8AC3E}">
        <p14:creationId xmlns:p14="http://schemas.microsoft.com/office/powerpoint/2010/main" val="31354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PGD/PGS has been associated with a substantial increased risk of perinatal death compared with standard ICSI (4.6% versus 1.9%; OR 2.56</a:t>
            </a:r>
          </a:p>
          <a:p>
            <a:endParaRPr lang="en-US" dirty="0"/>
          </a:p>
        </p:txBody>
      </p:sp>
      <p:sp>
        <p:nvSpPr>
          <p:cNvPr id="5" name="TextBox 4"/>
          <p:cNvSpPr txBox="1"/>
          <p:nvPr/>
        </p:nvSpPr>
        <p:spPr>
          <a:xfrm>
            <a:off x="914400" y="6400801"/>
            <a:ext cx="10727267" cy="369332"/>
          </a:xfrm>
          <a:prstGeom prst="rect">
            <a:avLst/>
          </a:prstGeom>
          <a:noFill/>
        </p:spPr>
        <p:txBody>
          <a:bodyPr wrap="square" rtlCol="0">
            <a:spAutoFit/>
          </a:bodyPr>
          <a:lstStyle/>
          <a:p>
            <a:r>
              <a:rPr lang="en-US" dirty="0"/>
              <a:t>In Vitro </a:t>
            </a:r>
            <a:r>
              <a:rPr lang="en-US" dirty="0" err="1"/>
              <a:t>Fertilisation</a:t>
            </a:r>
            <a:r>
              <a:rPr lang="en-US" dirty="0"/>
              <a:t>: Perinatal Risks and Early Childhood Outcomes Scientific Impact Paper No. 8 May 2012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4" y="3343276"/>
            <a:ext cx="4483065" cy="252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EC029D06-DC9E-0EB7-926F-ED64171FBA11}"/>
              </a:ext>
            </a:extLst>
          </p:cNvPr>
          <p:cNvSpPr>
            <a:spLocks noGrp="1"/>
          </p:cNvSpPr>
          <p:nvPr>
            <p:ph type="title"/>
          </p:nvPr>
        </p:nvSpPr>
        <p:spPr>
          <a:xfrm>
            <a:off x="838200" y="365125"/>
            <a:ext cx="10515600" cy="1325563"/>
          </a:xfrm>
        </p:spPr>
        <p:txBody>
          <a:bodyPr/>
          <a:lstStyle/>
          <a:p>
            <a:pPr algn="ctr"/>
            <a:r>
              <a:rPr lang="en-US" dirty="0"/>
              <a:t>Embryo Culture Grading and Selection</a:t>
            </a:r>
          </a:p>
        </p:txBody>
      </p:sp>
    </p:spTree>
    <p:extLst>
      <p:ext uri="{BB962C8B-B14F-4D97-AF65-F5344CB8AC3E}">
        <p14:creationId xmlns:p14="http://schemas.microsoft.com/office/powerpoint/2010/main" val="199193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818C6-7CB9-410F-40AC-733DA4D3F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4BFEF-7999-874B-FC4B-2A963982C5A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B348E4E7-3D83-7A15-A6BC-28D50EE25E85}"/>
              </a:ext>
            </a:extLst>
          </p:cNvPr>
          <p:cNvPicPr>
            <a:picLocks noGrp="1" noChangeAspect="1"/>
          </p:cNvPicPr>
          <p:nvPr>
            <p:ph sz="half" idx="1"/>
          </p:nvPr>
        </p:nvPicPr>
        <p:blipFill>
          <a:blip r:embed="rId2"/>
          <a:stretch>
            <a:fillRect/>
          </a:stretch>
        </p:blipFill>
        <p:spPr>
          <a:xfrm>
            <a:off x="499532" y="277436"/>
            <a:ext cx="10854268" cy="6534160"/>
          </a:xfrm>
          <a:prstGeom prst="rect">
            <a:avLst/>
          </a:prstGeom>
        </p:spPr>
      </p:pic>
      <p:sp>
        <p:nvSpPr>
          <p:cNvPr id="4" name="Content Placeholder 3">
            <a:extLst>
              <a:ext uri="{FF2B5EF4-FFF2-40B4-BE49-F238E27FC236}">
                <a16:creationId xmlns:a16="http://schemas.microsoft.com/office/drawing/2014/main" id="{CC68A9D2-7C50-5EB8-CCB1-62F0F75B6EC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821044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8D2C-BFDE-97B8-106B-74965E185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889CB-DA99-D6FD-6678-AF115E713E59}"/>
              </a:ext>
            </a:extLst>
          </p:cNvPr>
          <p:cNvSpPr>
            <a:spLocks noGrp="1"/>
          </p:cNvSpPr>
          <p:nvPr>
            <p:ph type="title"/>
          </p:nvPr>
        </p:nvSpPr>
        <p:spPr>
          <a:xfrm>
            <a:off x="838199" y="1"/>
            <a:ext cx="10515600" cy="838200"/>
          </a:xfrm>
        </p:spPr>
        <p:txBody>
          <a:bodyPr/>
          <a:lstStyle/>
          <a:p>
            <a:pPr algn="ctr"/>
            <a:r>
              <a:rPr lang="en-US" dirty="0"/>
              <a:t>20 year review of IVF in the U.K.</a:t>
            </a:r>
          </a:p>
        </p:txBody>
      </p:sp>
      <p:sp>
        <p:nvSpPr>
          <p:cNvPr id="4" name="Rectangle 3">
            <a:extLst>
              <a:ext uri="{FF2B5EF4-FFF2-40B4-BE49-F238E27FC236}">
                <a16:creationId xmlns:a16="http://schemas.microsoft.com/office/drawing/2014/main" id="{C0AD8004-6E20-C550-3E51-D10DE807ACE0}"/>
              </a:ext>
            </a:extLst>
          </p:cNvPr>
          <p:cNvSpPr/>
          <p:nvPr/>
        </p:nvSpPr>
        <p:spPr>
          <a:xfrm>
            <a:off x="2743199" y="1016000"/>
            <a:ext cx="6705600" cy="154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3,546,818  Embryos created</a:t>
            </a:r>
          </a:p>
        </p:txBody>
      </p:sp>
      <p:sp>
        <p:nvSpPr>
          <p:cNvPr id="5" name="Rectangle 4">
            <a:extLst>
              <a:ext uri="{FF2B5EF4-FFF2-40B4-BE49-F238E27FC236}">
                <a16:creationId xmlns:a16="http://schemas.microsoft.com/office/drawing/2014/main" id="{744E6490-255D-2E1C-2FA4-C178F5939E47}"/>
              </a:ext>
            </a:extLst>
          </p:cNvPr>
          <p:cNvSpPr/>
          <p:nvPr/>
        </p:nvSpPr>
        <p:spPr>
          <a:xfrm>
            <a:off x="2730398" y="2961501"/>
            <a:ext cx="2438400" cy="1331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1,388,443 transferred  (39% of created)</a:t>
            </a:r>
          </a:p>
        </p:txBody>
      </p:sp>
      <p:sp>
        <p:nvSpPr>
          <p:cNvPr id="6" name="Rectangle 5">
            <a:extLst>
              <a:ext uri="{FF2B5EF4-FFF2-40B4-BE49-F238E27FC236}">
                <a16:creationId xmlns:a16="http://schemas.microsoft.com/office/drawing/2014/main" id="{A80EBC4F-3E22-C0FF-32DB-67FF84386B1B}"/>
              </a:ext>
            </a:extLst>
          </p:cNvPr>
          <p:cNvSpPr/>
          <p:nvPr/>
        </p:nvSpPr>
        <p:spPr>
          <a:xfrm>
            <a:off x="5257800" y="2974201"/>
            <a:ext cx="4191000" cy="13183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2,158,375 never transferred </a:t>
            </a:r>
          </a:p>
          <a:p>
            <a:pPr algn="ctr"/>
            <a:r>
              <a:rPr lang="en-US" dirty="0"/>
              <a:t>(61% of created)</a:t>
            </a:r>
          </a:p>
        </p:txBody>
      </p:sp>
      <p:sp>
        <p:nvSpPr>
          <p:cNvPr id="8" name="Rectangle 7">
            <a:extLst>
              <a:ext uri="{FF2B5EF4-FFF2-40B4-BE49-F238E27FC236}">
                <a16:creationId xmlns:a16="http://schemas.microsoft.com/office/drawing/2014/main" id="{D3DE42CF-B4D5-ECE5-51A8-4331E9822CBD}"/>
              </a:ext>
            </a:extLst>
          </p:cNvPr>
          <p:cNvSpPr/>
          <p:nvPr/>
        </p:nvSpPr>
        <p:spPr>
          <a:xfrm>
            <a:off x="2133600" y="5105400"/>
            <a:ext cx="2438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200,000 births</a:t>
            </a:r>
          </a:p>
          <a:p>
            <a:pPr algn="ctr"/>
            <a:r>
              <a:rPr lang="en-US" dirty="0"/>
              <a:t>(5% of created)  </a:t>
            </a:r>
          </a:p>
          <a:p>
            <a:pPr algn="ctr"/>
            <a:r>
              <a:rPr lang="en-US" dirty="0"/>
              <a:t>(14% of transferred)</a:t>
            </a:r>
          </a:p>
        </p:txBody>
      </p:sp>
      <p:sp>
        <p:nvSpPr>
          <p:cNvPr id="18" name="Rectangle 17">
            <a:extLst>
              <a:ext uri="{FF2B5EF4-FFF2-40B4-BE49-F238E27FC236}">
                <a16:creationId xmlns:a16="http://schemas.microsoft.com/office/drawing/2014/main" id="{E8C7BB93-A008-F3A1-E35C-B5DA25DC5B0D}"/>
              </a:ext>
            </a:extLst>
          </p:cNvPr>
          <p:cNvSpPr/>
          <p:nvPr/>
        </p:nvSpPr>
        <p:spPr>
          <a:xfrm>
            <a:off x="2730398" y="2974201"/>
            <a:ext cx="228601" cy="13310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1E67B7B-54D1-2C72-AEE7-0FABF8E341AF}"/>
              </a:ext>
            </a:extLst>
          </p:cNvPr>
          <p:cNvSpPr/>
          <p:nvPr/>
        </p:nvSpPr>
        <p:spPr>
          <a:xfrm>
            <a:off x="2828508" y="3429000"/>
            <a:ext cx="45719" cy="8953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D3942FD-FE97-28D0-E15A-D88867B63D47}"/>
              </a:ext>
            </a:extLst>
          </p:cNvPr>
          <p:cNvSpPr/>
          <p:nvPr/>
        </p:nvSpPr>
        <p:spPr>
          <a:xfrm>
            <a:off x="4876800" y="4648200"/>
            <a:ext cx="3810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2071 Donated  (Embryo adoption)</a:t>
            </a:r>
          </a:p>
          <a:p>
            <a:pPr algn="ctr"/>
            <a:r>
              <a:rPr lang="en-US" dirty="0">
                <a:solidFill>
                  <a:sysClr val="windowText" lastClr="000000"/>
                </a:solidFill>
              </a:rPr>
              <a:t>(0.05% of embryos created)</a:t>
            </a:r>
          </a:p>
          <a:p>
            <a:pPr algn="ctr"/>
            <a:r>
              <a:rPr lang="en-US" dirty="0">
                <a:solidFill>
                  <a:sysClr val="windowText" lastClr="000000"/>
                </a:solidFill>
              </a:rPr>
              <a:t>(0.1% of embryos transferred) </a:t>
            </a:r>
          </a:p>
        </p:txBody>
      </p:sp>
      <p:cxnSp>
        <p:nvCxnSpPr>
          <p:cNvPr id="33" name="Straight Arrow Connector 32">
            <a:extLst>
              <a:ext uri="{FF2B5EF4-FFF2-40B4-BE49-F238E27FC236}">
                <a16:creationId xmlns:a16="http://schemas.microsoft.com/office/drawing/2014/main" id="{522FE787-56CC-0D41-86D7-B590AFBD1254}"/>
              </a:ext>
            </a:extLst>
          </p:cNvPr>
          <p:cNvCxnSpPr/>
          <p:nvPr/>
        </p:nvCxnSpPr>
        <p:spPr>
          <a:xfrm>
            <a:off x="2903864" y="4343400"/>
            <a:ext cx="1972937" cy="4191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5374797-EC16-E350-0163-4B59FC1DE250}"/>
              </a:ext>
            </a:extLst>
          </p:cNvPr>
          <p:cNvCxnSpPr>
            <a:cxnSpLocks/>
          </p:cNvCxnSpPr>
          <p:nvPr/>
        </p:nvCxnSpPr>
        <p:spPr>
          <a:xfrm>
            <a:off x="2730398" y="4324350"/>
            <a:ext cx="622402" cy="78105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07A0E2D-1A2C-03D8-3055-36A7AD496A59}"/>
              </a:ext>
            </a:extLst>
          </p:cNvPr>
          <p:cNvSpPr/>
          <p:nvPr/>
        </p:nvSpPr>
        <p:spPr>
          <a:xfrm>
            <a:off x="4436532" y="5105400"/>
            <a:ext cx="59267"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D4B386-0630-F6B0-1563-55F089147562}"/>
              </a:ext>
            </a:extLst>
          </p:cNvPr>
          <p:cNvSpPr txBox="1"/>
          <p:nvPr/>
        </p:nvSpPr>
        <p:spPr>
          <a:xfrm>
            <a:off x="986366" y="6542901"/>
            <a:ext cx="10219267" cy="276999"/>
          </a:xfrm>
          <a:prstGeom prst="rect">
            <a:avLst/>
          </a:prstGeom>
          <a:noFill/>
        </p:spPr>
        <p:txBody>
          <a:bodyPr wrap="square" rtlCol="0">
            <a:spAutoFit/>
          </a:bodyPr>
          <a:lstStyle/>
          <a:p>
            <a:r>
              <a:rPr lang="en-US" sz="1200" dirty="0">
                <a:hlinkClick r:id="rId2"/>
              </a:rPr>
              <a:t>http://www.dailymail.co.uk/news/article-2255107/1-7-million-embryos-created-IVF-thrown-away-just-7-cent-lead-pregnancy.html#ixzz3lusZXFjZ</a:t>
            </a:r>
            <a:r>
              <a:rPr lang="en-US" sz="1200" dirty="0"/>
              <a:t>  </a:t>
            </a:r>
          </a:p>
        </p:txBody>
      </p:sp>
    </p:spTree>
    <p:extLst>
      <p:ext uri="{BB962C8B-B14F-4D97-AF65-F5344CB8AC3E}">
        <p14:creationId xmlns:p14="http://schemas.microsoft.com/office/powerpoint/2010/main" val="47292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8" grpId="0" animBg="1"/>
      <p:bldP spid="30" grpId="0" animBg="1"/>
      <p:bldP spid="31" grpId="0" animBg="1"/>
      <p:bldP spid="4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6B04D-155C-049E-8693-C5F7DF6CC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C47E6-5C5F-4BD3-C406-92521B49B065}"/>
              </a:ext>
            </a:extLst>
          </p:cNvPr>
          <p:cNvSpPr>
            <a:spLocks noGrp="1"/>
          </p:cNvSpPr>
          <p:nvPr>
            <p:ph type="title"/>
          </p:nvPr>
        </p:nvSpPr>
        <p:spPr>
          <a:xfrm>
            <a:off x="838199" y="1"/>
            <a:ext cx="10515600" cy="838200"/>
          </a:xfrm>
        </p:spPr>
        <p:txBody>
          <a:bodyPr/>
          <a:lstStyle/>
          <a:p>
            <a:pPr algn="ctr"/>
            <a:r>
              <a:rPr lang="en-US" dirty="0"/>
              <a:t>20 year review of IVF in the U.K.</a:t>
            </a:r>
          </a:p>
        </p:txBody>
      </p:sp>
      <p:sp>
        <p:nvSpPr>
          <p:cNvPr id="6" name="Rectangle 5">
            <a:extLst>
              <a:ext uri="{FF2B5EF4-FFF2-40B4-BE49-F238E27FC236}">
                <a16:creationId xmlns:a16="http://schemas.microsoft.com/office/drawing/2014/main" id="{410E9D46-9563-2165-3804-DC370E520B5B}"/>
              </a:ext>
            </a:extLst>
          </p:cNvPr>
          <p:cNvSpPr/>
          <p:nvPr/>
        </p:nvSpPr>
        <p:spPr>
          <a:xfrm>
            <a:off x="5257800" y="2974201"/>
            <a:ext cx="4191000" cy="13183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2,158,375 never transferred </a:t>
            </a:r>
          </a:p>
          <a:p>
            <a:pPr algn="ctr"/>
            <a:r>
              <a:rPr lang="en-US" dirty="0"/>
              <a:t>(61% of created)</a:t>
            </a:r>
          </a:p>
        </p:txBody>
      </p:sp>
      <p:sp>
        <p:nvSpPr>
          <p:cNvPr id="7" name="TextBox 6">
            <a:extLst>
              <a:ext uri="{FF2B5EF4-FFF2-40B4-BE49-F238E27FC236}">
                <a16:creationId xmlns:a16="http://schemas.microsoft.com/office/drawing/2014/main" id="{8550D910-6529-5AC3-92AE-A01C068D09F2}"/>
              </a:ext>
            </a:extLst>
          </p:cNvPr>
          <p:cNvSpPr txBox="1"/>
          <p:nvPr/>
        </p:nvSpPr>
        <p:spPr>
          <a:xfrm>
            <a:off x="986366" y="6542901"/>
            <a:ext cx="10219267" cy="276999"/>
          </a:xfrm>
          <a:prstGeom prst="rect">
            <a:avLst/>
          </a:prstGeom>
          <a:noFill/>
        </p:spPr>
        <p:txBody>
          <a:bodyPr wrap="square" rtlCol="0">
            <a:spAutoFit/>
          </a:bodyPr>
          <a:lstStyle/>
          <a:p>
            <a:r>
              <a:rPr lang="en-US" sz="1200" dirty="0">
                <a:hlinkClick r:id="rId2"/>
              </a:rPr>
              <a:t>http://www.dailymail.co.uk/news/article-2255107/1-7-million-embryos-created-IVF-thrown-away-just-7-cent-lead-pregnancy.html#ixzz3lusZXFjZ</a:t>
            </a:r>
            <a:r>
              <a:rPr lang="en-US" sz="1200" dirty="0"/>
              <a:t>  </a:t>
            </a:r>
          </a:p>
        </p:txBody>
      </p:sp>
    </p:spTree>
    <p:extLst>
      <p:ext uri="{BB962C8B-B14F-4D97-AF65-F5344CB8AC3E}">
        <p14:creationId xmlns:p14="http://schemas.microsoft.com/office/powerpoint/2010/main" val="116172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39DF-FE54-E3FB-0124-6C77E7D4BC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D127DD-AD80-5AE1-7522-46FA0F27A9D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E208064-5B05-8874-BC12-DBE36DA49134}"/>
              </a:ext>
            </a:extLst>
          </p:cNvPr>
          <p:cNvPicPr>
            <a:picLocks noGrp="1" noChangeAspect="1"/>
          </p:cNvPicPr>
          <p:nvPr>
            <p:ph sz="half" idx="1"/>
          </p:nvPr>
        </p:nvPicPr>
        <p:blipFill>
          <a:blip r:embed="rId2"/>
          <a:stretch>
            <a:fillRect/>
          </a:stretch>
        </p:blipFill>
        <p:spPr>
          <a:xfrm>
            <a:off x="1476303" y="1825625"/>
            <a:ext cx="3905393" cy="4351338"/>
          </a:xfrm>
          <a:prstGeom prst="rect">
            <a:avLst/>
          </a:prstGeom>
        </p:spPr>
      </p:pic>
      <p:sp>
        <p:nvSpPr>
          <p:cNvPr id="4" name="Content Placeholder 3">
            <a:extLst>
              <a:ext uri="{FF2B5EF4-FFF2-40B4-BE49-F238E27FC236}">
                <a16:creationId xmlns:a16="http://schemas.microsoft.com/office/drawing/2014/main" id="{13A05EBE-B290-E8A6-2825-A9AAF154F903}"/>
              </a:ext>
            </a:extLst>
          </p:cNvPr>
          <p:cNvSpPr>
            <a:spLocks noGrp="1"/>
          </p:cNvSpPr>
          <p:nvPr>
            <p:ph sz="half" idx="2"/>
          </p:nvPr>
        </p:nvSpPr>
        <p:spPr>
          <a:xfrm>
            <a:off x="5977467" y="1490133"/>
            <a:ext cx="5621866" cy="4686830"/>
          </a:xfrm>
        </p:spPr>
        <p:txBody>
          <a:bodyPr>
            <a:normAutofit lnSpcReduction="10000"/>
          </a:bodyPr>
          <a:lstStyle/>
          <a:p>
            <a:r>
              <a:rPr lang="en-US" dirty="0"/>
              <a:t>And He answered and said to them, “Have you not read that He who </a:t>
            </a:r>
            <a:r>
              <a:rPr lang="en-US" baseline="30000" dirty="0"/>
              <a:t>[</a:t>
            </a:r>
            <a:r>
              <a:rPr lang="en-US" baseline="30000" dirty="0">
                <a:hlinkClick r:id="rId3" tooltip="See footnote a"/>
              </a:rPr>
              <a:t>a</a:t>
            </a:r>
            <a:r>
              <a:rPr lang="en-US" baseline="30000" dirty="0"/>
              <a:t>]</a:t>
            </a:r>
            <a:r>
              <a:rPr lang="en-US" dirty="0"/>
              <a:t>made </a:t>
            </a:r>
            <a:r>
              <a:rPr lang="en-US" i="1" dirty="0"/>
              <a:t>them</a:t>
            </a:r>
            <a:r>
              <a:rPr lang="en-US" dirty="0"/>
              <a:t> at the beginning ‘made them male and female,’ </a:t>
            </a:r>
            <a:r>
              <a:rPr lang="en-US" b="1" baseline="30000" dirty="0"/>
              <a:t>5 </a:t>
            </a:r>
            <a:r>
              <a:rPr lang="en-US" dirty="0"/>
              <a:t>and said, ‘For this reason a man shall leave his father and mother and be joined to his wife, and the two shall become one flesh’? </a:t>
            </a:r>
            <a:r>
              <a:rPr lang="en-US" b="1" baseline="30000" dirty="0"/>
              <a:t>6 </a:t>
            </a:r>
            <a:r>
              <a:rPr lang="en-US" dirty="0"/>
              <a:t>So then, they are no longer two but one flesh. Therefore what God has joined together, let not man separate.”  Matt 19: 4-6 NKJV</a:t>
            </a:r>
          </a:p>
          <a:p>
            <a:endParaRPr lang="en-US" dirty="0"/>
          </a:p>
        </p:txBody>
      </p:sp>
    </p:spTree>
    <p:extLst>
      <p:ext uri="{BB962C8B-B14F-4D97-AF65-F5344CB8AC3E}">
        <p14:creationId xmlns:p14="http://schemas.microsoft.com/office/powerpoint/2010/main" val="2540406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DB1FB-48C1-E51B-1A51-D663D58A2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2BB50-565A-BB10-0D1B-B4E5FE1EFADB}"/>
              </a:ext>
            </a:extLst>
          </p:cNvPr>
          <p:cNvSpPr>
            <a:spLocks noGrp="1"/>
          </p:cNvSpPr>
          <p:nvPr>
            <p:ph type="title"/>
          </p:nvPr>
        </p:nvSpPr>
        <p:spPr>
          <a:xfrm>
            <a:off x="838199" y="1"/>
            <a:ext cx="10515600" cy="838200"/>
          </a:xfrm>
        </p:spPr>
        <p:txBody>
          <a:bodyPr/>
          <a:lstStyle/>
          <a:p>
            <a:pPr algn="ctr"/>
            <a:r>
              <a:rPr lang="en-US" dirty="0"/>
              <a:t>20 year review of IVF in the U.K.</a:t>
            </a:r>
          </a:p>
        </p:txBody>
      </p:sp>
      <p:sp>
        <p:nvSpPr>
          <p:cNvPr id="6" name="Rectangle 5">
            <a:extLst>
              <a:ext uri="{FF2B5EF4-FFF2-40B4-BE49-F238E27FC236}">
                <a16:creationId xmlns:a16="http://schemas.microsoft.com/office/drawing/2014/main" id="{44A8CDDC-DE3B-8F45-B400-2E8FE77A8CE0}"/>
              </a:ext>
            </a:extLst>
          </p:cNvPr>
          <p:cNvSpPr/>
          <p:nvPr/>
        </p:nvSpPr>
        <p:spPr>
          <a:xfrm>
            <a:off x="5257800" y="2974201"/>
            <a:ext cx="4191000" cy="13183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2,158,375 never transferred </a:t>
            </a:r>
          </a:p>
          <a:p>
            <a:pPr algn="ctr"/>
            <a:r>
              <a:rPr lang="en-US" dirty="0"/>
              <a:t>(61% of created)</a:t>
            </a:r>
          </a:p>
        </p:txBody>
      </p:sp>
      <p:sp>
        <p:nvSpPr>
          <p:cNvPr id="7" name="TextBox 6">
            <a:extLst>
              <a:ext uri="{FF2B5EF4-FFF2-40B4-BE49-F238E27FC236}">
                <a16:creationId xmlns:a16="http://schemas.microsoft.com/office/drawing/2014/main" id="{C2D34285-ACD7-18D3-78FA-83D743ECA568}"/>
              </a:ext>
            </a:extLst>
          </p:cNvPr>
          <p:cNvSpPr txBox="1"/>
          <p:nvPr/>
        </p:nvSpPr>
        <p:spPr>
          <a:xfrm>
            <a:off x="986366" y="6542901"/>
            <a:ext cx="10219267" cy="276999"/>
          </a:xfrm>
          <a:prstGeom prst="rect">
            <a:avLst/>
          </a:prstGeom>
          <a:noFill/>
        </p:spPr>
        <p:txBody>
          <a:bodyPr wrap="square" rtlCol="0">
            <a:spAutoFit/>
          </a:bodyPr>
          <a:lstStyle/>
          <a:p>
            <a:r>
              <a:rPr lang="en-US" sz="1200" dirty="0">
                <a:hlinkClick r:id="rId2"/>
              </a:rPr>
              <a:t>http://www.dailymail.co.uk/news/article-2255107/1-7-million-embryos-created-IVF-thrown-away-just-7-cent-lead-pregnancy.html#ixzz3lusZXFjZ</a:t>
            </a:r>
            <a:r>
              <a:rPr lang="en-US" sz="1200" dirty="0"/>
              <a:t>  </a:t>
            </a:r>
          </a:p>
        </p:txBody>
      </p:sp>
      <p:pic>
        <p:nvPicPr>
          <p:cNvPr id="4" name="Picture 3">
            <a:extLst>
              <a:ext uri="{FF2B5EF4-FFF2-40B4-BE49-F238E27FC236}">
                <a16:creationId xmlns:a16="http://schemas.microsoft.com/office/drawing/2014/main" id="{A72C317E-103E-8F92-3F92-1E8B9E79B2C9}"/>
              </a:ext>
            </a:extLst>
          </p:cNvPr>
          <p:cNvPicPr>
            <a:picLocks noChangeAspect="1"/>
          </p:cNvPicPr>
          <p:nvPr/>
        </p:nvPicPr>
        <p:blipFill>
          <a:blip r:embed="rId3"/>
          <a:stretch>
            <a:fillRect/>
          </a:stretch>
        </p:blipFill>
        <p:spPr>
          <a:xfrm>
            <a:off x="6096000" y="1400189"/>
            <a:ext cx="3352800" cy="1012024"/>
          </a:xfrm>
          <a:prstGeom prst="rect">
            <a:avLst/>
          </a:prstGeom>
        </p:spPr>
      </p:pic>
      <p:pic>
        <p:nvPicPr>
          <p:cNvPr id="8" name="Picture 7">
            <a:extLst>
              <a:ext uri="{FF2B5EF4-FFF2-40B4-BE49-F238E27FC236}">
                <a16:creationId xmlns:a16="http://schemas.microsoft.com/office/drawing/2014/main" id="{1A731C51-46EF-A8D4-B05C-208258810B85}"/>
              </a:ext>
            </a:extLst>
          </p:cNvPr>
          <p:cNvPicPr>
            <a:picLocks noChangeAspect="1"/>
          </p:cNvPicPr>
          <p:nvPr/>
        </p:nvPicPr>
        <p:blipFill>
          <a:blip r:embed="rId4"/>
          <a:stretch>
            <a:fillRect/>
          </a:stretch>
        </p:blipFill>
        <p:spPr>
          <a:xfrm>
            <a:off x="5257800" y="1374808"/>
            <a:ext cx="838198" cy="1037406"/>
          </a:xfrm>
          <a:prstGeom prst="rect">
            <a:avLst/>
          </a:prstGeom>
        </p:spPr>
      </p:pic>
      <p:pic>
        <p:nvPicPr>
          <p:cNvPr id="16" name="Picture 15">
            <a:extLst>
              <a:ext uri="{FF2B5EF4-FFF2-40B4-BE49-F238E27FC236}">
                <a16:creationId xmlns:a16="http://schemas.microsoft.com/office/drawing/2014/main" id="{C635C6B4-77CF-74E3-E352-53535BA20AB1}"/>
              </a:ext>
            </a:extLst>
          </p:cNvPr>
          <p:cNvPicPr>
            <a:picLocks noChangeAspect="1"/>
          </p:cNvPicPr>
          <p:nvPr/>
        </p:nvPicPr>
        <p:blipFill>
          <a:blip r:embed="rId5"/>
          <a:stretch>
            <a:fillRect/>
          </a:stretch>
        </p:blipFill>
        <p:spPr>
          <a:xfrm>
            <a:off x="253044" y="1834244"/>
            <a:ext cx="4496756" cy="932769"/>
          </a:xfrm>
          <a:prstGeom prst="rect">
            <a:avLst/>
          </a:prstGeom>
        </p:spPr>
      </p:pic>
      <p:sp>
        <p:nvSpPr>
          <p:cNvPr id="17" name="Rectangle 16">
            <a:extLst>
              <a:ext uri="{FF2B5EF4-FFF2-40B4-BE49-F238E27FC236}">
                <a16:creationId xmlns:a16="http://schemas.microsoft.com/office/drawing/2014/main" id="{DD22ECD1-45AD-B02B-E714-6586D0AD1DDB}"/>
              </a:ext>
            </a:extLst>
          </p:cNvPr>
          <p:cNvSpPr/>
          <p:nvPr/>
        </p:nvSpPr>
        <p:spPr>
          <a:xfrm>
            <a:off x="253044" y="3784220"/>
            <a:ext cx="3531556" cy="5159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5876 (1.6%)  Sent to research labs</a:t>
            </a:r>
          </a:p>
        </p:txBody>
      </p:sp>
      <p:sp>
        <p:nvSpPr>
          <p:cNvPr id="18" name="Rectangle 17">
            <a:extLst>
              <a:ext uri="{FF2B5EF4-FFF2-40B4-BE49-F238E27FC236}">
                <a16:creationId xmlns:a16="http://schemas.microsoft.com/office/drawing/2014/main" id="{26BC7B16-4EAB-5CF0-D11F-B2D5ABE0B69A}"/>
              </a:ext>
            </a:extLst>
          </p:cNvPr>
          <p:cNvSpPr/>
          <p:nvPr/>
        </p:nvSpPr>
        <p:spPr>
          <a:xfrm flipH="1">
            <a:off x="298763" y="1834244"/>
            <a:ext cx="45719" cy="9144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D533C61F-C208-CE84-7E09-1C48350052D0}"/>
              </a:ext>
            </a:extLst>
          </p:cNvPr>
          <p:cNvCxnSpPr>
            <a:cxnSpLocks/>
            <a:stCxn id="8" idx="1"/>
            <a:endCxn id="16" idx="3"/>
          </p:cNvCxnSpPr>
          <p:nvPr/>
        </p:nvCxnSpPr>
        <p:spPr>
          <a:xfrm flipH="1">
            <a:off x="4749800" y="1893511"/>
            <a:ext cx="508000" cy="4071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7ECC786-920D-86D1-D5BF-C4A15DFA78EB}"/>
              </a:ext>
            </a:extLst>
          </p:cNvPr>
          <p:cNvCxnSpPr>
            <a:cxnSpLocks/>
            <a:stCxn id="18" idx="2"/>
            <a:endCxn id="17" idx="0"/>
          </p:cNvCxnSpPr>
          <p:nvPr/>
        </p:nvCxnSpPr>
        <p:spPr>
          <a:xfrm>
            <a:off x="321622" y="2748644"/>
            <a:ext cx="1697200" cy="10355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9597E7B7-653A-B7FC-BE56-9794B85397F2}"/>
              </a:ext>
            </a:extLst>
          </p:cNvPr>
          <p:cNvCxnSpPr>
            <a:cxnSpLocks/>
            <a:stCxn id="6" idx="0"/>
            <a:endCxn id="4" idx="2"/>
          </p:cNvCxnSpPr>
          <p:nvPr/>
        </p:nvCxnSpPr>
        <p:spPr>
          <a:xfrm flipV="1">
            <a:off x="7353300" y="2412213"/>
            <a:ext cx="419100" cy="561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14D74C6-39DD-DD2E-51CA-28B7F0AEBC6F}"/>
              </a:ext>
            </a:extLst>
          </p:cNvPr>
          <p:cNvCxnSpPr>
            <a:cxnSpLocks/>
            <a:endCxn id="8" idx="2"/>
          </p:cNvCxnSpPr>
          <p:nvPr/>
        </p:nvCxnSpPr>
        <p:spPr>
          <a:xfrm flipH="1" flipV="1">
            <a:off x="5676899" y="2412214"/>
            <a:ext cx="1676401" cy="561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487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a:bodyPr>
          <a:lstStyle/>
          <a:p>
            <a:endParaRPr lang="en-US" dirty="0"/>
          </a:p>
        </p:txBody>
      </p:sp>
      <p:sp>
        <p:nvSpPr>
          <p:cNvPr id="3" name="Content Placeholder 2"/>
          <p:cNvSpPr>
            <a:spLocks noGrp="1"/>
          </p:cNvSpPr>
          <p:nvPr>
            <p:ph idx="1"/>
          </p:nvPr>
        </p:nvSpPr>
        <p:spPr>
          <a:xfrm>
            <a:off x="1981200" y="2286000"/>
            <a:ext cx="8458200" cy="4038600"/>
          </a:xfrm>
        </p:spPr>
        <p:txBody>
          <a:bodyPr>
            <a:normAutofit/>
          </a:bodyPr>
          <a:lstStyle/>
          <a:p>
            <a:r>
              <a:rPr lang="en-US" dirty="0"/>
              <a:t>“In the current practice of in vitro fertilization (IVF), some patients may create more embryos (fertilized eggs) than they need…” </a:t>
            </a:r>
          </a:p>
        </p:txBody>
      </p:sp>
    </p:spTree>
    <p:extLst>
      <p:ext uri="{BB962C8B-B14F-4D97-AF65-F5344CB8AC3E}">
        <p14:creationId xmlns:p14="http://schemas.microsoft.com/office/powerpoint/2010/main" val="297630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447800"/>
          </a:xfrm>
        </p:spPr>
        <p:txBody>
          <a:bodyPr>
            <a:normAutofit/>
          </a:bodyPr>
          <a:lstStyle/>
          <a:p>
            <a:endParaRPr lang="en-US" dirty="0"/>
          </a:p>
        </p:txBody>
      </p:sp>
      <p:sp>
        <p:nvSpPr>
          <p:cNvPr id="3" name="Content Placeholder 2"/>
          <p:cNvSpPr>
            <a:spLocks noGrp="1"/>
          </p:cNvSpPr>
          <p:nvPr>
            <p:ph idx="1"/>
          </p:nvPr>
        </p:nvSpPr>
        <p:spPr>
          <a:xfrm>
            <a:off x="1981200" y="2286000"/>
            <a:ext cx="8458200" cy="4191000"/>
          </a:xfrm>
        </p:spPr>
        <p:txBody>
          <a:bodyPr>
            <a:normAutofit/>
          </a:bodyPr>
          <a:lstStyle/>
          <a:p>
            <a:r>
              <a:rPr lang="en-US" dirty="0"/>
              <a:t>“In the current practice of in vitro fertilization (IVF), some patients may create more </a:t>
            </a:r>
            <a:r>
              <a:rPr lang="en-US" dirty="0">
                <a:solidFill>
                  <a:srgbClr val="FF0000"/>
                </a:solidFill>
              </a:rPr>
              <a:t>embryos</a:t>
            </a:r>
            <a:r>
              <a:rPr lang="en-US" dirty="0"/>
              <a:t> </a:t>
            </a:r>
            <a:r>
              <a:rPr lang="en-US" dirty="0">
                <a:solidFill>
                  <a:srgbClr val="FF0000"/>
                </a:solidFill>
              </a:rPr>
              <a:t>children  </a:t>
            </a:r>
            <a:r>
              <a:rPr lang="en-US" dirty="0"/>
              <a:t>(fertilized eggs) than they need…” </a:t>
            </a:r>
          </a:p>
          <a:p>
            <a:r>
              <a:rPr lang="en-US" dirty="0"/>
              <a:t>“Human </a:t>
            </a:r>
            <a:r>
              <a:rPr lang="en-US" dirty="0">
                <a:solidFill>
                  <a:srgbClr val="FF0000"/>
                </a:solidFill>
              </a:rPr>
              <a:t>children </a:t>
            </a:r>
            <a:r>
              <a:rPr lang="en-US" dirty="0"/>
              <a:t>that are discarded every day as medical waste from in vitro fertilization (IVF) clinics could be an important source of stem cells for research,” according to a team of researchers at Children's Hospital Boston.</a:t>
            </a:r>
          </a:p>
        </p:txBody>
      </p:sp>
      <p:sp>
        <p:nvSpPr>
          <p:cNvPr id="4" name="Rectangle 3">
            <a:extLst>
              <a:ext uri="{FF2B5EF4-FFF2-40B4-BE49-F238E27FC236}">
                <a16:creationId xmlns:a16="http://schemas.microsoft.com/office/drawing/2014/main" id="{CC0269A0-421A-6FF9-2DE9-B197FA84B131}"/>
              </a:ext>
            </a:extLst>
          </p:cNvPr>
          <p:cNvSpPr/>
          <p:nvPr/>
        </p:nvSpPr>
        <p:spPr>
          <a:xfrm>
            <a:off x="7196667" y="2743200"/>
            <a:ext cx="1405466" cy="3048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173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stretch>
            <a:fillRect/>
          </a:stretch>
        </p:blipFill>
        <p:spPr>
          <a:xfrm>
            <a:off x="1981200" y="19879"/>
            <a:ext cx="8229600" cy="6874225"/>
          </a:xfrm>
          <a:prstGeom prst="rect">
            <a:avLst/>
          </a:prstGeom>
        </p:spPr>
      </p:pic>
      <p:sp>
        <p:nvSpPr>
          <p:cNvPr id="2" name="TextBox 1"/>
          <p:cNvSpPr txBox="1"/>
          <p:nvPr/>
        </p:nvSpPr>
        <p:spPr>
          <a:xfrm>
            <a:off x="3810000" y="1524000"/>
            <a:ext cx="1902700" cy="369332"/>
          </a:xfrm>
          <a:prstGeom prst="rect">
            <a:avLst/>
          </a:prstGeom>
          <a:solidFill>
            <a:srgbClr val="FF0000"/>
          </a:solidFill>
        </p:spPr>
        <p:txBody>
          <a:bodyPr wrap="none" rtlCol="0">
            <a:spAutoFit/>
          </a:bodyPr>
          <a:lstStyle/>
          <a:p>
            <a:r>
              <a:rPr lang="en-US" dirty="0">
                <a:solidFill>
                  <a:schemeClr val="bg1"/>
                </a:solidFill>
              </a:rPr>
              <a:t>This is an embryo</a:t>
            </a:r>
          </a:p>
        </p:txBody>
      </p:sp>
      <p:sp>
        <p:nvSpPr>
          <p:cNvPr id="3" name="TextBox 2"/>
          <p:cNvSpPr txBox="1"/>
          <p:nvPr/>
        </p:nvSpPr>
        <p:spPr>
          <a:xfrm>
            <a:off x="6324600" y="1417638"/>
            <a:ext cx="1902700" cy="369332"/>
          </a:xfrm>
          <a:prstGeom prst="rect">
            <a:avLst/>
          </a:prstGeom>
          <a:solidFill>
            <a:srgbClr val="FF0000"/>
          </a:solidFill>
        </p:spPr>
        <p:txBody>
          <a:bodyPr wrap="none" rtlCol="0">
            <a:spAutoFit/>
          </a:bodyPr>
          <a:lstStyle/>
          <a:p>
            <a:r>
              <a:rPr lang="en-US" dirty="0">
                <a:solidFill>
                  <a:schemeClr val="bg1"/>
                </a:solidFill>
              </a:rPr>
              <a:t>This is an embryo</a:t>
            </a:r>
          </a:p>
        </p:txBody>
      </p:sp>
      <p:sp>
        <p:nvSpPr>
          <p:cNvPr id="4" name="TextBox 3"/>
          <p:cNvSpPr txBox="1"/>
          <p:nvPr/>
        </p:nvSpPr>
        <p:spPr>
          <a:xfrm>
            <a:off x="5410201" y="5105400"/>
            <a:ext cx="184731" cy="369332"/>
          </a:xfrm>
          <a:prstGeom prst="rect">
            <a:avLst/>
          </a:prstGeom>
          <a:noFill/>
        </p:spPr>
        <p:txBody>
          <a:bodyPr wrap="none" rtlCol="0">
            <a:spAutoFit/>
          </a:bodyPr>
          <a:lstStyle/>
          <a:p>
            <a:endParaRPr lang="en-US" dirty="0"/>
          </a:p>
        </p:txBody>
      </p:sp>
      <p:sp>
        <p:nvSpPr>
          <p:cNvPr id="8" name="TextBox 7"/>
          <p:cNvSpPr txBox="1"/>
          <p:nvPr/>
        </p:nvSpPr>
        <p:spPr>
          <a:xfrm>
            <a:off x="5257801" y="5105400"/>
            <a:ext cx="2661241" cy="369332"/>
          </a:xfrm>
          <a:prstGeom prst="rect">
            <a:avLst/>
          </a:prstGeom>
          <a:solidFill>
            <a:srgbClr val="FF0000"/>
          </a:solidFill>
        </p:spPr>
        <p:txBody>
          <a:bodyPr wrap="none" rtlCol="0">
            <a:spAutoFit/>
          </a:bodyPr>
          <a:lstStyle/>
          <a:p>
            <a:r>
              <a:rPr lang="en-US" dirty="0"/>
              <a:t>This is a different embryo</a:t>
            </a:r>
          </a:p>
        </p:txBody>
      </p:sp>
    </p:spTree>
    <p:extLst>
      <p:ext uri="{BB962C8B-B14F-4D97-AF65-F5344CB8AC3E}">
        <p14:creationId xmlns:p14="http://schemas.microsoft.com/office/powerpoint/2010/main" val="8880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did we get into this mess?</a:t>
            </a:r>
          </a:p>
        </p:txBody>
      </p:sp>
      <p:sp>
        <p:nvSpPr>
          <p:cNvPr id="6" name="Text Placeholder 5"/>
          <p:cNvSpPr>
            <a:spLocks noGrp="1"/>
          </p:cNvSpPr>
          <p:nvPr>
            <p:ph type="body" idx="1"/>
          </p:nvPr>
        </p:nvSpPr>
        <p:spPr/>
        <p:txBody>
          <a:bodyPr>
            <a:normAutofit/>
          </a:bodyPr>
          <a:lstStyle/>
          <a:p>
            <a:r>
              <a:rPr lang="en-US" sz="3200" dirty="0"/>
              <a:t>Cost of IVF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981200" y="2581275"/>
            <a:ext cx="33528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3"/>
          </p:nvPr>
        </p:nvSpPr>
        <p:spPr/>
        <p:txBody>
          <a:bodyPr>
            <a:normAutofit/>
          </a:bodyPr>
          <a:lstStyle/>
          <a:p>
            <a:endParaRPr lang="en-US" sz="3200" dirty="0"/>
          </a:p>
        </p:txBody>
      </p:sp>
      <p:sp>
        <p:nvSpPr>
          <p:cNvPr id="3" name="Content Placeholder 2"/>
          <p:cNvSpPr>
            <a:spLocks noGrp="1"/>
          </p:cNvSpPr>
          <p:nvPr>
            <p:ph sz="quarter" idx="4"/>
          </p:nvPr>
        </p:nvSpPr>
        <p:spPr>
          <a:xfrm>
            <a:off x="6172200" y="2505075"/>
            <a:ext cx="4267200" cy="3819525"/>
          </a:xfrm>
        </p:spPr>
        <p:txBody>
          <a:bodyPr>
            <a:normAutofit/>
          </a:bodyPr>
          <a:lstStyle/>
          <a:p>
            <a:endParaRPr lang="en-US" dirty="0"/>
          </a:p>
        </p:txBody>
      </p:sp>
    </p:spTree>
    <p:extLst>
      <p:ext uri="{BB962C8B-B14F-4D97-AF65-F5344CB8AC3E}">
        <p14:creationId xmlns:p14="http://schemas.microsoft.com/office/powerpoint/2010/main" val="27203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95D2E-EF33-5AF1-3016-0EAEEDE67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87060-02F3-4F5C-BD9A-E2B68BA220B3}"/>
              </a:ext>
            </a:extLst>
          </p:cNvPr>
          <p:cNvSpPr>
            <a:spLocks noGrp="1"/>
          </p:cNvSpPr>
          <p:nvPr>
            <p:ph type="title"/>
          </p:nvPr>
        </p:nvSpPr>
        <p:spPr/>
        <p:txBody>
          <a:bodyPr>
            <a:normAutofit/>
          </a:bodyPr>
          <a:lstStyle/>
          <a:p>
            <a:pPr algn="ctr"/>
            <a:r>
              <a:rPr lang="en-US" dirty="0"/>
              <a:t>How did we get into this mess?</a:t>
            </a:r>
          </a:p>
        </p:txBody>
      </p:sp>
      <p:sp>
        <p:nvSpPr>
          <p:cNvPr id="6" name="Text Placeholder 5">
            <a:extLst>
              <a:ext uri="{FF2B5EF4-FFF2-40B4-BE49-F238E27FC236}">
                <a16:creationId xmlns:a16="http://schemas.microsoft.com/office/drawing/2014/main" id="{D49839AA-E9AE-2FCF-C75B-C535C4592EAA}"/>
              </a:ext>
            </a:extLst>
          </p:cNvPr>
          <p:cNvSpPr>
            <a:spLocks noGrp="1"/>
          </p:cNvSpPr>
          <p:nvPr>
            <p:ph type="body" idx="1"/>
          </p:nvPr>
        </p:nvSpPr>
        <p:spPr/>
        <p:txBody>
          <a:bodyPr>
            <a:normAutofit/>
          </a:bodyPr>
          <a:lstStyle/>
          <a:p>
            <a:r>
              <a:rPr lang="en-US" sz="3200" dirty="0"/>
              <a:t>Cost of IVF </a:t>
            </a:r>
          </a:p>
        </p:txBody>
      </p:sp>
      <p:pic>
        <p:nvPicPr>
          <p:cNvPr id="1026" name="Picture 2">
            <a:extLst>
              <a:ext uri="{FF2B5EF4-FFF2-40B4-BE49-F238E27FC236}">
                <a16:creationId xmlns:a16="http://schemas.microsoft.com/office/drawing/2014/main" id="{1693A99E-B115-7465-479D-91EE03DC34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981200" y="2581275"/>
            <a:ext cx="33528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a:extLst>
              <a:ext uri="{FF2B5EF4-FFF2-40B4-BE49-F238E27FC236}">
                <a16:creationId xmlns:a16="http://schemas.microsoft.com/office/drawing/2014/main" id="{0B0A3520-2067-573E-9A35-13094FA36B4F}"/>
              </a:ext>
            </a:extLst>
          </p:cNvPr>
          <p:cNvSpPr>
            <a:spLocks noGrp="1"/>
          </p:cNvSpPr>
          <p:nvPr>
            <p:ph type="body" sz="quarter" idx="3"/>
          </p:nvPr>
        </p:nvSpPr>
        <p:spPr/>
        <p:txBody>
          <a:bodyPr>
            <a:normAutofit/>
          </a:bodyPr>
          <a:lstStyle/>
          <a:p>
            <a:r>
              <a:rPr lang="en-US" sz="3200" dirty="0"/>
              <a:t>Fresh Cycle Costs</a:t>
            </a:r>
          </a:p>
        </p:txBody>
      </p:sp>
      <p:sp>
        <p:nvSpPr>
          <p:cNvPr id="3" name="Content Placeholder 2">
            <a:extLst>
              <a:ext uri="{FF2B5EF4-FFF2-40B4-BE49-F238E27FC236}">
                <a16:creationId xmlns:a16="http://schemas.microsoft.com/office/drawing/2014/main" id="{29963976-B451-E76E-29A8-9E63F4E1AED6}"/>
              </a:ext>
            </a:extLst>
          </p:cNvPr>
          <p:cNvSpPr>
            <a:spLocks noGrp="1"/>
          </p:cNvSpPr>
          <p:nvPr>
            <p:ph sz="quarter" idx="4"/>
          </p:nvPr>
        </p:nvSpPr>
        <p:spPr>
          <a:xfrm>
            <a:off x="6172199" y="2505075"/>
            <a:ext cx="5621867" cy="3819525"/>
          </a:xfrm>
        </p:spPr>
        <p:txBody>
          <a:bodyPr>
            <a:normAutofit fontScale="92500" lnSpcReduction="20000"/>
          </a:bodyPr>
          <a:lstStyle/>
          <a:p>
            <a:r>
              <a:rPr lang="en-US" dirty="0"/>
              <a:t>$20,000-$30,000 for 5 step process for each attempt</a:t>
            </a:r>
          </a:p>
          <a:p>
            <a:r>
              <a:rPr lang="en-US" dirty="0"/>
              <a:t>Usually only 1 of 3 eggs will fertilize, (average harvest 6 -8eggs)</a:t>
            </a:r>
          </a:p>
          <a:p>
            <a:r>
              <a:rPr lang="en-US" dirty="0"/>
              <a:t>Usually only 1 of 4 embryos survive after being transferred into a womb,  </a:t>
            </a:r>
          </a:p>
          <a:p>
            <a:r>
              <a:rPr lang="en-US" dirty="0"/>
              <a:t>so average transfer is 3-4 embryos.</a:t>
            </a:r>
          </a:p>
          <a:p>
            <a:r>
              <a:rPr lang="en-US" dirty="0"/>
              <a:t>If no embryos are frozen, then each attempt requires the full 5 step process .</a:t>
            </a:r>
          </a:p>
          <a:p>
            <a:r>
              <a:rPr lang="en-US" dirty="0"/>
              <a:t>4 tries x $30,000= $120,000</a:t>
            </a:r>
          </a:p>
        </p:txBody>
      </p:sp>
    </p:spTree>
    <p:extLst>
      <p:ext uri="{BB962C8B-B14F-4D97-AF65-F5344CB8AC3E}">
        <p14:creationId xmlns:p14="http://schemas.microsoft.com/office/powerpoint/2010/main" val="234064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86290357"/>
              </p:ext>
            </p:extLst>
          </p:nvPr>
        </p:nvGraphicFramePr>
        <p:xfrm>
          <a:off x="1752600" y="76200"/>
          <a:ext cx="86868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410200" y="2362200"/>
            <a:ext cx="1524000" cy="2133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FRESH CYCLE</a:t>
            </a:r>
          </a:p>
          <a:p>
            <a:pPr algn="ctr"/>
            <a:r>
              <a:rPr lang="en-US" dirty="0"/>
              <a:t> Each crank of this cycle costs  $12,000 to $15,000</a:t>
            </a:r>
          </a:p>
        </p:txBody>
      </p:sp>
      <p:sp>
        <p:nvSpPr>
          <p:cNvPr id="5" name="Rectangle 4"/>
          <p:cNvSpPr/>
          <p:nvPr/>
        </p:nvSpPr>
        <p:spPr>
          <a:xfrm>
            <a:off x="1126066" y="76200"/>
            <a:ext cx="1500595" cy="218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 birth rate somewhere around one out of 4 cycles. </a:t>
            </a:r>
          </a:p>
          <a:p>
            <a:pPr algn="ctr"/>
            <a:r>
              <a:rPr lang="en-US" dirty="0"/>
              <a:t>(? # to transfer?)</a:t>
            </a:r>
          </a:p>
        </p:txBody>
      </p:sp>
      <p:sp>
        <p:nvSpPr>
          <p:cNvPr id="7" name="Rectangle 6"/>
          <p:cNvSpPr/>
          <p:nvPr/>
        </p:nvSpPr>
        <p:spPr>
          <a:xfrm>
            <a:off x="8458200" y="152400"/>
            <a:ext cx="19050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Total </a:t>
            </a:r>
            <a:r>
              <a:rPr lang="en-US" dirty="0" err="1"/>
              <a:t>avg</a:t>
            </a:r>
            <a:r>
              <a:rPr lang="en-US" dirty="0"/>
              <a:t> cost  per Fresh cycle =</a:t>
            </a:r>
          </a:p>
          <a:p>
            <a:pPr algn="ctr"/>
            <a:r>
              <a:rPr lang="en-US" dirty="0"/>
              <a:t>$20,000-$30,000</a:t>
            </a:r>
          </a:p>
          <a:p>
            <a:pPr algn="ctr"/>
            <a:endParaRPr lang="en-US" dirty="0"/>
          </a:p>
        </p:txBody>
      </p:sp>
      <p:sp>
        <p:nvSpPr>
          <p:cNvPr id="8" name="Rectangle 7"/>
          <p:cNvSpPr/>
          <p:nvPr/>
        </p:nvSpPr>
        <p:spPr>
          <a:xfrm>
            <a:off x="8610600" y="5334000"/>
            <a:ext cx="1600200" cy="1143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about 1/3 eggs will fertilize.</a:t>
            </a:r>
          </a:p>
        </p:txBody>
      </p:sp>
      <p:sp>
        <p:nvSpPr>
          <p:cNvPr id="2" name="TextBox 1"/>
          <p:cNvSpPr txBox="1"/>
          <p:nvPr/>
        </p:nvSpPr>
        <p:spPr>
          <a:xfrm>
            <a:off x="2385606" y="5638800"/>
            <a:ext cx="1195795" cy="923330"/>
          </a:xfrm>
          <a:prstGeom prst="rect">
            <a:avLst/>
          </a:prstGeom>
          <a:solidFill>
            <a:schemeClr val="bg2">
              <a:lumMod val="50000"/>
            </a:schemeClr>
          </a:solidFill>
        </p:spPr>
        <p:txBody>
          <a:bodyPr wrap="square" rtlCol="0">
            <a:spAutoFit/>
          </a:bodyPr>
          <a:lstStyle/>
          <a:p>
            <a:r>
              <a:rPr lang="en-US" dirty="0"/>
              <a:t>Add $3000 to $6000</a:t>
            </a:r>
          </a:p>
        </p:txBody>
      </p:sp>
      <p:sp>
        <p:nvSpPr>
          <p:cNvPr id="9" name="TextBox 8"/>
          <p:cNvSpPr txBox="1"/>
          <p:nvPr/>
        </p:nvSpPr>
        <p:spPr>
          <a:xfrm>
            <a:off x="3810001" y="304800"/>
            <a:ext cx="1295401" cy="1477328"/>
          </a:xfrm>
          <a:prstGeom prst="rect">
            <a:avLst/>
          </a:prstGeom>
          <a:solidFill>
            <a:schemeClr val="bg1">
              <a:lumMod val="85000"/>
            </a:schemeClr>
          </a:solidFill>
        </p:spPr>
        <p:txBody>
          <a:bodyPr wrap="square" rtlCol="0">
            <a:spAutoFit/>
          </a:bodyPr>
          <a:lstStyle/>
          <a:p>
            <a:r>
              <a:rPr lang="en-US" dirty="0"/>
              <a:t>Add $3000-$5000 per cycle for meds</a:t>
            </a:r>
          </a:p>
        </p:txBody>
      </p:sp>
    </p:spTree>
    <p:extLst>
      <p:ext uri="{BB962C8B-B14F-4D97-AF65-F5344CB8AC3E}">
        <p14:creationId xmlns:p14="http://schemas.microsoft.com/office/powerpoint/2010/main" val="11983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2"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52600" y="76200"/>
          <a:ext cx="86868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410200" y="2362200"/>
            <a:ext cx="15240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34521" y="76200"/>
            <a:ext cx="1500595" cy="218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 birth rate somewhere around one out of 4 cycles. </a:t>
            </a:r>
          </a:p>
          <a:p>
            <a:pPr algn="ctr"/>
            <a:r>
              <a:rPr lang="en-US" dirty="0"/>
              <a:t>(? # to transfer?)</a:t>
            </a:r>
          </a:p>
        </p:txBody>
      </p:sp>
      <p:sp>
        <p:nvSpPr>
          <p:cNvPr id="7" name="Rectangle 6"/>
          <p:cNvSpPr/>
          <p:nvPr/>
        </p:nvSpPr>
        <p:spPr>
          <a:xfrm>
            <a:off x="8458200" y="152400"/>
            <a:ext cx="1905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610600" y="5029200"/>
            <a:ext cx="1600200" cy="1447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out of 10 embryos will successfully thaw with all cells alive..</a:t>
            </a:r>
          </a:p>
        </p:txBody>
      </p:sp>
      <p:sp>
        <p:nvSpPr>
          <p:cNvPr id="2" name="TextBox 1"/>
          <p:cNvSpPr txBox="1"/>
          <p:nvPr/>
        </p:nvSpPr>
        <p:spPr>
          <a:xfrm>
            <a:off x="2385606" y="5638800"/>
            <a:ext cx="1195795" cy="923330"/>
          </a:xfrm>
          <a:prstGeom prst="rect">
            <a:avLst/>
          </a:prstGeom>
          <a:solidFill>
            <a:schemeClr val="bg2">
              <a:lumMod val="50000"/>
            </a:schemeClr>
          </a:solidFill>
        </p:spPr>
        <p:txBody>
          <a:bodyPr wrap="square" rtlCol="0">
            <a:spAutoFit/>
          </a:bodyPr>
          <a:lstStyle/>
          <a:p>
            <a:r>
              <a:rPr lang="en-US" dirty="0"/>
              <a:t>Add $3000 to $6000</a:t>
            </a:r>
          </a:p>
        </p:txBody>
      </p:sp>
    </p:spTree>
    <p:extLst>
      <p:ext uri="{BB962C8B-B14F-4D97-AF65-F5344CB8AC3E}">
        <p14:creationId xmlns:p14="http://schemas.microsoft.com/office/powerpoint/2010/main" val="304744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52600" y="76200"/>
          <a:ext cx="86868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410200" y="2362200"/>
            <a:ext cx="1524000" cy="2133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Each crank of FROZEN CYCLE    costs  $3,000 to $5000</a:t>
            </a:r>
          </a:p>
          <a:p>
            <a:pPr algn="ctr"/>
            <a:endParaRPr lang="en-US" dirty="0"/>
          </a:p>
        </p:txBody>
      </p:sp>
      <p:sp>
        <p:nvSpPr>
          <p:cNvPr id="5" name="Rectangle 4"/>
          <p:cNvSpPr/>
          <p:nvPr/>
        </p:nvSpPr>
        <p:spPr>
          <a:xfrm>
            <a:off x="1117599" y="76199"/>
            <a:ext cx="1500595" cy="217593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 birth rate somewhere around one out of 4 cycles. </a:t>
            </a:r>
          </a:p>
          <a:p>
            <a:pPr algn="ctr"/>
            <a:r>
              <a:rPr lang="en-US" dirty="0"/>
              <a:t>(? # to transfer?)</a:t>
            </a:r>
          </a:p>
        </p:txBody>
      </p:sp>
      <p:sp>
        <p:nvSpPr>
          <p:cNvPr id="7" name="Rectangle 6"/>
          <p:cNvSpPr/>
          <p:nvPr/>
        </p:nvSpPr>
        <p:spPr>
          <a:xfrm>
            <a:off x="8458200" y="76200"/>
            <a:ext cx="1905000" cy="1143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Total </a:t>
            </a:r>
            <a:r>
              <a:rPr lang="en-US" dirty="0" err="1"/>
              <a:t>avg</a:t>
            </a:r>
            <a:r>
              <a:rPr lang="en-US" dirty="0"/>
              <a:t> cost  per Frozen cycle =</a:t>
            </a:r>
          </a:p>
          <a:p>
            <a:pPr algn="ctr"/>
            <a:r>
              <a:rPr lang="en-US" dirty="0"/>
              <a:t>$6,000-$11,000</a:t>
            </a:r>
          </a:p>
        </p:txBody>
      </p:sp>
      <p:sp>
        <p:nvSpPr>
          <p:cNvPr id="8" name="Rectangle 7"/>
          <p:cNvSpPr/>
          <p:nvPr/>
        </p:nvSpPr>
        <p:spPr>
          <a:xfrm>
            <a:off x="8610600" y="5029200"/>
            <a:ext cx="1600200" cy="1447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out of 10 embryos will successfully thaw with all cells alive..</a:t>
            </a:r>
          </a:p>
        </p:txBody>
      </p:sp>
      <p:sp>
        <p:nvSpPr>
          <p:cNvPr id="2" name="TextBox 1"/>
          <p:cNvSpPr txBox="1"/>
          <p:nvPr/>
        </p:nvSpPr>
        <p:spPr>
          <a:xfrm>
            <a:off x="2385606" y="5638800"/>
            <a:ext cx="1195795" cy="923330"/>
          </a:xfrm>
          <a:prstGeom prst="rect">
            <a:avLst/>
          </a:prstGeom>
          <a:solidFill>
            <a:schemeClr val="bg2">
              <a:lumMod val="50000"/>
            </a:schemeClr>
          </a:solidFill>
        </p:spPr>
        <p:txBody>
          <a:bodyPr wrap="square" rtlCol="0">
            <a:spAutoFit/>
          </a:bodyPr>
          <a:lstStyle/>
          <a:p>
            <a:r>
              <a:rPr lang="en-US" dirty="0"/>
              <a:t>Add $3000 to $6000</a:t>
            </a:r>
          </a:p>
        </p:txBody>
      </p:sp>
    </p:spTree>
    <p:extLst>
      <p:ext uri="{BB962C8B-B14F-4D97-AF65-F5344CB8AC3E}">
        <p14:creationId xmlns:p14="http://schemas.microsoft.com/office/powerpoint/2010/main" val="262694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did we get into this mess?</a:t>
            </a:r>
          </a:p>
        </p:txBody>
      </p:sp>
      <p:sp>
        <p:nvSpPr>
          <p:cNvPr id="6" name="Text Placeholder 5"/>
          <p:cNvSpPr>
            <a:spLocks noGrp="1"/>
          </p:cNvSpPr>
          <p:nvPr>
            <p:ph type="body" idx="1"/>
          </p:nvPr>
        </p:nvSpPr>
        <p:spPr/>
        <p:txBody>
          <a:bodyPr>
            <a:normAutofit/>
          </a:bodyPr>
          <a:lstStyle/>
          <a:p>
            <a:r>
              <a:rPr lang="en-US" sz="3200" dirty="0"/>
              <a:t>Cost of IVF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39788" y="2658533"/>
            <a:ext cx="3352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3"/>
          </p:nvPr>
        </p:nvSpPr>
        <p:spPr/>
        <p:txBody>
          <a:bodyPr>
            <a:normAutofit/>
          </a:bodyPr>
          <a:lstStyle/>
          <a:p>
            <a:r>
              <a:rPr lang="en-US" sz="3200" dirty="0"/>
              <a:t>Fresh/Frozen Cycle Costs</a:t>
            </a:r>
          </a:p>
        </p:txBody>
      </p:sp>
      <p:sp>
        <p:nvSpPr>
          <p:cNvPr id="3" name="Content Placeholder 2"/>
          <p:cNvSpPr>
            <a:spLocks noGrp="1"/>
          </p:cNvSpPr>
          <p:nvPr>
            <p:ph sz="quarter" idx="4"/>
          </p:nvPr>
        </p:nvSpPr>
        <p:spPr>
          <a:xfrm>
            <a:off x="6169026" y="2505075"/>
            <a:ext cx="4041775" cy="3971925"/>
          </a:xfrm>
        </p:spPr>
        <p:txBody>
          <a:bodyPr>
            <a:normAutofit/>
          </a:bodyPr>
          <a:lstStyle/>
          <a:p>
            <a:r>
              <a:rPr lang="en-US" dirty="0"/>
              <a:t>1 fresh ($20,000)            + 3 frozen ($11,000 x 3) = </a:t>
            </a:r>
            <a:r>
              <a:rPr lang="en-US" sz="3200" dirty="0"/>
              <a:t>$53,000</a:t>
            </a:r>
          </a:p>
          <a:p>
            <a:r>
              <a:rPr lang="en-US" dirty="0"/>
              <a:t>Vs </a:t>
            </a:r>
            <a:r>
              <a:rPr lang="en-US" sz="3200" dirty="0"/>
              <a:t>$120,000 </a:t>
            </a:r>
            <a:r>
              <a:rPr lang="en-US" dirty="0"/>
              <a:t>for Fresh x 4</a:t>
            </a:r>
          </a:p>
          <a:p>
            <a:r>
              <a:rPr lang="en-US" sz="3200" b="1" dirty="0"/>
              <a:t>BUT Fresh +</a:t>
            </a:r>
            <a:r>
              <a:rPr lang="en-US" sz="3200" b="1"/>
              <a:t>Frozen REQUIRES </a:t>
            </a:r>
            <a:r>
              <a:rPr lang="en-US" sz="3200" b="1" dirty="0"/>
              <a:t>FROZEN EMBRYOS….</a:t>
            </a:r>
          </a:p>
          <a:p>
            <a:endParaRPr lang="en-US" dirty="0"/>
          </a:p>
          <a:p>
            <a:endParaRPr lang="en-US" dirty="0"/>
          </a:p>
        </p:txBody>
      </p:sp>
    </p:spTree>
    <p:extLst>
      <p:ext uri="{BB962C8B-B14F-4D97-AF65-F5344CB8AC3E}">
        <p14:creationId xmlns:p14="http://schemas.microsoft.com/office/powerpoint/2010/main" val="21099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BBB6-4BAA-A59D-D79A-0DAFC520AA0F}"/>
              </a:ext>
            </a:extLst>
          </p:cNvPr>
          <p:cNvSpPr>
            <a:spLocks noGrp="1"/>
          </p:cNvSpPr>
          <p:nvPr>
            <p:ph type="title"/>
          </p:nvPr>
        </p:nvSpPr>
        <p:spPr/>
        <p:txBody>
          <a:bodyPr/>
          <a:lstStyle/>
          <a:p>
            <a:r>
              <a:rPr lang="en-US" dirty="0"/>
              <a:t>One flesh manifested by:</a:t>
            </a:r>
          </a:p>
        </p:txBody>
      </p:sp>
      <p:sp>
        <p:nvSpPr>
          <p:cNvPr id="3" name="Content Placeholder 2">
            <a:extLst>
              <a:ext uri="{FF2B5EF4-FFF2-40B4-BE49-F238E27FC236}">
                <a16:creationId xmlns:a16="http://schemas.microsoft.com/office/drawing/2014/main" id="{5D51CA2D-5709-2CFE-7018-E3A734D8856C}"/>
              </a:ext>
            </a:extLst>
          </p:cNvPr>
          <p:cNvSpPr>
            <a:spLocks noGrp="1"/>
          </p:cNvSpPr>
          <p:nvPr>
            <p:ph idx="1"/>
          </p:nvPr>
        </p:nvSpPr>
        <p:spPr/>
        <p:txBody>
          <a:bodyPr/>
          <a:lstStyle/>
          <a:p>
            <a:r>
              <a:rPr lang="en-US" dirty="0"/>
              <a:t>One in marital embrace.</a:t>
            </a:r>
          </a:p>
          <a:p>
            <a:r>
              <a:rPr lang="en-US" dirty="0"/>
              <a:t>One in the human being in the womb.</a:t>
            </a:r>
          </a:p>
          <a:p>
            <a:r>
              <a:rPr lang="en-US" dirty="0"/>
              <a:t>One in fetal cells in maternal bloodstream.</a:t>
            </a:r>
          </a:p>
          <a:p>
            <a:r>
              <a:rPr lang="en-US" dirty="0"/>
              <a:t>One in engrafting of fetal cells in brain of mother.</a:t>
            </a:r>
          </a:p>
        </p:txBody>
      </p:sp>
    </p:spTree>
    <p:extLst>
      <p:ext uri="{BB962C8B-B14F-4D97-AF65-F5344CB8AC3E}">
        <p14:creationId xmlns:p14="http://schemas.microsoft.com/office/powerpoint/2010/main" val="252824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55ED-E8D2-29D4-DFC1-B930BF860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03FED-9292-4183-A896-BB718301B914}"/>
              </a:ext>
            </a:extLst>
          </p:cNvPr>
          <p:cNvSpPr>
            <a:spLocks noGrp="1"/>
          </p:cNvSpPr>
          <p:nvPr>
            <p:ph type="title"/>
          </p:nvPr>
        </p:nvSpPr>
        <p:spPr/>
        <p:txBody>
          <a:bodyPr/>
          <a:lstStyle/>
          <a:p>
            <a:r>
              <a:rPr lang="en-US" dirty="0"/>
              <a:t>Assisted Reproductive Technology / IVF</a:t>
            </a:r>
          </a:p>
        </p:txBody>
      </p:sp>
      <p:pic>
        <p:nvPicPr>
          <p:cNvPr id="6" name="Content Placeholder 5">
            <a:extLst>
              <a:ext uri="{FF2B5EF4-FFF2-40B4-BE49-F238E27FC236}">
                <a16:creationId xmlns:a16="http://schemas.microsoft.com/office/drawing/2014/main" id="{7A293203-B09B-995F-8701-33BF61230A6F}"/>
              </a:ext>
            </a:extLst>
          </p:cNvPr>
          <p:cNvPicPr>
            <a:picLocks noGrp="1" noChangeAspect="1"/>
          </p:cNvPicPr>
          <p:nvPr>
            <p:ph sz="half" idx="1"/>
          </p:nvPr>
        </p:nvPicPr>
        <p:blipFill>
          <a:blip r:embed="rId2"/>
          <a:stretch>
            <a:fillRect/>
          </a:stretch>
        </p:blipFill>
        <p:spPr>
          <a:xfrm>
            <a:off x="327283" y="2059820"/>
            <a:ext cx="11385036" cy="2912533"/>
          </a:xfrm>
          <a:prstGeom prst="rect">
            <a:avLst/>
          </a:prstGeom>
        </p:spPr>
      </p:pic>
    </p:spTree>
    <p:extLst>
      <p:ext uri="{BB962C8B-B14F-4D97-AF65-F5344CB8AC3E}">
        <p14:creationId xmlns:p14="http://schemas.microsoft.com/office/powerpoint/2010/main" val="115672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4498F-695F-488F-9CE0-F557F2A03304}"/>
              </a:ext>
            </a:extLst>
          </p:cNvPr>
          <p:cNvSpPr>
            <a:spLocks noGrp="1"/>
          </p:cNvSpPr>
          <p:nvPr>
            <p:ph sz="half" idx="1"/>
          </p:nvPr>
        </p:nvSpPr>
        <p:spPr>
          <a:xfrm>
            <a:off x="279401" y="1825625"/>
            <a:ext cx="5740400" cy="4351338"/>
          </a:xfrm>
        </p:spPr>
        <p:txBody>
          <a:bodyPr/>
          <a:lstStyle/>
          <a:p>
            <a:r>
              <a:rPr lang="en-US" dirty="0"/>
              <a:t>What womb receives the embryo?</a:t>
            </a:r>
          </a:p>
          <a:p>
            <a:r>
              <a:rPr lang="en-US" dirty="0"/>
              <a:t>One of the (female)person(s) contracting the IVF project?</a:t>
            </a:r>
          </a:p>
          <a:p>
            <a:r>
              <a:rPr lang="en-US" dirty="0"/>
              <a:t>The woman whose egg was fertilized?  (Either the “mother” or a surrogate)</a:t>
            </a:r>
          </a:p>
          <a:p>
            <a:r>
              <a:rPr lang="en-US" dirty="0"/>
              <a:t>An entirely new woman contracted as a “gestational carrier”?</a:t>
            </a:r>
          </a:p>
          <a:p>
            <a:endParaRPr lang="en-US" dirty="0"/>
          </a:p>
        </p:txBody>
      </p:sp>
      <p:sp>
        <p:nvSpPr>
          <p:cNvPr id="4" name="Content Placeholder 3">
            <a:extLst>
              <a:ext uri="{FF2B5EF4-FFF2-40B4-BE49-F238E27FC236}">
                <a16:creationId xmlns:a16="http://schemas.microsoft.com/office/drawing/2014/main" id="{67FEA685-03E3-B82A-0BC3-F9FF198D404C}"/>
              </a:ext>
            </a:extLst>
          </p:cNvPr>
          <p:cNvSpPr>
            <a:spLocks noGrp="1"/>
          </p:cNvSpPr>
          <p:nvPr>
            <p:ph sz="half" idx="2"/>
          </p:nvPr>
        </p:nvSpPr>
        <p:spPr/>
        <p:txBody>
          <a:bodyPr/>
          <a:lstStyle/>
          <a:p>
            <a:r>
              <a:rPr lang="en-US" dirty="0"/>
              <a:t>Note:  Biological bonding begins even before implantation.  There is hormonal cross-talk between the embryo in the fallopian tube and the mother before implantation.</a:t>
            </a:r>
          </a:p>
        </p:txBody>
      </p:sp>
      <p:sp>
        <p:nvSpPr>
          <p:cNvPr id="6" name="Title 5">
            <a:extLst>
              <a:ext uri="{FF2B5EF4-FFF2-40B4-BE49-F238E27FC236}">
                <a16:creationId xmlns:a16="http://schemas.microsoft.com/office/drawing/2014/main" id="{EAB69F36-CDDC-544E-99C0-8F5F5BA9E36F}"/>
              </a:ext>
            </a:extLst>
          </p:cNvPr>
          <p:cNvSpPr>
            <a:spLocks noGrp="1"/>
          </p:cNvSpPr>
          <p:nvPr>
            <p:ph type="title"/>
          </p:nvPr>
        </p:nvSpPr>
        <p:spPr/>
        <p:txBody>
          <a:bodyPr/>
          <a:lstStyle/>
          <a:p>
            <a:pPr algn="ctr"/>
            <a:r>
              <a:rPr lang="en-US" dirty="0"/>
              <a:t>Embryo Transfer</a:t>
            </a:r>
          </a:p>
        </p:txBody>
      </p:sp>
    </p:spTree>
    <p:extLst>
      <p:ext uri="{BB962C8B-B14F-4D97-AF65-F5344CB8AC3E}">
        <p14:creationId xmlns:p14="http://schemas.microsoft.com/office/powerpoint/2010/main" val="41226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6B879-2E27-5557-310F-41C18C3314EA}"/>
              </a:ext>
            </a:extLst>
          </p:cNvPr>
          <p:cNvPicPr>
            <a:picLocks noGrp="1" noChangeAspect="1"/>
          </p:cNvPicPr>
          <p:nvPr>
            <p:ph idx="1"/>
          </p:nvPr>
        </p:nvPicPr>
        <p:blipFill>
          <a:blip r:embed="rId2"/>
          <a:stretch>
            <a:fillRect/>
          </a:stretch>
        </p:blipFill>
        <p:spPr>
          <a:xfrm>
            <a:off x="359323" y="1847850"/>
            <a:ext cx="11565977" cy="4501356"/>
          </a:xfrm>
          <a:prstGeom prst="rect">
            <a:avLst/>
          </a:prstGeom>
        </p:spPr>
      </p:pic>
      <p:sp>
        <p:nvSpPr>
          <p:cNvPr id="4" name="Title 5">
            <a:extLst>
              <a:ext uri="{FF2B5EF4-FFF2-40B4-BE49-F238E27FC236}">
                <a16:creationId xmlns:a16="http://schemas.microsoft.com/office/drawing/2014/main" id="{101BFB44-1E0C-83F4-A226-84E353E5635C}"/>
              </a:ext>
            </a:extLst>
          </p:cNvPr>
          <p:cNvSpPr>
            <a:spLocks noGrp="1"/>
          </p:cNvSpPr>
          <p:nvPr>
            <p:ph type="title"/>
          </p:nvPr>
        </p:nvSpPr>
        <p:spPr>
          <a:xfrm>
            <a:off x="838200" y="365125"/>
            <a:ext cx="10515600" cy="1325563"/>
          </a:xfrm>
        </p:spPr>
        <p:txBody>
          <a:bodyPr/>
          <a:lstStyle/>
          <a:p>
            <a:pPr algn="ctr"/>
            <a:r>
              <a:rPr lang="en-US" dirty="0"/>
              <a:t>Embryo Transfer</a:t>
            </a:r>
          </a:p>
        </p:txBody>
      </p:sp>
    </p:spTree>
    <p:extLst>
      <p:ext uri="{BB962C8B-B14F-4D97-AF65-F5344CB8AC3E}">
        <p14:creationId xmlns:p14="http://schemas.microsoft.com/office/powerpoint/2010/main" val="3681531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Risks for the IVF Baby</a:t>
            </a:r>
          </a:p>
        </p:txBody>
      </p:sp>
      <p:sp>
        <p:nvSpPr>
          <p:cNvPr id="3" name="Content Placeholder 2"/>
          <p:cNvSpPr>
            <a:spLocks noGrp="1"/>
          </p:cNvSpPr>
          <p:nvPr>
            <p:ph idx="1"/>
          </p:nvPr>
        </p:nvSpPr>
        <p:spPr>
          <a:xfrm>
            <a:off x="1981200" y="1600201"/>
            <a:ext cx="8229600" cy="4343400"/>
          </a:xfrm>
        </p:spPr>
        <p:txBody>
          <a:bodyPr>
            <a:normAutofit fontScale="92500" lnSpcReduction="20000"/>
          </a:bodyPr>
          <a:lstStyle/>
          <a:p>
            <a:r>
              <a:rPr lang="en-US" dirty="0"/>
              <a:t>Between 3% and 5% of all infants are diagnosed with a congenital anomaly soon after birth. </a:t>
            </a:r>
          </a:p>
          <a:p>
            <a:r>
              <a:rPr lang="en-US" dirty="0"/>
              <a:t>IVF is associated with a 30–40% increased risk of major congenital anomalies compared with natural conceptions.</a:t>
            </a:r>
          </a:p>
          <a:p>
            <a:r>
              <a:rPr lang="en-US" dirty="0"/>
              <a:t>The principal anomalies: </a:t>
            </a:r>
          </a:p>
          <a:p>
            <a:r>
              <a:rPr lang="en-US" dirty="0"/>
              <a:t>gastrointestinal, cardiovascular and musculoskeletal defects septal heart defects,</a:t>
            </a:r>
          </a:p>
          <a:p>
            <a:r>
              <a:rPr lang="en-US" dirty="0"/>
              <a:t> cleft lip, </a:t>
            </a:r>
            <a:r>
              <a:rPr lang="en-US" dirty="0" err="1"/>
              <a:t>oesophageal</a:t>
            </a:r>
            <a:r>
              <a:rPr lang="en-US" dirty="0"/>
              <a:t> atresia and anorectal atresia.</a:t>
            </a:r>
          </a:p>
          <a:p>
            <a:r>
              <a:rPr lang="en-US" dirty="0"/>
              <a:t> Of note, while the relative risk of major congenital anomalies associated with IVF is increased by 30–40%, the absolute risk is nevertheless low since anomalies per se are relatively uncommon. </a:t>
            </a:r>
          </a:p>
          <a:p>
            <a:endParaRPr lang="en-US" dirty="0"/>
          </a:p>
          <a:p>
            <a:endParaRPr lang="en-US" dirty="0"/>
          </a:p>
        </p:txBody>
      </p:sp>
      <p:sp>
        <p:nvSpPr>
          <p:cNvPr id="5" name="TextBox 4"/>
          <p:cNvSpPr txBox="1"/>
          <p:nvPr/>
        </p:nvSpPr>
        <p:spPr>
          <a:xfrm>
            <a:off x="3124200" y="5943601"/>
            <a:ext cx="6824882" cy="646331"/>
          </a:xfrm>
          <a:prstGeom prst="rect">
            <a:avLst/>
          </a:prstGeom>
          <a:noFill/>
        </p:spPr>
        <p:txBody>
          <a:bodyPr wrap="none" rtlCol="0">
            <a:spAutoFit/>
          </a:bodyPr>
          <a:lstStyle/>
          <a:p>
            <a:r>
              <a:rPr lang="en-US" dirty="0"/>
              <a:t>In Vitro </a:t>
            </a:r>
            <a:r>
              <a:rPr lang="en-US" dirty="0" err="1"/>
              <a:t>Fertilisation</a:t>
            </a:r>
            <a:r>
              <a:rPr lang="en-US" dirty="0"/>
              <a:t>: Perinatal Risks and Early Childhood Outcomes</a:t>
            </a:r>
          </a:p>
          <a:p>
            <a:r>
              <a:rPr lang="en-US" dirty="0"/>
              <a:t>Scientific Impact Paper No. 8 May 2012</a:t>
            </a:r>
          </a:p>
        </p:txBody>
      </p:sp>
    </p:spTree>
    <p:extLst>
      <p:ext uri="{BB962C8B-B14F-4D97-AF65-F5344CB8AC3E}">
        <p14:creationId xmlns:p14="http://schemas.microsoft.com/office/powerpoint/2010/main" val="29797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70% increase in the risk of perinatal death for IVF singletons compared with natural conceptions</a:t>
            </a:r>
          </a:p>
          <a:p>
            <a:r>
              <a:rPr lang="en-US" dirty="0"/>
              <a:t>…women who conceived with IVF had a statistically significant four-fold increased risk of stillbirth compared with fertile women.</a:t>
            </a:r>
          </a:p>
          <a:p>
            <a:endParaRPr lang="en-US" dirty="0"/>
          </a:p>
        </p:txBody>
      </p:sp>
      <p:sp>
        <p:nvSpPr>
          <p:cNvPr id="5" name="TextBox 4"/>
          <p:cNvSpPr txBox="1"/>
          <p:nvPr/>
        </p:nvSpPr>
        <p:spPr>
          <a:xfrm>
            <a:off x="3124200" y="5943601"/>
            <a:ext cx="6824882" cy="646331"/>
          </a:xfrm>
          <a:prstGeom prst="rect">
            <a:avLst/>
          </a:prstGeom>
          <a:noFill/>
        </p:spPr>
        <p:txBody>
          <a:bodyPr wrap="none" rtlCol="0">
            <a:spAutoFit/>
          </a:bodyPr>
          <a:lstStyle/>
          <a:p>
            <a:r>
              <a:rPr lang="en-US" dirty="0"/>
              <a:t>In Vitro </a:t>
            </a:r>
            <a:r>
              <a:rPr lang="en-US" dirty="0" err="1"/>
              <a:t>Fertilisation</a:t>
            </a:r>
            <a:r>
              <a:rPr lang="en-US" dirty="0"/>
              <a:t>: Perinatal Risks and Early Childhood Outcomes</a:t>
            </a:r>
          </a:p>
          <a:p>
            <a:r>
              <a:rPr lang="en-US" dirty="0"/>
              <a:t>Scientific Impact Paper No. 8 May 2012</a:t>
            </a:r>
          </a:p>
        </p:txBody>
      </p:sp>
      <p:sp>
        <p:nvSpPr>
          <p:cNvPr id="8" name="Title 1">
            <a:extLst>
              <a:ext uri="{FF2B5EF4-FFF2-40B4-BE49-F238E27FC236}">
                <a16:creationId xmlns:a16="http://schemas.microsoft.com/office/drawing/2014/main" id="{25A047E4-5E2B-236B-1BF0-E42434FB8F79}"/>
              </a:ext>
            </a:extLst>
          </p:cNvPr>
          <p:cNvSpPr>
            <a:spLocks noGrp="1"/>
          </p:cNvSpPr>
          <p:nvPr>
            <p:ph type="title"/>
          </p:nvPr>
        </p:nvSpPr>
        <p:spPr>
          <a:xfrm>
            <a:off x="838200" y="365125"/>
            <a:ext cx="10515600" cy="1325563"/>
          </a:xfrm>
        </p:spPr>
        <p:txBody>
          <a:bodyPr/>
          <a:lstStyle/>
          <a:p>
            <a:pPr algn="ctr"/>
            <a:r>
              <a:rPr lang="en-US" dirty="0"/>
              <a:t>Risks for the IVF Baby</a:t>
            </a:r>
          </a:p>
        </p:txBody>
      </p:sp>
    </p:spTree>
    <p:extLst>
      <p:ext uri="{BB962C8B-B14F-4D97-AF65-F5344CB8AC3E}">
        <p14:creationId xmlns:p14="http://schemas.microsoft.com/office/powerpoint/2010/main" val="22738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879C-A357-B4FE-5095-75EAF46CFE53}"/>
              </a:ext>
            </a:extLst>
          </p:cNvPr>
          <p:cNvSpPr>
            <a:spLocks noGrp="1"/>
          </p:cNvSpPr>
          <p:nvPr>
            <p:ph type="title"/>
          </p:nvPr>
        </p:nvSpPr>
        <p:spPr/>
        <p:txBody>
          <a:bodyPr/>
          <a:lstStyle/>
          <a:p>
            <a:r>
              <a:rPr lang="en-US" dirty="0"/>
              <a:t>Serious issues with ART/IVF</a:t>
            </a:r>
          </a:p>
        </p:txBody>
      </p:sp>
      <p:sp>
        <p:nvSpPr>
          <p:cNvPr id="3" name="Content Placeholder 2">
            <a:extLst>
              <a:ext uri="{FF2B5EF4-FFF2-40B4-BE49-F238E27FC236}">
                <a16:creationId xmlns:a16="http://schemas.microsoft.com/office/drawing/2014/main" id="{EC0264C4-D910-E8AD-B442-C8680F573B63}"/>
              </a:ext>
            </a:extLst>
          </p:cNvPr>
          <p:cNvSpPr>
            <a:spLocks noGrp="1"/>
          </p:cNvSpPr>
          <p:nvPr>
            <p:ph idx="1"/>
          </p:nvPr>
        </p:nvSpPr>
        <p:spPr/>
        <p:txBody>
          <a:bodyPr>
            <a:normAutofit/>
          </a:bodyPr>
          <a:lstStyle/>
          <a:p>
            <a:r>
              <a:rPr lang="en-US" dirty="0"/>
              <a:t>Mindset of a child as a “reproductive project” instead of a gift coequal to the parents in human dignity.</a:t>
            </a:r>
          </a:p>
          <a:p>
            <a:r>
              <a:rPr lang="en-US" dirty="0"/>
              <a:t>Separation of the creation of human beings from God’s context of self-giving love in the marital embrace.</a:t>
            </a:r>
          </a:p>
          <a:p>
            <a:r>
              <a:rPr lang="en-US" dirty="0"/>
              <a:t>Risks of harm to “egg donor”  and to the embryonic human being.</a:t>
            </a:r>
          </a:p>
          <a:p>
            <a:r>
              <a:rPr lang="en-US" dirty="0"/>
              <a:t>Intrusion into the “one flesh” relationship especially with egg donor, sperm donor, surrogate mothers and gestational carriers.</a:t>
            </a:r>
          </a:p>
          <a:p>
            <a:r>
              <a:rPr lang="en-US" dirty="0"/>
              <a:t>Intrusion into the “one flesh” relationship even for embryo adoption.  This issue does not arise for adoption after birth.</a:t>
            </a:r>
          </a:p>
          <a:p>
            <a:endParaRPr lang="en-US" dirty="0"/>
          </a:p>
        </p:txBody>
      </p:sp>
    </p:spTree>
    <p:extLst>
      <p:ext uri="{BB962C8B-B14F-4D97-AF65-F5344CB8AC3E}">
        <p14:creationId xmlns:p14="http://schemas.microsoft.com/office/powerpoint/2010/main" val="66732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98A1-DE32-BCE1-5B06-9292DD49A4E7}"/>
              </a:ext>
            </a:extLst>
          </p:cNvPr>
          <p:cNvSpPr>
            <a:spLocks noGrp="1"/>
          </p:cNvSpPr>
          <p:nvPr>
            <p:ph type="title"/>
          </p:nvPr>
        </p:nvSpPr>
        <p:spPr>
          <a:xfrm>
            <a:off x="838200" y="365125"/>
            <a:ext cx="2819400" cy="1325563"/>
          </a:xfrm>
        </p:spPr>
        <p:txBody>
          <a:bodyPr/>
          <a:lstStyle/>
          <a:p>
            <a:endParaRPr lang="en-US" dirty="0"/>
          </a:p>
        </p:txBody>
      </p:sp>
      <p:sp>
        <p:nvSpPr>
          <p:cNvPr id="3" name="Content Placeholder 2">
            <a:extLst>
              <a:ext uri="{FF2B5EF4-FFF2-40B4-BE49-F238E27FC236}">
                <a16:creationId xmlns:a16="http://schemas.microsoft.com/office/drawing/2014/main" id="{1CD4E5D2-8273-F1D5-3F57-3C287A019F0D}"/>
              </a:ext>
            </a:extLst>
          </p:cNvPr>
          <p:cNvSpPr>
            <a:spLocks noGrp="1"/>
          </p:cNvSpPr>
          <p:nvPr>
            <p:ph idx="1"/>
          </p:nvPr>
        </p:nvSpPr>
        <p:spPr>
          <a:xfrm>
            <a:off x="838200" y="1825625"/>
            <a:ext cx="2819400" cy="2117725"/>
          </a:xfrm>
        </p:spPr>
        <p:txBody>
          <a:bodyPr>
            <a:normAutofit/>
          </a:bodyPr>
          <a:lstStyle/>
          <a:p>
            <a:pPr marL="0" indent="0">
              <a:buNone/>
            </a:pPr>
            <a:r>
              <a:rPr lang="en-US" sz="3600" dirty="0"/>
              <a:t>For sale.</a:t>
            </a:r>
          </a:p>
          <a:p>
            <a:pPr marL="0" indent="0">
              <a:buNone/>
            </a:pPr>
            <a:r>
              <a:rPr lang="en-US" sz="3600" dirty="0"/>
              <a:t>Baby shoes.</a:t>
            </a:r>
          </a:p>
          <a:p>
            <a:pPr marL="0" indent="0">
              <a:buNone/>
            </a:pPr>
            <a:r>
              <a:rPr lang="en-US" sz="3600" dirty="0"/>
              <a:t>Never used. </a:t>
            </a:r>
          </a:p>
        </p:txBody>
      </p:sp>
      <p:pic>
        <p:nvPicPr>
          <p:cNvPr id="5" name="Picture 4">
            <a:extLst>
              <a:ext uri="{FF2B5EF4-FFF2-40B4-BE49-F238E27FC236}">
                <a16:creationId xmlns:a16="http://schemas.microsoft.com/office/drawing/2014/main" id="{39487D32-D9FA-E4B3-E538-FB3939DDF881}"/>
              </a:ext>
            </a:extLst>
          </p:cNvPr>
          <p:cNvPicPr>
            <a:picLocks noChangeAspect="1"/>
          </p:cNvPicPr>
          <p:nvPr/>
        </p:nvPicPr>
        <p:blipFill>
          <a:blip r:embed="rId2"/>
          <a:stretch>
            <a:fillRect/>
          </a:stretch>
        </p:blipFill>
        <p:spPr>
          <a:xfrm>
            <a:off x="4006064" y="916574"/>
            <a:ext cx="7347736" cy="5024851"/>
          </a:xfrm>
          <a:prstGeom prst="rect">
            <a:avLst/>
          </a:prstGeom>
        </p:spPr>
      </p:pic>
    </p:spTree>
    <p:extLst>
      <p:ext uri="{BB962C8B-B14F-4D97-AF65-F5344CB8AC3E}">
        <p14:creationId xmlns:p14="http://schemas.microsoft.com/office/powerpoint/2010/main" val="60969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41B80C-8633-B850-9218-80C218C638B9}"/>
              </a:ext>
            </a:extLst>
          </p:cNvPr>
          <p:cNvSpPr>
            <a:spLocks noGrp="1"/>
          </p:cNvSpPr>
          <p:nvPr>
            <p:ph type="title"/>
          </p:nvPr>
        </p:nvSpPr>
        <p:spPr/>
        <p:txBody>
          <a:bodyPr/>
          <a:lstStyle/>
          <a:p>
            <a:r>
              <a:rPr lang="en-US" dirty="0"/>
              <a:t>Is conceiving a child a right or a gift? </a:t>
            </a:r>
          </a:p>
        </p:txBody>
      </p:sp>
      <p:pic>
        <p:nvPicPr>
          <p:cNvPr id="5" name="Content Placeholder 4">
            <a:extLst>
              <a:ext uri="{FF2B5EF4-FFF2-40B4-BE49-F238E27FC236}">
                <a16:creationId xmlns:a16="http://schemas.microsoft.com/office/drawing/2014/main" id="{AB7EBA9A-3AF8-FFC0-225A-260D48F35A69}"/>
              </a:ext>
            </a:extLst>
          </p:cNvPr>
          <p:cNvPicPr>
            <a:picLocks noGrp="1" noChangeAspect="1"/>
          </p:cNvPicPr>
          <p:nvPr>
            <p:ph sz="half" idx="1"/>
          </p:nvPr>
        </p:nvPicPr>
        <p:blipFill>
          <a:blip r:embed="rId2"/>
          <a:stretch>
            <a:fillRect/>
          </a:stretch>
        </p:blipFill>
        <p:spPr>
          <a:xfrm>
            <a:off x="838200" y="1910027"/>
            <a:ext cx="5181600" cy="4182533"/>
          </a:xfrm>
          <a:prstGeom prst="rect">
            <a:avLst/>
          </a:prstGeom>
        </p:spPr>
      </p:pic>
      <p:sp>
        <p:nvSpPr>
          <p:cNvPr id="7" name="Content Placeholder 6">
            <a:extLst>
              <a:ext uri="{FF2B5EF4-FFF2-40B4-BE49-F238E27FC236}">
                <a16:creationId xmlns:a16="http://schemas.microsoft.com/office/drawing/2014/main" id="{BF0E6F48-C941-57D6-172C-9235324B0497}"/>
              </a:ext>
            </a:extLst>
          </p:cNvPr>
          <p:cNvSpPr>
            <a:spLocks noGrp="1"/>
          </p:cNvSpPr>
          <p:nvPr>
            <p:ph sz="half" idx="2"/>
          </p:nvPr>
        </p:nvSpPr>
        <p:spPr/>
        <p:txBody>
          <a:bodyPr/>
          <a:lstStyle/>
          <a:p>
            <a:r>
              <a:rPr lang="en-US" dirty="0">
                <a:hlinkClick r:id="rId3"/>
              </a:rPr>
              <a:t>https://ctsfw.net/media/pdfs/MeilaenderTheChildAsAGiftOfGod.pdf</a:t>
            </a:r>
            <a:endParaRPr lang="en-US" dirty="0"/>
          </a:p>
          <a:p>
            <a:endParaRPr lang="en-US" dirty="0"/>
          </a:p>
          <a:p>
            <a:r>
              <a:rPr lang="en-US" dirty="0">
                <a:hlinkClick r:id="rId4"/>
              </a:rPr>
              <a:t>https://theologyandchurch.com/2017/04/10/meilaender-on-marriage-children/</a:t>
            </a:r>
            <a:r>
              <a:rPr lang="en-US" dirty="0"/>
              <a:t> </a:t>
            </a:r>
          </a:p>
          <a:p>
            <a:endParaRPr lang="en-US" dirty="0"/>
          </a:p>
          <a:p>
            <a:endParaRPr lang="en-US" dirty="0"/>
          </a:p>
        </p:txBody>
      </p:sp>
    </p:spTree>
    <p:extLst>
      <p:ext uri="{BB962C8B-B14F-4D97-AF65-F5344CB8AC3E}">
        <p14:creationId xmlns:p14="http://schemas.microsoft.com/office/powerpoint/2010/main" val="392221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E6F83-9592-9F5B-B600-291A897D54B1}"/>
              </a:ext>
            </a:extLst>
          </p:cNvPr>
          <p:cNvSpPr>
            <a:spLocks noGrp="1"/>
          </p:cNvSpPr>
          <p:nvPr>
            <p:ph type="title"/>
          </p:nvPr>
        </p:nvSpPr>
        <p:spPr/>
        <p:txBody>
          <a:bodyPr/>
          <a:lstStyle/>
          <a:p>
            <a:endParaRPr lang="en-US" dirty="0"/>
          </a:p>
        </p:txBody>
      </p:sp>
      <p:sp>
        <p:nvSpPr>
          <p:cNvPr id="8" name="Text Placeholder 7">
            <a:extLst>
              <a:ext uri="{FF2B5EF4-FFF2-40B4-BE49-F238E27FC236}">
                <a16:creationId xmlns:a16="http://schemas.microsoft.com/office/drawing/2014/main" id="{B5E0D6AA-ABF8-4490-1F71-5F03596F2739}"/>
              </a:ext>
            </a:extLst>
          </p:cNvPr>
          <p:cNvSpPr>
            <a:spLocks noGrp="1"/>
          </p:cNvSpPr>
          <p:nvPr>
            <p:ph type="body" idx="1"/>
          </p:nvPr>
        </p:nvSpPr>
        <p:spPr/>
        <p:txBody>
          <a:bodyPr>
            <a:normAutofit/>
          </a:bodyPr>
          <a:lstStyle/>
          <a:p>
            <a:r>
              <a:rPr lang="en-US" dirty="0"/>
              <a:t>A Child as a Gift in the Context of Marital Union</a:t>
            </a:r>
          </a:p>
        </p:txBody>
      </p:sp>
      <p:sp>
        <p:nvSpPr>
          <p:cNvPr id="9" name="Content Placeholder 8">
            <a:extLst>
              <a:ext uri="{FF2B5EF4-FFF2-40B4-BE49-F238E27FC236}">
                <a16:creationId xmlns:a16="http://schemas.microsoft.com/office/drawing/2014/main" id="{C3258DF8-9EEA-DB1F-E60B-F49FC63AF782}"/>
              </a:ext>
            </a:extLst>
          </p:cNvPr>
          <p:cNvSpPr>
            <a:spLocks noGrp="1"/>
          </p:cNvSpPr>
          <p:nvPr>
            <p:ph sz="half" idx="2"/>
          </p:nvPr>
        </p:nvSpPr>
        <p:spPr/>
        <p:txBody>
          <a:bodyPr/>
          <a:lstStyle/>
          <a:p>
            <a:r>
              <a:rPr lang="en-US" dirty="0"/>
              <a:t>Restorative Reproductive Medicine/ Natural Procreative Technology “</a:t>
            </a:r>
            <a:r>
              <a:rPr lang="en-US" dirty="0" err="1"/>
              <a:t>Napro</a:t>
            </a:r>
            <a:r>
              <a:rPr lang="en-US" dirty="0"/>
              <a:t>”</a:t>
            </a:r>
          </a:p>
        </p:txBody>
      </p:sp>
      <p:sp>
        <p:nvSpPr>
          <p:cNvPr id="10" name="Text Placeholder 9">
            <a:extLst>
              <a:ext uri="{FF2B5EF4-FFF2-40B4-BE49-F238E27FC236}">
                <a16:creationId xmlns:a16="http://schemas.microsoft.com/office/drawing/2014/main" id="{EA9211A9-0DB6-54EB-6A90-1D3CD3BD7DBA}"/>
              </a:ext>
            </a:extLst>
          </p:cNvPr>
          <p:cNvSpPr>
            <a:spLocks noGrp="1"/>
          </p:cNvSpPr>
          <p:nvPr>
            <p:ph type="body" sz="quarter" idx="3"/>
          </p:nvPr>
        </p:nvSpPr>
        <p:spPr>
          <a:xfrm>
            <a:off x="6172200" y="1600195"/>
            <a:ext cx="5183188" cy="591608"/>
          </a:xfrm>
        </p:spPr>
        <p:txBody>
          <a:bodyPr>
            <a:normAutofit/>
          </a:bodyPr>
          <a:lstStyle/>
          <a:p>
            <a:pPr algn="ctr"/>
            <a:r>
              <a:rPr lang="en-US" dirty="0"/>
              <a:t>A Child as a Reproductive Project</a:t>
            </a:r>
          </a:p>
        </p:txBody>
      </p:sp>
      <p:sp>
        <p:nvSpPr>
          <p:cNvPr id="11" name="Content Placeholder 10">
            <a:extLst>
              <a:ext uri="{FF2B5EF4-FFF2-40B4-BE49-F238E27FC236}">
                <a16:creationId xmlns:a16="http://schemas.microsoft.com/office/drawing/2014/main" id="{FBC90374-AA72-D2A6-FE77-04685B2CE898}"/>
              </a:ext>
            </a:extLst>
          </p:cNvPr>
          <p:cNvSpPr>
            <a:spLocks noGrp="1"/>
          </p:cNvSpPr>
          <p:nvPr>
            <p:ph sz="quarter" idx="4"/>
          </p:nvPr>
        </p:nvSpPr>
        <p:spPr/>
        <p:txBody>
          <a:bodyPr/>
          <a:lstStyle/>
          <a:p>
            <a:r>
              <a:rPr lang="en-US" dirty="0"/>
              <a:t>Assisted Reproductive Technology  / In Vitro Fertilization “IVF”</a:t>
            </a:r>
          </a:p>
        </p:txBody>
      </p:sp>
    </p:spTree>
    <p:extLst>
      <p:ext uri="{BB962C8B-B14F-4D97-AF65-F5344CB8AC3E}">
        <p14:creationId xmlns:p14="http://schemas.microsoft.com/office/powerpoint/2010/main" val="2094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Text Placeholder 3"/>
          <p:cNvSpPr>
            <a:spLocks noGrp="1"/>
          </p:cNvSpPr>
          <p:nvPr>
            <p:ph type="body" idx="1"/>
          </p:nvPr>
        </p:nvSpPr>
        <p:spPr/>
        <p:txBody>
          <a:bodyPr/>
          <a:lstStyle/>
          <a:p>
            <a:r>
              <a:rPr lang="en-US" dirty="0"/>
              <a:t>IN RRM / NAPRO</a:t>
            </a:r>
          </a:p>
        </p:txBody>
      </p:sp>
      <p:sp>
        <p:nvSpPr>
          <p:cNvPr id="5" name="Content Placeholder 4"/>
          <p:cNvSpPr>
            <a:spLocks noGrp="1"/>
          </p:cNvSpPr>
          <p:nvPr>
            <p:ph sz="half" idx="2"/>
          </p:nvPr>
        </p:nvSpPr>
        <p:spPr/>
        <p:txBody>
          <a:bodyPr>
            <a:normAutofit fontScale="92500" lnSpcReduction="10000"/>
          </a:bodyPr>
          <a:lstStyle/>
          <a:p>
            <a:r>
              <a:rPr lang="en-US" dirty="0"/>
              <a:t>One egg</a:t>
            </a:r>
          </a:p>
          <a:p>
            <a:r>
              <a:rPr lang="en-US" dirty="0"/>
              <a:t>Natural sorting of sperm</a:t>
            </a:r>
          </a:p>
          <a:p>
            <a:endParaRPr lang="en-US" dirty="0"/>
          </a:p>
          <a:p>
            <a:r>
              <a:rPr lang="en-US" dirty="0"/>
              <a:t>Tubal transport “rolling”</a:t>
            </a:r>
          </a:p>
          <a:p>
            <a:r>
              <a:rPr lang="en-US" dirty="0"/>
              <a:t>God decides who lives</a:t>
            </a:r>
          </a:p>
          <a:p>
            <a:r>
              <a:rPr lang="en-US" dirty="0"/>
              <a:t>Natural preparation of womb for implantation</a:t>
            </a:r>
          </a:p>
          <a:p>
            <a:r>
              <a:rPr lang="en-US" dirty="0"/>
              <a:t>Context of “gift”</a:t>
            </a:r>
          </a:p>
          <a:p>
            <a:pPr marL="0" indent="0">
              <a:buNone/>
            </a:pPr>
            <a:endParaRPr lang="en-US" dirty="0"/>
          </a:p>
        </p:txBody>
      </p:sp>
      <p:sp>
        <p:nvSpPr>
          <p:cNvPr id="6" name="Text Placeholder 5"/>
          <p:cNvSpPr>
            <a:spLocks noGrp="1"/>
          </p:cNvSpPr>
          <p:nvPr>
            <p:ph type="body" sz="quarter" idx="3"/>
          </p:nvPr>
        </p:nvSpPr>
        <p:spPr/>
        <p:txBody>
          <a:bodyPr/>
          <a:lstStyle/>
          <a:p>
            <a:r>
              <a:rPr lang="en-US" dirty="0"/>
              <a:t>IN ART/IVF</a:t>
            </a:r>
          </a:p>
        </p:txBody>
      </p:sp>
      <p:sp>
        <p:nvSpPr>
          <p:cNvPr id="7" name="Content Placeholder 6"/>
          <p:cNvSpPr>
            <a:spLocks noGrp="1"/>
          </p:cNvSpPr>
          <p:nvPr>
            <p:ph sz="quarter" idx="4"/>
          </p:nvPr>
        </p:nvSpPr>
        <p:spPr/>
        <p:txBody>
          <a:bodyPr>
            <a:normAutofit fontScale="92500" lnSpcReduction="10000"/>
          </a:bodyPr>
          <a:lstStyle/>
          <a:p>
            <a:r>
              <a:rPr lang="en-US" dirty="0"/>
              <a:t>10-30 eggs</a:t>
            </a:r>
          </a:p>
          <a:p>
            <a:r>
              <a:rPr lang="en-US" dirty="0"/>
              <a:t>Selection of sperm based on visual motility by doctor</a:t>
            </a:r>
          </a:p>
          <a:p>
            <a:r>
              <a:rPr lang="en-US" dirty="0"/>
              <a:t>Culture in petri dish</a:t>
            </a:r>
          </a:p>
          <a:p>
            <a:r>
              <a:rPr lang="en-US" dirty="0"/>
              <a:t>Dr. decides  which embryo’s live</a:t>
            </a:r>
          </a:p>
          <a:p>
            <a:r>
              <a:rPr lang="en-US" dirty="0"/>
              <a:t>Forced timing in artificially prepared womb</a:t>
            </a:r>
          </a:p>
          <a:p>
            <a:r>
              <a:rPr lang="en-US" dirty="0"/>
              <a:t>Context of “manufacture”</a:t>
            </a:r>
          </a:p>
          <a:p>
            <a:endParaRPr lang="en-US" dirty="0"/>
          </a:p>
          <a:p>
            <a:endParaRPr lang="en-US" dirty="0"/>
          </a:p>
        </p:txBody>
      </p:sp>
    </p:spTree>
    <p:extLst>
      <p:ext uri="{BB962C8B-B14F-4D97-AF65-F5344CB8AC3E}">
        <p14:creationId xmlns:p14="http://schemas.microsoft.com/office/powerpoint/2010/main" val="8297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2578</TotalTime>
  <Words>2154</Words>
  <Application>Microsoft Office PowerPoint</Application>
  <PresentationFormat>Widescreen</PresentationFormat>
  <Paragraphs>235</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Aptos</vt:lpstr>
      <vt:lpstr>Aptos Display</vt:lpstr>
      <vt:lpstr>Arial</vt:lpstr>
      <vt:lpstr>Office Theme</vt:lpstr>
      <vt:lpstr>Assisted Reproductive Technology What’s not to love? </vt:lpstr>
      <vt:lpstr>Disclosures</vt:lpstr>
      <vt:lpstr>PowerPoint Presentation</vt:lpstr>
      <vt:lpstr>PowerPoint Presentation</vt:lpstr>
      <vt:lpstr>One flesh manifested by:</vt:lpstr>
      <vt:lpstr>PowerPoint Presentation</vt:lpstr>
      <vt:lpstr>Is conceiving a child a right or a gift? </vt:lpstr>
      <vt:lpstr>PowerPoint Presentation</vt:lpstr>
      <vt:lpstr>PowerPoint Presentation</vt:lpstr>
      <vt:lpstr>PowerPoint Presentation</vt:lpstr>
      <vt:lpstr>The Restorative Reproductive Medicine (NaProTECHNOLOGY)</vt:lpstr>
      <vt:lpstr>PowerPoint Presentation</vt:lpstr>
      <vt:lpstr>PowerPoint Presentation</vt:lpstr>
      <vt:lpstr>PowerPoint Presentation</vt:lpstr>
      <vt:lpstr>PowerPoint Presentation</vt:lpstr>
      <vt:lpstr>PowerPoint Presentation</vt:lpstr>
      <vt:lpstr>Assisted Reproductive Technology / IVF</vt:lpstr>
      <vt:lpstr>Assisted Reproductive Technology / IVF</vt:lpstr>
      <vt:lpstr>Ovarian Stimulation and Egg Retrieval</vt:lpstr>
      <vt:lpstr>Ovarian Stimulation and Egg Retrieval</vt:lpstr>
      <vt:lpstr>Ovarian Stimulation and Egg Retrieval</vt:lpstr>
      <vt:lpstr>Ovarian Stimulation and Egg Retrieval</vt:lpstr>
      <vt:lpstr>PowerPoint Presentation</vt:lpstr>
      <vt:lpstr>PowerPoint Presentation</vt:lpstr>
      <vt:lpstr>PowerPoint Presentation</vt:lpstr>
      <vt:lpstr>Assisted Reproductive Technology / IVF</vt:lpstr>
      <vt:lpstr>PowerPoint Presentation</vt:lpstr>
      <vt:lpstr>Embryo Culture Grading and Selection</vt:lpstr>
      <vt:lpstr>Assisted Reproductive Technology / IVF</vt:lpstr>
      <vt:lpstr>Embryo Culture Grading and Selection</vt:lpstr>
      <vt:lpstr>Embryo Culture Grading and Selection</vt:lpstr>
      <vt:lpstr>Embryo Freezing</vt:lpstr>
      <vt:lpstr>Embryo Culture Grading and Selection</vt:lpstr>
      <vt:lpstr>Embryo Culture Grading and Selection</vt:lpstr>
      <vt:lpstr>Embryo Culture Grading and Selection</vt:lpstr>
      <vt:lpstr>Embryo Culture Grading and Selection</vt:lpstr>
      <vt:lpstr>PowerPoint Presentation</vt:lpstr>
      <vt:lpstr>20 year review of IVF in the U.K.</vt:lpstr>
      <vt:lpstr>20 year review of IVF in the U.K.</vt:lpstr>
      <vt:lpstr>20 year review of IVF in the U.K.</vt:lpstr>
      <vt:lpstr>PowerPoint Presentation</vt:lpstr>
      <vt:lpstr>PowerPoint Presentation</vt:lpstr>
      <vt:lpstr>PowerPoint Presentation</vt:lpstr>
      <vt:lpstr>How did we get into this mess?</vt:lpstr>
      <vt:lpstr>How did we get into this mess?</vt:lpstr>
      <vt:lpstr>PowerPoint Presentation</vt:lpstr>
      <vt:lpstr>PowerPoint Presentation</vt:lpstr>
      <vt:lpstr>PowerPoint Presentation</vt:lpstr>
      <vt:lpstr>How did we get into this mess?</vt:lpstr>
      <vt:lpstr>Assisted Reproductive Technology / IVF</vt:lpstr>
      <vt:lpstr>Embryo Transfer</vt:lpstr>
      <vt:lpstr>Embryo Transfer</vt:lpstr>
      <vt:lpstr>Risks for the IVF Baby</vt:lpstr>
      <vt:lpstr>Risks for the IVF Baby</vt:lpstr>
      <vt:lpstr>Serious issues with ART/IVF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Donna Harrison</dc:creator>
  <cp:lastModifiedBy>Donna Harrison</cp:lastModifiedBy>
  <cp:revision>2</cp:revision>
  <dcterms:created xsi:type="dcterms:W3CDTF">2026-03-29T22:40:25Z</dcterms:created>
  <dcterms:modified xsi:type="dcterms:W3CDTF">2026-04-11T02:04:35Z</dcterms:modified>
</cp:coreProperties>
</file>