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1179" r:id="rId4"/>
    <p:sldId id="1108" r:id="rId5"/>
    <p:sldId id="1109" r:id="rId6"/>
    <p:sldId id="1110" r:id="rId7"/>
    <p:sldId id="1111" r:id="rId8"/>
    <p:sldId id="1112" r:id="rId9"/>
    <p:sldId id="1113" r:id="rId10"/>
    <p:sldId id="1114" r:id="rId11"/>
    <p:sldId id="1117" r:id="rId12"/>
    <p:sldId id="1122" r:id="rId13"/>
    <p:sldId id="1180" r:id="rId14"/>
    <p:sldId id="382" r:id="rId15"/>
    <p:sldId id="418" r:id="rId16"/>
    <p:sldId id="420" r:id="rId17"/>
    <p:sldId id="464" r:id="rId18"/>
    <p:sldId id="372" r:id="rId19"/>
    <p:sldId id="1118" r:id="rId20"/>
    <p:sldId id="1119" r:id="rId21"/>
    <p:sldId id="1120" r:id="rId22"/>
    <p:sldId id="442" r:id="rId23"/>
    <p:sldId id="449" r:id="rId24"/>
    <p:sldId id="448" r:id="rId25"/>
    <p:sldId id="447" r:id="rId26"/>
    <p:sldId id="446" r:id="rId27"/>
    <p:sldId id="1182" r:id="rId28"/>
    <p:sldId id="1121" r:id="rId29"/>
    <p:sldId id="1181" r:id="rId30"/>
    <p:sldId id="1123" r:id="rId31"/>
    <p:sldId id="1124" r:id="rId32"/>
    <p:sldId id="1125" r:id="rId33"/>
    <p:sldId id="1126" r:id="rId34"/>
    <p:sldId id="1127" r:id="rId35"/>
    <p:sldId id="1128" r:id="rId36"/>
    <p:sldId id="1172" r:id="rId37"/>
    <p:sldId id="1129" r:id="rId38"/>
    <p:sldId id="1130" r:id="rId39"/>
    <p:sldId id="1131" r:id="rId40"/>
    <p:sldId id="1132" r:id="rId41"/>
    <p:sldId id="1028" r:id="rId42"/>
    <p:sldId id="1099" r:id="rId43"/>
    <p:sldId id="1045" r:id="rId44"/>
    <p:sldId id="1044" r:id="rId45"/>
    <p:sldId id="1102" r:id="rId46"/>
    <p:sldId id="262" r:id="rId47"/>
    <p:sldId id="264" r:id="rId48"/>
    <p:sldId id="267" r:id="rId49"/>
    <p:sldId id="268" r:id="rId50"/>
    <p:sldId id="269" r:id="rId51"/>
    <p:sldId id="270" r:id="rId52"/>
    <p:sldId id="1134" r:id="rId53"/>
    <p:sldId id="1136" r:id="rId54"/>
    <p:sldId id="1137" r:id="rId55"/>
    <p:sldId id="1138" r:id="rId56"/>
    <p:sldId id="1147" r:id="rId57"/>
    <p:sldId id="1148" r:id="rId58"/>
    <p:sldId id="1150" r:id="rId59"/>
    <p:sldId id="1149" r:id="rId60"/>
    <p:sldId id="876" r:id="rId61"/>
    <p:sldId id="1176" r:id="rId62"/>
    <p:sldId id="1183" r:id="rId63"/>
    <p:sldId id="1184" r:id="rId64"/>
    <p:sldId id="1152" r:id="rId65"/>
    <p:sldId id="1153" r:id="rId66"/>
    <p:sldId id="275" r:id="rId67"/>
    <p:sldId id="1157" r:id="rId68"/>
    <p:sldId id="1158" r:id="rId69"/>
    <p:sldId id="1159" r:id="rId70"/>
    <p:sldId id="1160" r:id="rId71"/>
    <p:sldId id="1170" r:id="rId72"/>
    <p:sldId id="1174" r:id="rId73"/>
    <p:sldId id="1175" r:id="rId74"/>
    <p:sldId id="1168" r:id="rId75"/>
    <p:sldId id="1166" r:id="rId76"/>
    <p:sldId id="1167" r:id="rId77"/>
    <p:sldId id="1163" r:id="rId78"/>
    <p:sldId id="347" r:id="rId79"/>
    <p:sldId id="348" r:id="rId80"/>
    <p:sldId id="349" r:id="rId81"/>
    <p:sldId id="350" r:id="rId82"/>
    <p:sldId id="351" r:id="rId83"/>
    <p:sldId id="352" r:id="rId84"/>
    <p:sldId id="1161" r:id="rId85"/>
    <p:sldId id="1185" r:id="rId86"/>
    <p:sldId id="1177" r:id="rId87"/>
    <p:sldId id="117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58E6F-BD4C-49E8-BFF1-60BFB1B05839}" v="82" dt="2026-03-20T19:15:08.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94660"/>
  </p:normalViewPr>
  <p:slideViewPr>
    <p:cSldViewPr snapToGrid="0">
      <p:cViewPr varScale="1">
        <p:scale>
          <a:sx n="40" d="100"/>
          <a:sy n="40" d="100"/>
        </p:scale>
        <p:origin x="34" y="6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Harrison" userId="7a89eb575b957876" providerId="LiveId" clId="{EFAC41E0-1A4C-4BE5-99EF-228AA4B475AA}"/>
    <pc:docChg chg="undo custSel addSld delSld modSld sldOrd">
      <pc:chgData name="Donna Harrison" userId="7a89eb575b957876" providerId="LiveId" clId="{EFAC41E0-1A4C-4BE5-99EF-228AA4B475AA}" dt="2026-03-20T19:15:08.567" v="424" actId="20577"/>
      <pc:docMkLst>
        <pc:docMk/>
      </pc:docMkLst>
      <pc:sldChg chg="modSp">
        <pc:chgData name="Donna Harrison" userId="7a89eb575b957876" providerId="LiveId" clId="{EFAC41E0-1A4C-4BE5-99EF-228AA4B475AA}" dt="2026-03-19T17:41:27.404" v="31" actId="20577"/>
        <pc:sldMkLst>
          <pc:docMk/>
          <pc:sldMk cId="1577890709" sldId="258"/>
        </pc:sldMkLst>
        <pc:spChg chg="mod">
          <ac:chgData name="Donna Harrison" userId="7a89eb575b957876" providerId="LiveId" clId="{EFAC41E0-1A4C-4BE5-99EF-228AA4B475AA}" dt="2026-03-19T17:41:27.404" v="31" actId="20577"/>
          <ac:spMkLst>
            <pc:docMk/>
            <pc:sldMk cId="1577890709" sldId="258"/>
            <ac:spMk id="3" creationId="{2D2EDD28-27AE-53F3-4DCB-9ACE0DBE1298}"/>
          </ac:spMkLst>
        </pc:spChg>
      </pc:sldChg>
      <pc:sldChg chg="modSp mod">
        <pc:chgData name="Donna Harrison" userId="7a89eb575b957876" providerId="LiveId" clId="{EFAC41E0-1A4C-4BE5-99EF-228AA4B475AA}" dt="2026-03-19T17:42:38.396" v="97" actId="20577"/>
        <pc:sldMkLst>
          <pc:docMk/>
          <pc:sldMk cId="712188801" sldId="372"/>
        </pc:sldMkLst>
        <pc:spChg chg="mod">
          <ac:chgData name="Donna Harrison" userId="7a89eb575b957876" providerId="LiveId" clId="{EFAC41E0-1A4C-4BE5-99EF-228AA4B475AA}" dt="2026-03-19T17:42:38.396" v="97" actId="20577"/>
          <ac:spMkLst>
            <pc:docMk/>
            <pc:sldMk cId="712188801" sldId="372"/>
            <ac:spMk id="7" creationId="{06DEC27A-012D-1D98-8E4C-2893932C17C7}"/>
          </ac:spMkLst>
        </pc:spChg>
      </pc:sldChg>
      <pc:sldChg chg="modSp mod modAnim">
        <pc:chgData name="Donna Harrison" userId="7a89eb575b957876" providerId="LiveId" clId="{EFAC41E0-1A4C-4BE5-99EF-228AA4B475AA}" dt="2026-03-19T17:54:23.532" v="331"/>
        <pc:sldMkLst>
          <pc:docMk/>
          <pc:sldMk cId="1637973185" sldId="382"/>
        </pc:sldMkLst>
        <pc:spChg chg="mod">
          <ac:chgData name="Donna Harrison" userId="7a89eb575b957876" providerId="LiveId" clId="{EFAC41E0-1A4C-4BE5-99EF-228AA4B475AA}" dt="2026-03-19T17:42:08.613" v="63" actId="20577"/>
          <ac:spMkLst>
            <pc:docMk/>
            <pc:sldMk cId="1637973185" sldId="382"/>
            <ac:spMk id="6" creationId="{6B9EDC24-A022-DD93-8CDF-985A361E56DA}"/>
          </ac:spMkLst>
        </pc:spChg>
      </pc:sldChg>
      <pc:sldChg chg="del">
        <pc:chgData name="Donna Harrison" userId="7a89eb575b957876" providerId="LiveId" clId="{EFAC41E0-1A4C-4BE5-99EF-228AA4B475AA}" dt="2026-03-19T17:38:23.028" v="18" actId="47"/>
        <pc:sldMkLst>
          <pc:docMk/>
          <pc:sldMk cId="3538661320" sldId="400"/>
        </pc:sldMkLst>
      </pc:sldChg>
      <pc:sldChg chg="modSp mod">
        <pc:chgData name="Donna Harrison" userId="7a89eb575b957876" providerId="LiveId" clId="{EFAC41E0-1A4C-4BE5-99EF-228AA4B475AA}" dt="2026-03-19T17:42:15.209" v="71" actId="20577"/>
        <pc:sldMkLst>
          <pc:docMk/>
          <pc:sldMk cId="1116250714" sldId="418"/>
        </pc:sldMkLst>
        <pc:spChg chg="mod">
          <ac:chgData name="Donna Harrison" userId="7a89eb575b957876" providerId="LiveId" clId="{EFAC41E0-1A4C-4BE5-99EF-228AA4B475AA}" dt="2026-03-19T17:42:15.209" v="71" actId="20577"/>
          <ac:spMkLst>
            <pc:docMk/>
            <pc:sldMk cId="1116250714" sldId="418"/>
            <ac:spMk id="9" creationId="{FDF4627E-8F3A-4C06-7D2C-1CB7B0FABCDC}"/>
          </ac:spMkLst>
        </pc:spChg>
      </pc:sldChg>
      <pc:sldChg chg="modSp mod">
        <pc:chgData name="Donna Harrison" userId="7a89eb575b957876" providerId="LiveId" clId="{EFAC41E0-1A4C-4BE5-99EF-228AA4B475AA}" dt="2026-03-19T17:42:22.317" v="79" actId="20577"/>
        <pc:sldMkLst>
          <pc:docMk/>
          <pc:sldMk cId="2988740338" sldId="420"/>
        </pc:sldMkLst>
        <pc:spChg chg="mod">
          <ac:chgData name="Donna Harrison" userId="7a89eb575b957876" providerId="LiveId" clId="{EFAC41E0-1A4C-4BE5-99EF-228AA4B475AA}" dt="2026-03-19T17:42:22.317" v="79" actId="20577"/>
          <ac:spMkLst>
            <pc:docMk/>
            <pc:sldMk cId="2988740338" sldId="420"/>
            <ac:spMk id="2" creationId="{109FBD74-B0F6-81B3-9756-79F9B8AD900D}"/>
          </ac:spMkLst>
        </pc:spChg>
      </pc:sldChg>
      <pc:sldChg chg="modSp mod">
        <pc:chgData name="Donna Harrison" userId="7a89eb575b957876" providerId="LiveId" clId="{EFAC41E0-1A4C-4BE5-99EF-228AA4B475AA}" dt="2026-03-19T17:43:05.314" v="129" actId="20577"/>
        <pc:sldMkLst>
          <pc:docMk/>
          <pc:sldMk cId="132493756" sldId="442"/>
        </pc:sldMkLst>
        <pc:spChg chg="mod">
          <ac:chgData name="Donna Harrison" userId="7a89eb575b957876" providerId="LiveId" clId="{EFAC41E0-1A4C-4BE5-99EF-228AA4B475AA}" dt="2026-03-19T17:43:05.314" v="129" actId="20577"/>
          <ac:spMkLst>
            <pc:docMk/>
            <pc:sldMk cId="132493756" sldId="442"/>
            <ac:spMk id="4" creationId="{F9987777-79ED-6CE6-8442-C607B7DADCDA}"/>
          </ac:spMkLst>
        </pc:spChg>
      </pc:sldChg>
      <pc:sldChg chg="modSp mod">
        <pc:chgData name="Donna Harrison" userId="7a89eb575b957876" providerId="LiveId" clId="{EFAC41E0-1A4C-4BE5-99EF-228AA4B475AA}" dt="2026-03-19T17:43:29.126" v="161" actId="20577"/>
        <pc:sldMkLst>
          <pc:docMk/>
          <pc:sldMk cId="429005963" sldId="446"/>
        </pc:sldMkLst>
        <pc:spChg chg="mod">
          <ac:chgData name="Donna Harrison" userId="7a89eb575b957876" providerId="LiveId" clId="{EFAC41E0-1A4C-4BE5-99EF-228AA4B475AA}" dt="2026-03-19T17:43:29.126" v="161" actId="20577"/>
          <ac:spMkLst>
            <pc:docMk/>
            <pc:sldMk cId="429005963" sldId="446"/>
            <ac:spMk id="5" creationId="{CA85DD1A-81C4-F261-DAC5-4F58E78AD288}"/>
          </ac:spMkLst>
        </pc:spChg>
      </pc:sldChg>
      <pc:sldChg chg="modSp mod">
        <pc:chgData name="Donna Harrison" userId="7a89eb575b957876" providerId="LiveId" clId="{EFAC41E0-1A4C-4BE5-99EF-228AA4B475AA}" dt="2026-03-19T17:43:23.171" v="153" actId="20577"/>
        <pc:sldMkLst>
          <pc:docMk/>
          <pc:sldMk cId="2924173026" sldId="447"/>
        </pc:sldMkLst>
        <pc:spChg chg="mod">
          <ac:chgData name="Donna Harrison" userId="7a89eb575b957876" providerId="LiveId" clId="{EFAC41E0-1A4C-4BE5-99EF-228AA4B475AA}" dt="2026-03-19T17:43:23.171" v="153" actId="20577"/>
          <ac:spMkLst>
            <pc:docMk/>
            <pc:sldMk cId="2924173026" sldId="447"/>
            <ac:spMk id="4" creationId="{4FDEEFDA-4CE6-5F13-F906-E5F86248D8E4}"/>
          </ac:spMkLst>
        </pc:spChg>
      </pc:sldChg>
      <pc:sldChg chg="modSp mod">
        <pc:chgData name="Donna Harrison" userId="7a89eb575b957876" providerId="LiveId" clId="{EFAC41E0-1A4C-4BE5-99EF-228AA4B475AA}" dt="2026-03-19T17:43:17.108" v="145" actId="20577"/>
        <pc:sldMkLst>
          <pc:docMk/>
          <pc:sldMk cId="1235400402" sldId="448"/>
        </pc:sldMkLst>
        <pc:spChg chg="mod">
          <ac:chgData name="Donna Harrison" userId="7a89eb575b957876" providerId="LiveId" clId="{EFAC41E0-1A4C-4BE5-99EF-228AA4B475AA}" dt="2026-03-19T17:43:17.108" v="145" actId="20577"/>
          <ac:spMkLst>
            <pc:docMk/>
            <pc:sldMk cId="1235400402" sldId="448"/>
            <ac:spMk id="5" creationId="{CC0C8222-D3FE-9E1A-9914-51F80FD40926}"/>
          </ac:spMkLst>
        </pc:spChg>
      </pc:sldChg>
      <pc:sldChg chg="modSp mod">
        <pc:chgData name="Donna Harrison" userId="7a89eb575b957876" providerId="LiveId" clId="{EFAC41E0-1A4C-4BE5-99EF-228AA4B475AA}" dt="2026-03-19T17:43:11.188" v="137" actId="20577"/>
        <pc:sldMkLst>
          <pc:docMk/>
          <pc:sldMk cId="1304828775" sldId="449"/>
        </pc:sldMkLst>
        <pc:spChg chg="mod">
          <ac:chgData name="Donna Harrison" userId="7a89eb575b957876" providerId="LiveId" clId="{EFAC41E0-1A4C-4BE5-99EF-228AA4B475AA}" dt="2026-03-19T17:43:11.188" v="137" actId="20577"/>
          <ac:spMkLst>
            <pc:docMk/>
            <pc:sldMk cId="1304828775" sldId="449"/>
            <ac:spMk id="4" creationId="{EAAEA96F-D109-11CB-5392-CA4B9E3C65AF}"/>
          </ac:spMkLst>
        </pc:spChg>
      </pc:sldChg>
      <pc:sldChg chg="modSp mod">
        <pc:chgData name="Donna Harrison" userId="7a89eb575b957876" providerId="LiveId" clId="{EFAC41E0-1A4C-4BE5-99EF-228AA4B475AA}" dt="2026-03-19T17:42:31.196" v="89" actId="20577"/>
        <pc:sldMkLst>
          <pc:docMk/>
          <pc:sldMk cId="1570967204" sldId="464"/>
        </pc:sldMkLst>
        <pc:spChg chg="mod">
          <ac:chgData name="Donna Harrison" userId="7a89eb575b957876" providerId="LiveId" clId="{EFAC41E0-1A4C-4BE5-99EF-228AA4B475AA}" dt="2026-03-19T17:42:31.196" v="89" actId="20577"/>
          <ac:spMkLst>
            <pc:docMk/>
            <pc:sldMk cId="1570967204" sldId="464"/>
            <ac:spMk id="8" creationId="{D8320B3D-2418-8B5F-A845-8ECBB81C9BC4}"/>
          </ac:spMkLst>
        </pc:spChg>
      </pc:sldChg>
      <pc:sldChg chg="modSp modAnim">
        <pc:chgData name="Donna Harrison" userId="7a89eb575b957876" providerId="LiveId" clId="{EFAC41E0-1A4C-4BE5-99EF-228AA4B475AA}" dt="2026-03-20T19:15:08.567" v="424" actId="20577"/>
        <pc:sldMkLst>
          <pc:docMk/>
          <pc:sldMk cId="343902571" sldId="1108"/>
        </pc:sldMkLst>
        <pc:spChg chg="mod">
          <ac:chgData name="Donna Harrison" userId="7a89eb575b957876" providerId="LiveId" clId="{EFAC41E0-1A4C-4BE5-99EF-228AA4B475AA}" dt="2026-03-20T19:15:08.567" v="424" actId="20577"/>
          <ac:spMkLst>
            <pc:docMk/>
            <pc:sldMk cId="343902571" sldId="1108"/>
            <ac:spMk id="3" creationId="{24DB0868-0EFF-710E-36C1-7192145ECCBA}"/>
          </ac:spMkLst>
        </pc:spChg>
      </pc:sldChg>
      <pc:sldChg chg="modSp del mod">
        <pc:chgData name="Donna Harrison" userId="7a89eb575b957876" providerId="LiveId" clId="{EFAC41E0-1A4C-4BE5-99EF-228AA4B475AA}" dt="2026-03-19T17:48:19.467" v="262" actId="47"/>
        <pc:sldMkLst>
          <pc:docMk/>
          <pc:sldMk cId="3393943121" sldId="1115"/>
        </pc:sldMkLst>
        <pc:spChg chg="mod">
          <ac:chgData name="Donna Harrison" userId="7a89eb575b957876" providerId="LiveId" clId="{EFAC41E0-1A4C-4BE5-99EF-228AA4B475AA}" dt="2026-03-19T17:41:51.953" v="47" actId="20577"/>
          <ac:spMkLst>
            <pc:docMk/>
            <pc:sldMk cId="3393943121" sldId="1115"/>
            <ac:spMk id="3" creationId="{819A87F0-237D-F2D7-698B-2BD6C014D273}"/>
          </ac:spMkLst>
        </pc:spChg>
      </pc:sldChg>
      <pc:sldChg chg="modSp del mod">
        <pc:chgData name="Donna Harrison" userId="7a89eb575b957876" providerId="LiveId" clId="{EFAC41E0-1A4C-4BE5-99EF-228AA4B475AA}" dt="2026-03-19T17:54:00.725" v="327" actId="47"/>
        <pc:sldMkLst>
          <pc:docMk/>
          <pc:sldMk cId="1581681381" sldId="1116"/>
        </pc:sldMkLst>
        <pc:spChg chg="mod">
          <ac:chgData name="Donna Harrison" userId="7a89eb575b957876" providerId="LiveId" clId="{EFAC41E0-1A4C-4BE5-99EF-228AA4B475AA}" dt="2026-03-19T17:42:01.401" v="55" actId="20577"/>
          <ac:spMkLst>
            <pc:docMk/>
            <pc:sldMk cId="1581681381" sldId="1116"/>
            <ac:spMk id="4" creationId="{FC076DCA-AE7C-A046-FD2C-D9ABBDD8D7AE}"/>
          </ac:spMkLst>
        </pc:spChg>
      </pc:sldChg>
      <pc:sldChg chg="modSp mod">
        <pc:chgData name="Donna Harrison" userId="7a89eb575b957876" providerId="LiveId" clId="{EFAC41E0-1A4C-4BE5-99EF-228AA4B475AA}" dt="2026-03-19T17:42:45.119" v="105" actId="20577"/>
        <pc:sldMkLst>
          <pc:docMk/>
          <pc:sldMk cId="4192938454" sldId="1118"/>
        </pc:sldMkLst>
        <pc:spChg chg="mod">
          <ac:chgData name="Donna Harrison" userId="7a89eb575b957876" providerId="LiveId" clId="{EFAC41E0-1A4C-4BE5-99EF-228AA4B475AA}" dt="2026-03-19T17:42:45.119" v="105" actId="20577"/>
          <ac:spMkLst>
            <pc:docMk/>
            <pc:sldMk cId="4192938454" sldId="1118"/>
            <ac:spMk id="5" creationId="{DED83D5E-6FE5-32AE-021B-3C41EBA40F6F}"/>
          </ac:spMkLst>
        </pc:spChg>
      </pc:sldChg>
      <pc:sldChg chg="modSp mod modAnim">
        <pc:chgData name="Donna Harrison" userId="7a89eb575b957876" providerId="LiveId" clId="{EFAC41E0-1A4C-4BE5-99EF-228AA4B475AA}" dt="2026-03-19T17:55:51.410" v="332"/>
        <pc:sldMkLst>
          <pc:docMk/>
          <pc:sldMk cId="3351538745" sldId="1119"/>
        </pc:sldMkLst>
        <pc:spChg chg="mod">
          <ac:chgData name="Donna Harrison" userId="7a89eb575b957876" providerId="LiveId" clId="{EFAC41E0-1A4C-4BE5-99EF-228AA4B475AA}" dt="2026-03-19T17:42:51.771" v="113" actId="20577"/>
          <ac:spMkLst>
            <pc:docMk/>
            <pc:sldMk cId="3351538745" sldId="1119"/>
            <ac:spMk id="5" creationId="{B3047C22-4DEC-3D96-348A-0C766C9D0E19}"/>
          </ac:spMkLst>
        </pc:spChg>
      </pc:sldChg>
      <pc:sldChg chg="modSp mod">
        <pc:chgData name="Donna Harrison" userId="7a89eb575b957876" providerId="LiveId" clId="{EFAC41E0-1A4C-4BE5-99EF-228AA4B475AA}" dt="2026-03-19T17:42:57.770" v="121" actId="20577"/>
        <pc:sldMkLst>
          <pc:docMk/>
          <pc:sldMk cId="795560135" sldId="1120"/>
        </pc:sldMkLst>
        <pc:spChg chg="mod">
          <ac:chgData name="Donna Harrison" userId="7a89eb575b957876" providerId="LiveId" clId="{EFAC41E0-1A4C-4BE5-99EF-228AA4B475AA}" dt="2026-03-19T17:42:57.770" v="121" actId="20577"/>
          <ac:spMkLst>
            <pc:docMk/>
            <pc:sldMk cId="795560135" sldId="1120"/>
            <ac:spMk id="5" creationId="{23735858-A5AE-E5A7-1762-61486846AE96}"/>
          </ac:spMkLst>
        </pc:spChg>
      </pc:sldChg>
      <pc:sldChg chg="modSp mod">
        <pc:chgData name="Donna Harrison" userId="7a89eb575b957876" providerId="LiveId" clId="{EFAC41E0-1A4C-4BE5-99EF-228AA4B475AA}" dt="2026-03-19T17:50:50.023" v="278" actId="113"/>
        <pc:sldMkLst>
          <pc:docMk/>
          <pc:sldMk cId="160065943" sldId="1121"/>
        </pc:sldMkLst>
        <pc:spChg chg="mod">
          <ac:chgData name="Donna Harrison" userId="7a89eb575b957876" providerId="LiveId" clId="{EFAC41E0-1A4C-4BE5-99EF-228AA4B475AA}" dt="2026-03-19T17:50:50.023" v="278" actId="113"/>
          <ac:spMkLst>
            <pc:docMk/>
            <pc:sldMk cId="160065943" sldId="1121"/>
            <ac:spMk id="3" creationId="{AFCC94A6-469B-66C6-1A7C-0B838619EF07}"/>
          </ac:spMkLst>
        </pc:spChg>
      </pc:sldChg>
      <pc:sldChg chg="modSp mod modAnim">
        <pc:chgData name="Donna Harrison" userId="7a89eb575b957876" providerId="LiveId" clId="{EFAC41E0-1A4C-4BE5-99EF-228AA4B475AA}" dt="2026-03-19T17:53:26.366" v="326" actId="20577"/>
        <pc:sldMkLst>
          <pc:docMk/>
          <pc:sldMk cId="2304639952" sldId="1122"/>
        </pc:sldMkLst>
        <pc:spChg chg="mod">
          <ac:chgData name="Donna Harrison" userId="7a89eb575b957876" providerId="LiveId" clId="{EFAC41E0-1A4C-4BE5-99EF-228AA4B475AA}" dt="2026-03-19T17:53:26.366" v="326" actId="20577"/>
          <ac:spMkLst>
            <pc:docMk/>
            <pc:sldMk cId="2304639952" sldId="1122"/>
            <ac:spMk id="3" creationId="{A9E8D23D-68A6-CD62-F76E-5EEA2634FFBF}"/>
          </ac:spMkLst>
        </pc:spChg>
      </pc:sldChg>
      <pc:sldChg chg="modSp mod">
        <pc:chgData name="Donna Harrison" userId="7a89eb575b957876" providerId="LiveId" clId="{EFAC41E0-1A4C-4BE5-99EF-228AA4B475AA}" dt="2026-03-19T18:01:45.423" v="380" actId="1036"/>
        <pc:sldMkLst>
          <pc:docMk/>
          <pc:sldMk cId="1753173377" sldId="1128"/>
        </pc:sldMkLst>
        <pc:spChg chg="mod">
          <ac:chgData name="Donna Harrison" userId="7a89eb575b957876" providerId="LiveId" clId="{EFAC41E0-1A4C-4BE5-99EF-228AA4B475AA}" dt="2026-03-19T18:01:45.423" v="380" actId="1036"/>
          <ac:spMkLst>
            <pc:docMk/>
            <pc:sldMk cId="1753173377" sldId="1128"/>
            <ac:spMk id="5" creationId="{6C76E288-14E3-00DC-02BA-C12C05022FAA}"/>
          </ac:spMkLst>
        </pc:spChg>
      </pc:sldChg>
      <pc:sldChg chg="modSp mod modAnim">
        <pc:chgData name="Donna Harrison" userId="7a89eb575b957876" providerId="LiveId" clId="{EFAC41E0-1A4C-4BE5-99EF-228AA4B475AA}" dt="2026-03-19T18:00:31.048" v="365" actId="1035"/>
        <pc:sldMkLst>
          <pc:docMk/>
          <pc:sldMk cId="3769585050" sldId="1129"/>
        </pc:sldMkLst>
        <pc:spChg chg="mod">
          <ac:chgData name="Donna Harrison" userId="7a89eb575b957876" providerId="LiveId" clId="{EFAC41E0-1A4C-4BE5-99EF-228AA4B475AA}" dt="2026-03-19T18:00:31.048" v="365" actId="1035"/>
          <ac:spMkLst>
            <pc:docMk/>
            <pc:sldMk cId="3769585050" sldId="1129"/>
            <ac:spMk id="5" creationId="{4CC80B58-3C0A-8EEA-D965-520B4DE601BC}"/>
          </ac:spMkLst>
        </pc:spChg>
      </pc:sldChg>
      <pc:sldChg chg="modAnim">
        <pc:chgData name="Donna Harrison" userId="7a89eb575b957876" providerId="LiveId" clId="{EFAC41E0-1A4C-4BE5-99EF-228AA4B475AA}" dt="2026-03-19T18:03:29.235" v="382"/>
        <pc:sldMkLst>
          <pc:docMk/>
          <pc:sldMk cId="208258779" sldId="1130"/>
        </pc:sldMkLst>
      </pc:sldChg>
      <pc:sldChg chg="del">
        <pc:chgData name="Donna Harrison" userId="7a89eb575b957876" providerId="LiveId" clId="{EFAC41E0-1A4C-4BE5-99EF-228AA4B475AA}" dt="2026-03-19T17:45:10.176" v="202" actId="47"/>
        <pc:sldMkLst>
          <pc:docMk/>
          <pc:sldMk cId="2779146059" sldId="1151"/>
        </pc:sldMkLst>
      </pc:sldChg>
      <pc:sldChg chg="modSp mod">
        <pc:chgData name="Donna Harrison" userId="7a89eb575b957876" providerId="LiveId" clId="{EFAC41E0-1A4C-4BE5-99EF-228AA4B475AA}" dt="2026-03-19T17:39:46.086" v="21" actId="255"/>
        <pc:sldMkLst>
          <pc:docMk/>
          <pc:sldMk cId="2255282740" sldId="1166"/>
        </pc:sldMkLst>
        <pc:spChg chg="mod">
          <ac:chgData name="Donna Harrison" userId="7a89eb575b957876" providerId="LiveId" clId="{EFAC41E0-1A4C-4BE5-99EF-228AA4B475AA}" dt="2026-03-19T17:35:20.463" v="0" actId="255"/>
          <ac:spMkLst>
            <pc:docMk/>
            <pc:sldMk cId="2255282740" sldId="1166"/>
            <ac:spMk id="3" creationId="{BE479822-D6FE-ECD8-AA7F-ACAA0FD71C33}"/>
          </ac:spMkLst>
        </pc:spChg>
        <pc:spChg chg="mod">
          <ac:chgData name="Donna Harrison" userId="7a89eb575b957876" providerId="LiveId" clId="{EFAC41E0-1A4C-4BE5-99EF-228AA4B475AA}" dt="2026-03-19T17:39:46.086" v="21" actId="255"/>
          <ac:spMkLst>
            <pc:docMk/>
            <pc:sldMk cId="2255282740" sldId="1166"/>
            <ac:spMk id="6" creationId="{7390CF47-17BD-ED41-4D4F-432CF8E381BC}"/>
          </ac:spMkLst>
        </pc:spChg>
      </pc:sldChg>
      <pc:sldChg chg="modSp mod">
        <pc:chgData name="Donna Harrison" userId="7a89eb575b957876" providerId="LiveId" clId="{EFAC41E0-1A4C-4BE5-99EF-228AA4B475AA}" dt="2026-03-19T17:40:00.414" v="23" actId="1076"/>
        <pc:sldMkLst>
          <pc:docMk/>
          <pc:sldMk cId="2850961147" sldId="1167"/>
        </pc:sldMkLst>
        <pc:spChg chg="mod">
          <ac:chgData name="Donna Harrison" userId="7a89eb575b957876" providerId="LiveId" clId="{EFAC41E0-1A4C-4BE5-99EF-228AA4B475AA}" dt="2026-03-19T17:35:29.570" v="1" actId="255"/>
          <ac:spMkLst>
            <pc:docMk/>
            <pc:sldMk cId="2850961147" sldId="1167"/>
            <ac:spMk id="3" creationId="{05F9BC9F-5CE3-B4E8-C1FE-900D630BB1B3}"/>
          </ac:spMkLst>
        </pc:spChg>
        <pc:spChg chg="mod">
          <ac:chgData name="Donna Harrison" userId="7a89eb575b957876" providerId="LiveId" clId="{EFAC41E0-1A4C-4BE5-99EF-228AA4B475AA}" dt="2026-03-19T17:39:54.658" v="22" actId="255"/>
          <ac:spMkLst>
            <pc:docMk/>
            <pc:sldMk cId="2850961147" sldId="1167"/>
            <ac:spMk id="6" creationId="{6A017FA6-FD51-68A4-100B-C3CF18BA48F6}"/>
          </ac:spMkLst>
        </pc:spChg>
        <pc:picChg chg="mod">
          <ac:chgData name="Donna Harrison" userId="7a89eb575b957876" providerId="LiveId" clId="{EFAC41E0-1A4C-4BE5-99EF-228AA4B475AA}" dt="2026-03-19T17:40:00.414" v="23" actId="1076"/>
          <ac:picMkLst>
            <pc:docMk/>
            <pc:sldMk cId="2850961147" sldId="1167"/>
            <ac:picMk id="2" creationId="{353328CB-8A48-15B2-EA53-BDFC191B81DF}"/>
          </ac:picMkLst>
        </pc:picChg>
      </pc:sldChg>
      <pc:sldChg chg="del">
        <pc:chgData name="Donna Harrison" userId="7a89eb575b957876" providerId="LiveId" clId="{EFAC41E0-1A4C-4BE5-99EF-228AA4B475AA}" dt="2026-03-19T17:37:43.162" v="11" actId="47"/>
        <pc:sldMkLst>
          <pc:docMk/>
          <pc:sldMk cId="2302308856" sldId="1169"/>
        </pc:sldMkLst>
      </pc:sldChg>
      <pc:sldChg chg="modSp del mod">
        <pc:chgData name="Donna Harrison" userId="7a89eb575b957876" providerId="LiveId" clId="{EFAC41E0-1A4C-4BE5-99EF-228AA4B475AA}" dt="2026-03-19T17:50:06.455" v="271" actId="47"/>
        <pc:sldMkLst>
          <pc:docMk/>
          <pc:sldMk cId="222022610" sldId="1171"/>
        </pc:sldMkLst>
        <pc:spChg chg="mod">
          <ac:chgData name="Donna Harrison" userId="7a89eb575b957876" providerId="LiveId" clId="{EFAC41E0-1A4C-4BE5-99EF-228AA4B475AA}" dt="2026-03-19T17:43:41.344" v="169" actId="20577"/>
          <ac:spMkLst>
            <pc:docMk/>
            <pc:sldMk cId="222022610" sldId="1171"/>
            <ac:spMk id="3" creationId="{5406B770-C68F-6168-4FC7-71636CAAE8E4}"/>
          </ac:spMkLst>
        </pc:spChg>
      </pc:sldChg>
      <pc:sldChg chg="modSp mod modAnim">
        <pc:chgData name="Donna Harrison" userId="7a89eb575b957876" providerId="LiveId" clId="{EFAC41E0-1A4C-4BE5-99EF-228AA4B475AA}" dt="2026-03-19T18:02:40.474" v="381"/>
        <pc:sldMkLst>
          <pc:docMk/>
          <pc:sldMk cId="1173168414" sldId="1172"/>
        </pc:sldMkLst>
        <pc:spChg chg="mod">
          <ac:chgData name="Donna Harrison" userId="7a89eb575b957876" providerId="LiveId" clId="{EFAC41E0-1A4C-4BE5-99EF-228AA4B475AA}" dt="2026-03-19T18:00:13.855" v="358" actId="1036"/>
          <ac:spMkLst>
            <pc:docMk/>
            <pc:sldMk cId="1173168414" sldId="1172"/>
            <ac:spMk id="5" creationId="{F76B3E44-EAA2-CD21-9D1B-B490445ADAA8}"/>
          </ac:spMkLst>
        </pc:spChg>
      </pc:sldChg>
      <pc:sldChg chg="del">
        <pc:chgData name="Donna Harrison" userId="7a89eb575b957876" providerId="LiveId" clId="{EFAC41E0-1A4C-4BE5-99EF-228AA4B475AA}" dt="2026-03-19T17:45:57.208" v="211" actId="47"/>
        <pc:sldMkLst>
          <pc:docMk/>
          <pc:sldMk cId="1519318730" sldId="1173"/>
        </pc:sldMkLst>
      </pc:sldChg>
      <pc:sldChg chg="addSp delSp modSp add mod ord">
        <pc:chgData name="Donna Harrison" userId="7a89eb575b957876" providerId="LiveId" clId="{EFAC41E0-1A4C-4BE5-99EF-228AA4B475AA}" dt="2026-03-19T17:38:33.906" v="20" actId="14100"/>
        <pc:sldMkLst>
          <pc:docMk/>
          <pc:sldMk cId="1658229533" sldId="1174"/>
        </pc:sldMkLst>
        <pc:spChg chg="add del mod">
          <ac:chgData name="Donna Harrison" userId="7a89eb575b957876" providerId="LiveId" clId="{EFAC41E0-1A4C-4BE5-99EF-228AA4B475AA}" dt="2026-03-19T17:38:08.909" v="15" actId="478"/>
          <ac:spMkLst>
            <pc:docMk/>
            <pc:sldMk cId="1658229533" sldId="1174"/>
            <ac:spMk id="2" creationId="{4A05EE03-2C02-D153-FFD7-3B367568DDF3}"/>
          </ac:spMkLst>
        </pc:spChg>
        <pc:spChg chg="del">
          <ac:chgData name="Donna Harrison" userId="7a89eb575b957876" providerId="LiveId" clId="{EFAC41E0-1A4C-4BE5-99EF-228AA4B475AA}" dt="2026-03-19T17:37:14.010" v="6" actId="478"/>
          <ac:spMkLst>
            <pc:docMk/>
            <pc:sldMk cId="1658229533" sldId="1174"/>
            <ac:spMk id="6" creationId="{0A3F54CF-0E41-8D72-716B-0B2F6238AF03}"/>
          </ac:spMkLst>
        </pc:spChg>
        <pc:spChg chg="add del mod">
          <ac:chgData name="Donna Harrison" userId="7a89eb575b957876" providerId="LiveId" clId="{EFAC41E0-1A4C-4BE5-99EF-228AA4B475AA}" dt="2026-03-19T17:37:19.018" v="7" actId="478"/>
          <ac:spMkLst>
            <pc:docMk/>
            <pc:sldMk cId="1658229533" sldId="1174"/>
            <ac:spMk id="7" creationId="{CA377FAB-0A4D-2D97-5D75-FE3DBA194542}"/>
          </ac:spMkLst>
        </pc:spChg>
        <pc:picChg chg="add del mod">
          <ac:chgData name="Donna Harrison" userId="7a89eb575b957876" providerId="LiveId" clId="{EFAC41E0-1A4C-4BE5-99EF-228AA4B475AA}" dt="2026-03-19T17:38:02.648" v="13" actId="478"/>
          <ac:picMkLst>
            <pc:docMk/>
            <pc:sldMk cId="1658229533" sldId="1174"/>
            <ac:picMk id="8" creationId="{EDE2B3B1-5382-321B-85A4-E9AFC9AE5C50}"/>
          </ac:picMkLst>
        </pc:picChg>
        <pc:picChg chg="add mod">
          <ac:chgData name="Donna Harrison" userId="7a89eb575b957876" providerId="LiveId" clId="{EFAC41E0-1A4C-4BE5-99EF-228AA4B475AA}" dt="2026-03-19T17:38:33.906" v="20" actId="14100"/>
          <ac:picMkLst>
            <pc:docMk/>
            <pc:sldMk cId="1658229533" sldId="1174"/>
            <ac:picMk id="9" creationId="{0399232B-5E0D-E418-D7A2-C8953BF2955C}"/>
          </ac:picMkLst>
        </pc:picChg>
      </pc:sldChg>
      <pc:sldChg chg="add">
        <pc:chgData name="Donna Harrison" userId="7a89eb575b957876" providerId="LiveId" clId="{EFAC41E0-1A4C-4BE5-99EF-228AA4B475AA}" dt="2026-03-19T17:37:50.812" v="12" actId="2890"/>
        <pc:sldMkLst>
          <pc:docMk/>
          <pc:sldMk cId="1902856525" sldId="1175"/>
        </pc:sldMkLst>
      </pc:sldChg>
      <pc:sldChg chg="modSp add mod">
        <pc:chgData name="Donna Harrison" userId="7a89eb575b957876" providerId="LiveId" clId="{EFAC41E0-1A4C-4BE5-99EF-228AA4B475AA}" dt="2026-03-19T18:06:28.616" v="389" actId="207"/>
        <pc:sldMkLst>
          <pc:docMk/>
          <pc:sldMk cId="132660629" sldId="1176"/>
        </pc:sldMkLst>
        <pc:spChg chg="mod">
          <ac:chgData name="Donna Harrison" userId="7a89eb575b957876" providerId="LiveId" clId="{EFAC41E0-1A4C-4BE5-99EF-228AA4B475AA}" dt="2026-03-19T18:06:28.616" v="389" actId="207"/>
          <ac:spMkLst>
            <pc:docMk/>
            <pc:sldMk cId="132660629" sldId="1176"/>
            <ac:spMk id="3" creationId="{1AC8F6E1-3B93-8F9C-6029-DA35B1E8E1BE}"/>
          </ac:spMkLst>
        </pc:spChg>
      </pc:sldChg>
      <pc:sldChg chg="modSp add mod">
        <pc:chgData name="Donna Harrison" userId="7a89eb575b957876" providerId="LiveId" clId="{EFAC41E0-1A4C-4BE5-99EF-228AA4B475AA}" dt="2026-03-19T18:12:10.193" v="414" actId="20577"/>
        <pc:sldMkLst>
          <pc:docMk/>
          <pc:sldMk cId="1582234428" sldId="1177"/>
        </pc:sldMkLst>
        <pc:spChg chg="mod">
          <ac:chgData name="Donna Harrison" userId="7a89eb575b957876" providerId="LiveId" clId="{EFAC41E0-1A4C-4BE5-99EF-228AA4B475AA}" dt="2026-03-19T18:12:10.193" v="414" actId="20577"/>
          <ac:spMkLst>
            <pc:docMk/>
            <pc:sldMk cId="1582234428" sldId="1177"/>
            <ac:spMk id="3" creationId="{133D5D8B-2F53-68F9-965C-D3BA49554DDE}"/>
          </ac:spMkLst>
        </pc:spChg>
      </pc:sldChg>
      <pc:sldChg chg="modSp add mod">
        <pc:chgData name="Donna Harrison" userId="7a89eb575b957876" providerId="LiveId" clId="{EFAC41E0-1A4C-4BE5-99EF-228AA4B475AA}" dt="2026-03-19T18:12:28.324" v="421" actId="113"/>
        <pc:sldMkLst>
          <pc:docMk/>
          <pc:sldMk cId="346658874" sldId="1178"/>
        </pc:sldMkLst>
        <pc:spChg chg="mod">
          <ac:chgData name="Donna Harrison" userId="7a89eb575b957876" providerId="LiveId" clId="{EFAC41E0-1A4C-4BE5-99EF-228AA4B475AA}" dt="2026-03-19T18:12:28.324" v="421" actId="113"/>
          <ac:spMkLst>
            <pc:docMk/>
            <pc:sldMk cId="346658874" sldId="1178"/>
            <ac:spMk id="3" creationId="{D5EB2688-D91B-C318-257F-587893E82B4C}"/>
          </ac:spMkLst>
        </pc:spChg>
      </pc:sldChg>
      <pc:sldChg chg="modSp add modAnim">
        <pc:chgData name="Donna Harrison" userId="7a89eb575b957876" providerId="LiveId" clId="{EFAC41E0-1A4C-4BE5-99EF-228AA4B475AA}" dt="2026-03-19T17:52:51.980" v="290"/>
        <pc:sldMkLst>
          <pc:docMk/>
          <pc:sldMk cId="4034472895" sldId="1179"/>
        </pc:sldMkLst>
        <pc:spChg chg="mod">
          <ac:chgData name="Donna Harrison" userId="7a89eb575b957876" providerId="LiveId" clId="{EFAC41E0-1A4C-4BE5-99EF-228AA4B475AA}" dt="2026-03-19T17:52:35.963" v="289" actId="113"/>
          <ac:spMkLst>
            <pc:docMk/>
            <pc:sldMk cId="4034472895" sldId="1179"/>
            <ac:spMk id="3" creationId="{2F778727-C838-EB9D-C33D-8A9FC95E10F4}"/>
          </ac:spMkLst>
        </pc:spChg>
      </pc:sldChg>
      <pc:sldChg chg="modSp add mod">
        <pc:chgData name="Donna Harrison" userId="7a89eb575b957876" providerId="LiveId" clId="{EFAC41E0-1A4C-4BE5-99EF-228AA4B475AA}" dt="2026-03-19T17:51:01.491" v="279" actId="113"/>
        <pc:sldMkLst>
          <pc:docMk/>
          <pc:sldMk cId="92827088" sldId="1180"/>
        </pc:sldMkLst>
        <pc:spChg chg="mod">
          <ac:chgData name="Donna Harrison" userId="7a89eb575b957876" providerId="LiveId" clId="{EFAC41E0-1A4C-4BE5-99EF-228AA4B475AA}" dt="2026-03-19T17:51:01.491" v="279" actId="113"/>
          <ac:spMkLst>
            <pc:docMk/>
            <pc:sldMk cId="92827088" sldId="1180"/>
            <ac:spMk id="3" creationId="{E372D31F-26D3-E926-66F1-81B4428604F4}"/>
          </ac:spMkLst>
        </pc:spChg>
      </pc:sldChg>
      <pc:sldChg chg="modSp add mod">
        <pc:chgData name="Donna Harrison" userId="7a89eb575b957876" providerId="LiveId" clId="{EFAC41E0-1A4C-4BE5-99EF-228AA4B475AA}" dt="2026-03-19T17:57:50.986" v="337" actId="113"/>
        <pc:sldMkLst>
          <pc:docMk/>
          <pc:sldMk cId="3544017042" sldId="1181"/>
        </pc:sldMkLst>
        <pc:spChg chg="mod">
          <ac:chgData name="Donna Harrison" userId="7a89eb575b957876" providerId="LiveId" clId="{EFAC41E0-1A4C-4BE5-99EF-228AA4B475AA}" dt="2026-03-19T17:57:50.986" v="337" actId="113"/>
          <ac:spMkLst>
            <pc:docMk/>
            <pc:sldMk cId="3544017042" sldId="1181"/>
            <ac:spMk id="3" creationId="{3A12B623-F4E2-EEBA-474B-61BD64E3A158}"/>
          </ac:spMkLst>
        </pc:spChg>
      </pc:sldChg>
      <pc:sldChg chg="modSp add mod ord">
        <pc:chgData name="Donna Harrison" userId="7a89eb575b957876" providerId="LiveId" clId="{EFAC41E0-1A4C-4BE5-99EF-228AA4B475AA}" dt="2026-03-19T17:57:37.270" v="336"/>
        <pc:sldMkLst>
          <pc:docMk/>
          <pc:sldMk cId="1575722394" sldId="1182"/>
        </pc:sldMkLst>
        <pc:spChg chg="mod">
          <ac:chgData name="Donna Harrison" userId="7a89eb575b957876" providerId="LiveId" clId="{EFAC41E0-1A4C-4BE5-99EF-228AA4B475AA}" dt="2026-03-19T17:57:29.276" v="334" actId="207"/>
          <ac:spMkLst>
            <pc:docMk/>
            <pc:sldMk cId="1575722394" sldId="1182"/>
            <ac:spMk id="3" creationId="{CC37CA01-B8E8-116B-DDC4-64947684671C}"/>
          </ac:spMkLst>
        </pc:spChg>
      </pc:sldChg>
      <pc:sldChg chg="modSp add mod">
        <pc:chgData name="Donna Harrison" userId="7a89eb575b957876" providerId="LiveId" clId="{EFAC41E0-1A4C-4BE5-99EF-228AA4B475AA}" dt="2026-03-19T18:06:56.726" v="394" actId="207"/>
        <pc:sldMkLst>
          <pc:docMk/>
          <pc:sldMk cId="560542704" sldId="1183"/>
        </pc:sldMkLst>
        <pc:spChg chg="mod">
          <ac:chgData name="Donna Harrison" userId="7a89eb575b957876" providerId="LiveId" clId="{EFAC41E0-1A4C-4BE5-99EF-228AA4B475AA}" dt="2026-03-19T18:06:56.726" v="394" actId="207"/>
          <ac:spMkLst>
            <pc:docMk/>
            <pc:sldMk cId="560542704" sldId="1183"/>
            <ac:spMk id="3" creationId="{A76A3CB0-318D-3540-F152-4023B3A6F2A9}"/>
          </ac:spMkLst>
        </pc:spChg>
      </pc:sldChg>
      <pc:sldChg chg="modSp add mod">
        <pc:chgData name="Donna Harrison" userId="7a89eb575b957876" providerId="LiveId" clId="{EFAC41E0-1A4C-4BE5-99EF-228AA4B475AA}" dt="2026-03-19T18:07:53.594" v="403" actId="113"/>
        <pc:sldMkLst>
          <pc:docMk/>
          <pc:sldMk cId="2830214250" sldId="1184"/>
        </pc:sldMkLst>
        <pc:spChg chg="mod">
          <ac:chgData name="Donna Harrison" userId="7a89eb575b957876" providerId="LiveId" clId="{EFAC41E0-1A4C-4BE5-99EF-228AA4B475AA}" dt="2026-03-19T18:07:53.594" v="403" actId="113"/>
          <ac:spMkLst>
            <pc:docMk/>
            <pc:sldMk cId="2830214250" sldId="1184"/>
            <ac:spMk id="3" creationId="{1F82405E-BD0C-37E3-75BB-3E5BA6017C0F}"/>
          </ac:spMkLst>
        </pc:spChg>
      </pc:sldChg>
      <pc:sldChg chg="add del">
        <pc:chgData name="Donna Harrison" userId="7a89eb575b957876" providerId="LiveId" clId="{EFAC41E0-1A4C-4BE5-99EF-228AA4B475AA}" dt="2026-03-19T18:06:50.617" v="392" actId="2890"/>
        <pc:sldMkLst>
          <pc:docMk/>
          <pc:sldMk cId="3325739544" sldId="1184"/>
        </pc:sldMkLst>
      </pc:sldChg>
      <pc:sldChg chg="modSp add mod ord">
        <pc:chgData name="Donna Harrison" userId="7a89eb575b957876" providerId="LiveId" clId="{EFAC41E0-1A4C-4BE5-99EF-228AA4B475AA}" dt="2026-03-19T18:11:59.617" v="409" actId="113"/>
        <pc:sldMkLst>
          <pc:docMk/>
          <pc:sldMk cId="3268936171" sldId="1185"/>
        </pc:sldMkLst>
        <pc:spChg chg="mod">
          <ac:chgData name="Donna Harrison" userId="7a89eb575b957876" providerId="LiveId" clId="{EFAC41E0-1A4C-4BE5-99EF-228AA4B475AA}" dt="2026-03-19T18:11:59.617" v="409" actId="113"/>
          <ac:spMkLst>
            <pc:docMk/>
            <pc:sldMk cId="3268936171" sldId="1185"/>
            <ac:spMk id="3" creationId="{99322CF9-2F5C-D079-F5DB-05E51784796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6DDB-E33A-834B-B6F3-780713E94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755B8-F5B3-C735-075C-B6ADF5546C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31C345-C756-8DD9-5ED0-95F5C4E110B0}"/>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5" name="Footer Placeholder 4">
            <a:extLst>
              <a:ext uri="{FF2B5EF4-FFF2-40B4-BE49-F238E27FC236}">
                <a16:creationId xmlns:a16="http://schemas.microsoft.com/office/drawing/2014/main" id="{CAA2745A-AE83-7949-2B8E-6F7556095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68862-6128-C792-8F85-744694BDCBAF}"/>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19325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08F6-E979-F4B9-D82F-C5A2A8740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5347C9-CB70-75A0-8F25-CFFDDB934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F7B3E-E53B-7A93-CE07-4CA853D4D543}"/>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5" name="Footer Placeholder 4">
            <a:extLst>
              <a:ext uri="{FF2B5EF4-FFF2-40B4-BE49-F238E27FC236}">
                <a16:creationId xmlns:a16="http://schemas.microsoft.com/office/drawing/2014/main" id="{6DFAE2E8-5E87-3810-A390-B3CDAB7BD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8E11E-B934-F930-912C-16DC8B91137C}"/>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327803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B3B2F-80D7-18C9-43D4-67EE075F4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915CB9-4D51-985D-FB42-5C0CC3A47A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00369-4448-F8EA-5658-009436ABF90E}"/>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5" name="Footer Placeholder 4">
            <a:extLst>
              <a:ext uri="{FF2B5EF4-FFF2-40B4-BE49-F238E27FC236}">
                <a16:creationId xmlns:a16="http://schemas.microsoft.com/office/drawing/2014/main" id="{99C6C2ED-1AA2-81B8-0435-CB8F94BC0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0FA86-E7DB-D71E-C90A-3A3E5B9FC4ED}"/>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237357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14E6-07A3-8599-5BD0-C310E568D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96003-E6DC-D050-56CA-0C1F314B43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6804D-8DD0-4D41-68BB-296042BB78C8}"/>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5" name="Footer Placeholder 4">
            <a:extLst>
              <a:ext uri="{FF2B5EF4-FFF2-40B4-BE49-F238E27FC236}">
                <a16:creationId xmlns:a16="http://schemas.microsoft.com/office/drawing/2014/main" id="{A4C22939-EDF1-907E-29F1-5981D0014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D2562-1B26-CC91-24CB-58062DFFC757}"/>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163660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C5B7-8138-5B47-ADBB-9EF934B17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ABA44B-05B8-EF02-5CDD-B349F5D3876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A1BB1-CFA2-CF9B-2F4F-29817E737250}"/>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5" name="Footer Placeholder 4">
            <a:extLst>
              <a:ext uri="{FF2B5EF4-FFF2-40B4-BE49-F238E27FC236}">
                <a16:creationId xmlns:a16="http://schemas.microsoft.com/office/drawing/2014/main" id="{F83540B1-0B2E-BBA6-FBB6-DA532794F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4B1F7-6084-EACC-ACDD-EB68853E175E}"/>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98163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7F75-A4B2-7FE6-ABA3-0C47A4BF2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FF4FE-AFB7-DBD3-2D1C-AC8F0B1DBF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4F54D0-FA52-1961-598E-CAFCE6E0BF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E0ED92-5A8D-D646-0AF4-A447DB3E3C0A}"/>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6" name="Footer Placeholder 5">
            <a:extLst>
              <a:ext uri="{FF2B5EF4-FFF2-40B4-BE49-F238E27FC236}">
                <a16:creationId xmlns:a16="http://schemas.microsoft.com/office/drawing/2014/main" id="{B624EE5D-6679-922A-329D-327901CC0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60D5E-E41C-8A59-24E9-B819F714E1AE}"/>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152043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DEB6-9E3A-EF8F-459F-127A77A9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A37EE-182A-97A9-E75B-1CE8D6CCC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25612-3990-47A8-DAA6-1585080981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4086A-83C0-FEA3-C4F0-49F682EF8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B011B7-D6E2-7C48-5E5F-9ADEEFE160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C0D87-BEE9-34F1-FA53-0C9E5CF4B974}"/>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8" name="Footer Placeholder 7">
            <a:extLst>
              <a:ext uri="{FF2B5EF4-FFF2-40B4-BE49-F238E27FC236}">
                <a16:creationId xmlns:a16="http://schemas.microsoft.com/office/drawing/2014/main" id="{F4A4D690-20FC-0688-D3CF-6693EACE8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6EA04B-C845-AA7B-FC44-0BE20F656F03}"/>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341977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BBFE-FCA9-597D-1BAF-8E04E7C6E2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36902B-3327-9F0C-88BB-39656C5F27B0}"/>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4" name="Footer Placeholder 3">
            <a:extLst>
              <a:ext uri="{FF2B5EF4-FFF2-40B4-BE49-F238E27FC236}">
                <a16:creationId xmlns:a16="http://schemas.microsoft.com/office/drawing/2014/main" id="{84F00383-1729-A077-7C76-98AC05FAC4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35C16-166B-F850-8FA1-807EC4FB5763}"/>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337065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D93181-F212-9CE2-3478-81F3CE9A9B0C}"/>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3" name="Footer Placeholder 2">
            <a:extLst>
              <a:ext uri="{FF2B5EF4-FFF2-40B4-BE49-F238E27FC236}">
                <a16:creationId xmlns:a16="http://schemas.microsoft.com/office/drawing/2014/main" id="{F730039D-AB39-1FEE-DC68-EB9A41B25D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E22326-CD57-8B17-B807-E05EDB20CB8F}"/>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154441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79DE-E023-DC73-CEBB-CB7A7F10C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56AFB9-B09D-7E65-448B-5AE472B95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0DC2F0-0B13-5E4E-BA6F-565B30E16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8833D-097E-F46D-DE3C-07BE0B0F2B39}"/>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6" name="Footer Placeholder 5">
            <a:extLst>
              <a:ext uri="{FF2B5EF4-FFF2-40B4-BE49-F238E27FC236}">
                <a16:creationId xmlns:a16="http://schemas.microsoft.com/office/drawing/2014/main" id="{148F8485-70B5-F767-F2CE-1EC2925F3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6D7A4-E51E-032E-7599-B96DADADA854}"/>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194866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023CF-C75A-E748-BADC-8DBE48072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4552FA-89C5-5418-865B-4343BCDCA2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5CFD16-3AAA-B64E-4DC2-8BE44B5E7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90767-F373-9123-6C43-AF3CEB0DEF4C}"/>
              </a:ext>
            </a:extLst>
          </p:cNvPr>
          <p:cNvSpPr>
            <a:spLocks noGrp="1"/>
          </p:cNvSpPr>
          <p:nvPr>
            <p:ph type="dt" sz="half" idx="10"/>
          </p:nvPr>
        </p:nvSpPr>
        <p:spPr/>
        <p:txBody>
          <a:bodyPr/>
          <a:lstStyle/>
          <a:p>
            <a:fld id="{0825A990-E1B0-434F-A883-47CA270983F2}" type="datetimeFigureOut">
              <a:rPr lang="en-US" smtClean="0"/>
              <a:t>3/20/2026</a:t>
            </a:fld>
            <a:endParaRPr lang="en-US"/>
          </a:p>
        </p:txBody>
      </p:sp>
      <p:sp>
        <p:nvSpPr>
          <p:cNvPr id="6" name="Footer Placeholder 5">
            <a:extLst>
              <a:ext uri="{FF2B5EF4-FFF2-40B4-BE49-F238E27FC236}">
                <a16:creationId xmlns:a16="http://schemas.microsoft.com/office/drawing/2014/main" id="{13F84316-9203-8B18-C7CA-684169FC3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1A0B3-3658-415E-78DB-A9AFA8001EB0}"/>
              </a:ext>
            </a:extLst>
          </p:cNvPr>
          <p:cNvSpPr>
            <a:spLocks noGrp="1"/>
          </p:cNvSpPr>
          <p:nvPr>
            <p:ph type="sldNum" sz="quarter" idx="12"/>
          </p:nvPr>
        </p:nvSpPr>
        <p:spPr/>
        <p:txBody>
          <a:bodyPr/>
          <a:lstStyle/>
          <a:p>
            <a:fld id="{EC54A22E-75F8-4549-A7C9-9FCBC35C3201}" type="slidenum">
              <a:rPr lang="en-US" smtClean="0"/>
              <a:t>‹#›</a:t>
            </a:fld>
            <a:endParaRPr lang="en-US"/>
          </a:p>
        </p:txBody>
      </p:sp>
    </p:spTree>
    <p:extLst>
      <p:ext uri="{BB962C8B-B14F-4D97-AF65-F5344CB8AC3E}">
        <p14:creationId xmlns:p14="http://schemas.microsoft.com/office/powerpoint/2010/main" val="295317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D9ABF-8F10-772D-3DC2-68115B515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540335-6967-8B6F-AF34-9B22AD0BBE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DAC83-C9E3-A793-D5B8-2EE8802351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25A990-E1B0-434F-A883-47CA270983F2}" type="datetimeFigureOut">
              <a:rPr lang="en-US" smtClean="0"/>
              <a:t>3/20/2026</a:t>
            </a:fld>
            <a:endParaRPr lang="en-US"/>
          </a:p>
        </p:txBody>
      </p:sp>
      <p:sp>
        <p:nvSpPr>
          <p:cNvPr id="5" name="Footer Placeholder 4">
            <a:extLst>
              <a:ext uri="{FF2B5EF4-FFF2-40B4-BE49-F238E27FC236}">
                <a16:creationId xmlns:a16="http://schemas.microsoft.com/office/drawing/2014/main" id="{6BB13EB9-6423-E202-F31C-8CCC9CA00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5A0353-1F7B-A173-D868-5598BFE9E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54A22E-75F8-4549-A7C9-9FCBC35C3201}" type="slidenum">
              <a:rPr lang="en-US" smtClean="0"/>
              <a:t>‹#›</a:t>
            </a:fld>
            <a:endParaRPr lang="en-US"/>
          </a:p>
        </p:txBody>
      </p:sp>
    </p:spTree>
    <p:extLst>
      <p:ext uri="{BB962C8B-B14F-4D97-AF65-F5344CB8AC3E}">
        <p14:creationId xmlns:p14="http://schemas.microsoft.com/office/powerpoint/2010/main" val="297223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dfund.org/wp-content/uploads/2016/05/wi_whitepaper_life_print.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dfund.org/wp-content/uploads/2016/05/wi_whitepaper_life_print.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legal-dictionary.thefreedictionary.com/perso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jstor.org/stable/pdf/1407800?refreqid=fastly-default%3A0421b6bab1961526dbf02f0760f30a12"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medicine.missouri.edu/centers-institutes-labs/health-ethics/faq/personhood"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dicine.missouri.edu/centers-institutes-labs/health-ethics/faq/personhood"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medicine.missouri.edu/centers-institutes-labs/health-ethics/faq/personhood"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amazon.com/Moral-Question-Abortion-Stephen-Schwarz/dp/0829406239?ref_=ast_author_dp_rw&amp;th=1&amp;psc=1&amp;dib=eyJ2IjoiMSJ9.hpHHaNkG1LkqHdC3rx3YVNFYL4hdW2__00zVEO7g_Z4.YxswUVrUi0qsxK2EtnayjVXxEGV7xRnHMDnBxDwmIFo&amp;dib_tag=AUTHOR"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Pregnancy"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s://en.wikipedia.org/wiki/Abortion" TargetMode="External"/><Relationship Id="rId5" Type="http://schemas.openxmlformats.org/officeDocument/2006/relationships/hyperlink" Target="https://en.wikipedia.org/wiki/Fetus" TargetMode="External"/><Relationship Id="rId4" Type="http://schemas.openxmlformats.org/officeDocument/2006/relationships/hyperlink" Target="https://en.wikipedia.org/wiki/Embryo"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www.merriam-webster.com/medical/abortion"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dc.gov/reproductive-health/data-statistics/abortion-surveillance-system.html#:~:text=For%20the%20purpose%20of%20surveillance,suspected%20or%20known%20intrauterine%20pregnancy"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ozierinstitute.org/a-scientific-view-of-when-life-begins"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buyabortionpillrx.net/"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bdfund.org/wp-content/uploads/2016/05/wi_whitepaper_life_print.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www.care-net.org/hubfs/Downloads/Top_40_Abortion_Statistics.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guttmacher.org/journals/psrh/2005/reasons-us-women-have-abortions-quantitative-and-qualitative-perspectives"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guttmacher.org/journals/psrh/2005/reasons-us-women-have-abortions-quantitative-and-qualitative-perspective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guttmacher.org/journals/psrh/2005/reasons-us-women-have-abortions-quantitative-and-qualitative-perspectiv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dfund.org/wp-content/uploads/2016/05/wi_whitepaper_life_print.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bdfund.org/wp-content/uploads/2016/05/wi_whitepaper_life_print.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dfund.org/wp-content/uploads/2016/05/wi_whitepaper_life_print.pdf"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F40B-7C11-42DD-0186-978DAEB95E43}"/>
              </a:ext>
            </a:extLst>
          </p:cNvPr>
          <p:cNvSpPr>
            <a:spLocks noGrp="1"/>
          </p:cNvSpPr>
          <p:nvPr>
            <p:ph type="ctrTitle"/>
          </p:nvPr>
        </p:nvSpPr>
        <p:spPr/>
        <p:txBody>
          <a:bodyPr/>
          <a:lstStyle/>
          <a:p>
            <a:r>
              <a:rPr lang="en-US" dirty="0"/>
              <a:t>Men’s Gathering: Beginning of Life Issues</a:t>
            </a:r>
          </a:p>
        </p:txBody>
      </p:sp>
      <p:sp>
        <p:nvSpPr>
          <p:cNvPr id="3" name="Subtitle 2">
            <a:extLst>
              <a:ext uri="{FF2B5EF4-FFF2-40B4-BE49-F238E27FC236}">
                <a16:creationId xmlns:a16="http://schemas.microsoft.com/office/drawing/2014/main" id="{E36C785A-56E7-7884-44DD-BCC25D41C035}"/>
              </a:ext>
            </a:extLst>
          </p:cNvPr>
          <p:cNvSpPr>
            <a:spLocks noGrp="1"/>
          </p:cNvSpPr>
          <p:nvPr>
            <p:ph type="subTitle" idx="1"/>
          </p:nvPr>
        </p:nvSpPr>
        <p:spPr/>
        <p:txBody>
          <a:bodyPr/>
          <a:lstStyle/>
          <a:p>
            <a:r>
              <a:rPr lang="en-US" dirty="0"/>
              <a:t>Donna J. Harrison M.D. </a:t>
            </a:r>
          </a:p>
        </p:txBody>
      </p:sp>
    </p:spTree>
    <p:extLst>
      <p:ext uri="{BB962C8B-B14F-4D97-AF65-F5344CB8AC3E}">
        <p14:creationId xmlns:p14="http://schemas.microsoft.com/office/powerpoint/2010/main" val="78608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69C7-8DC0-1178-8194-A2442E453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AF1FE-7A87-A520-E6E9-9E6E7115EFA1}"/>
              </a:ext>
            </a:extLst>
          </p:cNvPr>
          <p:cNvSpPr>
            <a:spLocks noGrp="1"/>
          </p:cNvSpPr>
          <p:nvPr>
            <p:ph type="title"/>
          </p:nvPr>
        </p:nvSpPr>
        <p:spPr/>
        <p:txBody>
          <a:bodyPr/>
          <a:lstStyle/>
          <a:p>
            <a:r>
              <a:rPr lang="en-US" dirty="0"/>
              <a:t>Blob of tissue or Human being?</a:t>
            </a:r>
          </a:p>
        </p:txBody>
      </p:sp>
      <p:pic>
        <p:nvPicPr>
          <p:cNvPr id="8" name="Content Placeholder 7">
            <a:extLst>
              <a:ext uri="{FF2B5EF4-FFF2-40B4-BE49-F238E27FC236}">
                <a16:creationId xmlns:a16="http://schemas.microsoft.com/office/drawing/2014/main" id="{AD74F789-D17F-9042-E930-3038F39E3E27}"/>
              </a:ext>
            </a:extLst>
          </p:cNvPr>
          <p:cNvPicPr>
            <a:picLocks noGrp="1" noChangeAspect="1"/>
          </p:cNvPicPr>
          <p:nvPr>
            <p:ph sz="half" idx="1"/>
          </p:nvPr>
        </p:nvPicPr>
        <p:blipFill>
          <a:blip r:embed="rId2"/>
          <a:stretch>
            <a:fillRect/>
          </a:stretch>
        </p:blipFill>
        <p:spPr>
          <a:xfrm>
            <a:off x="385156" y="1825625"/>
            <a:ext cx="4411287" cy="4351338"/>
          </a:xfrm>
          <a:prstGeom prst="rect">
            <a:avLst/>
          </a:prstGeom>
        </p:spPr>
      </p:pic>
      <p:sp>
        <p:nvSpPr>
          <p:cNvPr id="4" name="Content Placeholder 3">
            <a:extLst>
              <a:ext uri="{FF2B5EF4-FFF2-40B4-BE49-F238E27FC236}">
                <a16:creationId xmlns:a16="http://schemas.microsoft.com/office/drawing/2014/main" id="{214A2C98-7B19-0860-DB07-FE9DA3644595}"/>
              </a:ext>
            </a:extLst>
          </p:cNvPr>
          <p:cNvSpPr>
            <a:spLocks noGrp="1"/>
          </p:cNvSpPr>
          <p:nvPr>
            <p:ph sz="half" idx="2"/>
          </p:nvPr>
        </p:nvSpPr>
        <p:spPr/>
        <p:txBody>
          <a:bodyPr>
            <a:normAutofit lnSpcReduction="10000"/>
          </a:bodyPr>
          <a:lstStyle/>
          <a:p>
            <a:pPr marL="0" indent="0">
              <a:buNone/>
            </a:pPr>
            <a:r>
              <a:rPr lang="en-US" b="1" dirty="0"/>
              <a:t>Scientifically, it is clear that a human one-celled embryo is a human organism, a human being</a:t>
            </a:r>
          </a:p>
          <a:p>
            <a:pPr marL="0" indent="0">
              <a:buNone/>
            </a:pPr>
            <a:r>
              <a:rPr lang="en-US" dirty="0"/>
              <a:t>“This conclusion is objective, consistent with the factual evidence, and independent of any specific ethical, moral, political or religious view of human life or of human embryos.”</a:t>
            </a:r>
          </a:p>
          <a:p>
            <a:pPr marL="0" indent="0">
              <a:buNone/>
            </a:pPr>
            <a:endParaRPr lang="en-US" dirty="0"/>
          </a:p>
        </p:txBody>
      </p:sp>
      <p:sp>
        <p:nvSpPr>
          <p:cNvPr id="5" name="TextBox 4">
            <a:extLst>
              <a:ext uri="{FF2B5EF4-FFF2-40B4-BE49-F238E27FC236}">
                <a16:creationId xmlns:a16="http://schemas.microsoft.com/office/drawing/2014/main" id="{C31FF62C-6326-84EB-5F53-F3BEC48E6C4F}"/>
              </a:ext>
            </a:extLst>
          </p:cNvPr>
          <p:cNvSpPr txBox="1"/>
          <p:nvPr/>
        </p:nvSpPr>
        <p:spPr>
          <a:xfrm>
            <a:off x="2174358" y="6398181"/>
            <a:ext cx="8455542" cy="369332"/>
          </a:xfrm>
          <a:prstGeom prst="rect">
            <a:avLst/>
          </a:prstGeom>
          <a:noFill/>
        </p:spPr>
        <p:txBody>
          <a:bodyPr wrap="square">
            <a:spAutoFit/>
          </a:bodyPr>
          <a:lstStyle/>
          <a:p>
            <a:r>
              <a:rPr lang="en-US" dirty="0">
                <a:hlinkClick r:id="rId3"/>
              </a:rPr>
              <a:t>https://www.bdfund.org/wp-content/uploads/2016/05/wi_whitepaper_life_print.pdf</a:t>
            </a:r>
            <a:r>
              <a:rPr lang="en-US" dirty="0"/>
              <a:t> </a:t>
            </a:r>
          </a:p>
        </p:txBody>
      </p:sp>
    </p:spTree>
    <p:extLst>
      <p:ext uri="{BB962C8B-B14F-4D97-AF65-F5344CB8AC3E}">
        <p14:creationId xmlns:p14="http://schemas.microsoft.com/office/powerpoint/2010/main" val="11968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4C902-E57A-3AC6-A576-ACB971D6F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63C54-32D8-0796-EFEB-39D3A2A59186}"/>
              </a:ext>
            </a:extLst>
          </p:cNvPr>
          <p:cNvSpPr>
            <a:spLocks noGrp="1"/>
          </p:cNvSpPr>
          <p:nvPr>
            <p:ph type="title"/>
          </p:nvPr>
        </p:nvSpPr>
        <p:spPr/>
        <p:txBody>
          <a:bodyPr/>
          <a:lstStyle/>
          <a:p>
            <a:r>
              <a:rPr lang="en-US" dirty="0"/>
              <a:t>Blob of tissue or Human being?</a:t>
            </a:r>
          </a:p>
        </p:txBody>
      </p:sp>
      <p:pic>
        <p:nvPicPr>
          <p:cNvPr id="8" name="Content Placeholder 7">
            <a:extLst>
              <a:ext uri="{FF2B5EF4-FFF2-40B4-BE49-F238E27FC236}">
                <a16:creationId xmlns:a16="http://schemas.microsoft.com/office/drawing/2014/main" id="{AF921F1C-2A01-1E45-54A5-9A93BC023B32}"/>
              </a:ext>
            </a:extLst>
          </p:cNvPr>
          <p:cNvPicPr>
            <a:picLocks noGrp="1" noChangeAspect="1"/>
          </p:cNvPicPr>
          <p:nvPr>
            <p:ph sz="half" idx="1"/>
          </p:nvPr>
        </p:nvPicPr>
        <p:blipFill>
          <a:blip r:embed="rId2"/>
          <a:stretch>
            <a:fillRect/>
          </a:stretch>
        </p:blipFill>
        <p:spPr>
          <a:xfrm>
            <a:off x="385156" y="1825625"/>
            <a:ext cx="4411287" cy="4351338"/>
          </a:xfrm>
          <a:prstGeom prst="rect">
            <a:avLst/>
          </a:prstGeom>
        </p:spPr>
      </p:pic>
      <p:sp>
        <p:nvSpPr>
          <p:cNvPr id="4" name="Content Placeholder 3">
            <a:extLst>
              <a:ext uri="{FF2B5EF4-FFF2-40B4-BE49-F238E27FC236}">
                <a16:creationId xmlns:a16="http://schemas.microsoft.com/office/drawing/2014/main" id="{CA5BC012-F189-B51B-C377-8C9AF352CFAF}"/>
              </a:ext>
            </a:extLst>
          </p:cNvPr>
          <p:cNvSpPr>
            <a:spLocks noGrp="1"/>
          </p:cNvSpPr>
          <p:nvPr>
            <p:ph sz="half" idx="2"/>
          </p:nvPr>
        </p:nvSpPr>
        <p:spPr>
          <a:xfrm>
            <a:off x="6096000" y="2350559"/>
            <a:ext cx="5181600" cy="2898774"/>
          </a:xfrm>
        </p:spPr>
        <p:txBody>
          <a:bodyPr>
            <a:normAutofit/>
          </a:bodyPr>
          <a:lstStyle/>
          <a:p>
            <a:pPr marL="0" indent="0">
              <a:buNone/>
            </a:pPr>
            <a:r>
              <a:rPr lang="en-US" dirty="0"/>
              <a:t>“The debate in our society and others is not over when human life begins but is over </a:t>
            </a:r>
            <a:r>
              <a:rPr lang="en-US" b="1" u="sng" dirty="0"/>
              <a:t>at what point and for what reasons do we have an obligation to respect and protect that life</a:t>
            </a:r>
            <a:r>
              <a:rPr lang="en-US" dirty="0"/>
              <a:t>.</a:t>
            </a:r>
          </a:p>
        </p:txBody>
      </p:sp>
      <p:sp>
        <p:nvSpPr>
          <p:cNvPr id="5" name="TextBox 4">
            <a:extLst>
              <a:ext uri="{FF2B5EF4-FFF2-40B4-BE49-F238E27FC236}">
                <a16:creationId xmlns:a16="http://schemas.microsoft.com/office/drawing/2014/main" id="{DB4BACDF-F79A-9B3F-BAE5-42A3DDC11BBF}"/>
              </a:ext>
            </a:extLst>
          </p:cNvPr>
          <p:cNvSpPr txBox="1"/>
          <p:nvPr/>
        </p:nvSpPr>
        <p:spPr>
          <a:xfrm>
            <a:off x="2174358" y="6398181"/>
            <a:ext cx="8455542" cy="369332"/>
          </a:xfrm>
          <a:prstGeom prst="rect">
            <a:avLst/>
          </a:prstGeom>
          <a:noFill/>
        </p:spPr>
        <p:txBody>
          <a:bodyPr wrap="square">
            <a:spAutoFit/>
          </a:bodyPr>
          <a:lstStyle/>
          <a:p>
            <a:r>
              <a:rPr lang="en-US" dirty="0">
                <a:hlinkClick r:id="rId3"/>
              </a:rPr>
              <a:t>https://www.bdfund.org/wp-content/uploads/2016/05/wi_whitepaper_life_print.pdf</a:t>
            </a:r>
            <a:r>
              <a:rPr lang="en-US" dirty="0"/>
              <a:t> </a:t>
            </a:r>
          </a:p>
        </p:txBody>
      </p:sp>
    </p:spTree>
    <p:extLst>
      <p:ext uri="{BB962C8B-B14F-4D97-AF65-F5344CB8AC3E}">
        <p14:creationId xmlns:p14="http://schemas.microsoft.com/office/powerpoint/2010/main" val="86727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26264-0DA8-CFA4-1F53-3E11D6CAD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7A1DDD-27F1-D5FD-0BE3-66D81723BA64}"/>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A9E8D23D-68A6-CD62-F76E-5EEA2634FFBF}"/>
              </a:ext>
            </a:extLst>
          </p:cNvPr>
          <p:cNvSpPr>
            <a:spLocks noGrp="1"/>
          </p:cNvSpPr>
          <p:nvPr>
            <p:ph idx="1"/>
          </p:nvPr>
        </p:nvSpPr>
        <p:spPr/>
        <p:txBody>
          <a:bodyPr/>
          <a:lstStyle/>
          <a:p>
            <a:r>
              <a:rPr lang="en-US" b="1" dirty="0"/>
              <a:t>What’s in her womb?  A blob of tissue or a human being? </a:t>
            </a:r>
          </a:p>
          <a:p>
            <a:pPr marL="0" indent="0">
              <a:buNone/>
            </a:pPr>
            <a:r>
              <a:rPr lang="en-US" b="1" dirty="0"/>
              <a:t>   A human being!</a:t>
            </a:r>
            <a:endParaRPr lang="en-US" b="1" dirty="0">
              <a:highlight>
                <a:srgbClr val="808080"/>
              </a:highlight>
            </a:endParaRPr>
          </a:p>
          <a:p>
            <a:r>
              <a:rPr lang="en-US" dirty="0">
                <a:solidFill>
                  <a:schemeClr val="bg1">
                    <a:lumMod val="85000"/>
                  </a:schemeClr>
                </a:solidFill>
              </a:rPr>
              <a:t>Which human beings should we value? </a:t>
            </a:r>
          </a:p>
          <a:p>
            <a:r>
              <a:rPr lang="en-US" dirty="0">
                <a:solidFill>
                  <a:schemeClr val="bg1">
                    <a:lumMod val="85000"/>
                  </a:schemeClr>
                </a:solidFill>
              </a:rPr>
              <a:t>Is abortion healthcare?</a:t>
            </a:r>
          </a:p>
          <a:p>
            <a:r>
              <a:rPr lang="en-US" dirty="0">
                <a:solidFill>
                  <a:schemeClr val="bg1">
                    <a:lumMod val="85000"/>
                  </a:schemeClr>
                </a:solidFill>
              </a:rPr>
              <a:t>If he can walk away, I can walk away?</a:t>
            </a:r>
          </a:p>
          <a:p>
            <a:r>
              <a:rPr lang="en-US" dirty="0">
                <a:solidFill>
                  <a:schemeClr val="bg1">
                    <a:lumMod val="85000"/>
                  </a:schemeClr>
                </a:solidFill>
              </a:rPr>
              <a:t>Who is my neighbor?   Pastor Stuckwisch </a:t>
            </a:r>
          </a:p>
        </p:txBody>
      </p:sp>
    </p:spTree>
    <p:extLst>
      <p:ext uri="{BB962C8B-B14F-4D97-AF65-F5344CB8AC3E}">
        <p14:creationId xmlns:p14="http://schemas.microsoft.com/office/powerpoint/2010/main" val="230463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D887E-AB05-0438-2727-5374E5609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A1BFA-9AE4-432A-70B3-B8319DEA8712}"/>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E372D31F-26D3-E926-66F1-81B4428604F4}"/>
              </a:ext>
            </a:extLst>
          </p:cNvPr>
          <p:cNvSpPr>
            <a:spLocks noGrp="1"/>
          </p:cNvSpPr>
          <p:nvPr>
            <p:ph idx="1"/>
          </p:nvPr>
        </p:nvSpPr>
        <p:spPr/>
        <p:txBody>
          <a:bodyPr/>
          <a:lstStyle/>
          <a:p>
            <a:r>
              <a:rPr lang="en-US" b="1" dirty="0">
                <a:solidFill>
                  <a:srgbClr val="FF0000"/>
                </a:solidFill>
              </a:rPr>
              <a:t>What’s in her womb? A human being!</a:t>
            </a:r>
            <a:endParaRPr lang="en-US" b="1" dirty="0">
              <a:solidFill>
                <a:srgbClr val="FF0000"/>
              </a:solidFill>
              <a:highlight>
                <a:srgbClr val="808080"/>
              </a:highlight>
            </a:endParaRPr>
          </a:p>
          <a:p>
            <a:r>
              <a:rPr lang="en-US" b="1" dirty="0"/>
              <a:t>Which human beings should we value? </a:t>
            </a:r>
          </a:p>
          <a:p>
            <a:r>
              <a:rPr lang="en-US" dirty="0">
                <a:solidFill>
                  <a:schemeClr val="bg1">
                    <a:lumMod val="85000"/>
                  </a:schemeClr>
                </a:solidFill>
              </a:rPr>
              <a:t>Is abortion healthcare?</a:t>
            </a:r>
          </a:p>
          <a:p>
            <a:r>
              <a:rPr lang="en-US" dirty="0">
                <a:solidFill>
                  <a:schemeClr val="bg1">
                    <a:lumMod val="85000"/>
                  </a:schemeClr>
                </a:solidFill>
              </a:rPr>
              <a:t>If he can walk away, I can walk away?</a:t>
            </a:r>
          </a:p>
          <a:p>
            <a:r>
              <a:rPr lang="en-US" dirty="0">
                <a:solidFill>
                  <a:schemeClr val="bg1">
                    <a:lumMod val="85000"/>
                  </a:schemeClr>
                </a:solidFill>
              </a:rPr>
              <a:t>Who is my neighbor?   Pastor Stuckwisch </a:t>
            </a:r>
          </a:p>
        </p:txBody>
      </p:sp>
    </p:spTree>
    <p:extLst>
      <p:ext uri="{BB962C8B-B14F-4D97-AF65-F5344CB8AC3E}">
        <p14:creationId xmlns:p14="http://schemas.microsoft.com/office/powerpoint/2010/main" val="9282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49FCB-D11F-4C20-B599-56F613AEFFA1}"/>
              </a:ext>
            </a:extLst>
          </p:cNvPr>
          <p:cNvSpPr>
            <a:spLocks noGrp="1"/>
          </p:cNvSpPr>
          <p:nvPr>
            <p:ph sz="half" idx="1"/>
          </p:nvPr>
        </p:nvSpPr>
        <p:spPr>
          <a:xfrm>
            <a:off x="5448299" y="2628900"/>
            <a:ext cx="4028595" cy="3376390"/>
          </a:xfrm>
        </p:spPr>
        <p:txBody>
          <a:bodyPr>
            <a:normAutofit/>
          </a:bodyPr>
          <a:lstStyle/>
          <a:p>
            <a:pPr marL="0" indent="0">
              <a:buNone/>
            </a:pPr>
            <a:r>
              <a:rPr lang="en-US" sz="4100" dirty="0"/>
              <a:t>Those we recognize to be like us, human beings, human persons.</a:t>
            </a:r>
            <a:endParaRPr lang="en-US" dirty="0"/>
          </a:p>
          <a:p>
            <a:pPr marL="0" indent="0">
              <a:buNone/>
            </a:pPr>
            <a:endParaRPr lang="en-US" dirty="0"/>
          </a:p>
        </p:txBody>
      </p:sp>
      <p:sp>
        <p:nvSpPr>
          <p:cNvPr id="5" name="Oval 4">
            <a:extLst>
              <a:ext uri="{FF2B5EF4-FFF2-40B4-BE49-F238E27FC236}">
                <a16:creationId xmlns:a16="http://schemas.microsoft.com/office/drawing/2014/main" id="{E5A8AE41-E048-494E-BC49-0208E400907B}"/>
              </a:ext>
            </a:extLst>
          </p:cNvPr>
          <p:cNvSpPr/>
          <p:nvPr/>
        </p:nvSpPr>
        <p:spPr>
          <a:xfrm>
            <a:off x="4229100" y="1905000"/>
            <a:ext cx="6181726" cy="457892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B9EDC24-A022-DD93-8CDF-985A361E56DA}"/>
              </a:ext>
            </a:extLst>
          </p:cNvPr>
          <p:cNvSpPr>
            <a:spLocks noGrp="1"/>
          </p:cNvSpPr>
          <p:nvPr>
            <p:ph type="title"/>
          </p:nvPr>
        </p:nvSpPr>
        <p:spPr>
          <a:xfrm>
            <a:off x="838200" y="62700"/>
            <a:ext cx="10515600" cy="1325563"/>
          </a:xfrm>
        </p:spPr>
        <p:txBody>
          <a:bodyPr/>
          <a:lstStyle/>
          <a:p>
            <a:r>
              <a:rPr lang="en-US" dirty="0"/>
              <a:t>Which human beings should we value?</a:t>
            </a:r>
          </a:p>
        </p:txBody>
      </p:sp>
      <p:sp>
        <p:nvSpPr>
          <p:cNvPr id="2" name="TextBox 1">
            <a:extLst>
              <a:ext uri="{FF2B5EF4-FFF2-40B4-BE49-F238E27FC236}">
                <a16:creationId xmlns:a16="http://schemas.microsoft.com/office/drawing/2014/main" id="{6531B76F-B817-471A-2340-E7BC87A28F7C}"/>
              </a:ext>
            </a:extLst>
          </p:cNvPr>
          <p:cNvSpPr txBox="1"/>
          <p:nvPr/>
        </p:nvSpPr>
        <p:spPr>
          <a:xfrm>
            <a:off x="1312333" y="2294467"/>
            <a:ext cx="2712794" cy="707886"/>
          </a:xfrm>
          <a:prstGeom prst="rect">
            <a:avLst/>
          </a:prstGeom>
          <a:noFill/>
        </p:spPr>
        <p:txBody>
          <a:bodyPr wrap="none" rtlCol="0">
            <a:spAutoFit/>
          </a:bodyPr>
          <a:lstStyle/>
          <a:p>
            <a:r>
              <a:rPr lang="en-US" sz="4000" dirty="0"/>
              <a:t>We protect </a:t>
            </a:r>
          </a:p>
        </p:txBody>
      </p:sp>
    </p:spTree>
    <p:extLst>
      <p:ext uri="{BB962C8B-B14F-4D97-AF65-F5344CB8AC3E}">
        <p14:creationId xmlns:p14="http://schemas.microsoft.com/office/powerpoint/2010/main" val="163797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49FCB-D11F-4C20-B599-56F613AEFFA1}"/>
              </a:ext>
            </a:extLst>
          </p:cNvPr>
          <p:cNvSpPr>
            <a:spLocks noGrp="1"/>
          </p:cNvSpPr>
          <p:nvPr>
            <p:ph sz="half" idx="1"/>
          </p:nvPr>
        </p:nvSpPr>
        <p:spPr>
          <a:xfrm>
            <a:off x="2099201" y="2185555"/>
            <a:ext cx="4313864" cy="3463635"/>
          </a:xfrm>
        </p:spPr>
        <p:txBody>
          <a:bodyPr>
            <a:normAutofit/>
          </a:bodyPr>
          <a:lstStyle/>
          <a:p>
            <a:pPr marL="0" indent="0" algn="ctr">
              <a:buNone/>
            </a:pPr>
            <a:r>
              <a:rPr lang="en-US" sz="3200" dirty="0"/>
              <a:t>HUMAN BEINGS</a:t>
            </a:r>
          </a:p>
          <a:p>
            <a:pPr marL="0" indent="0">
              <a:buNone/>
            </a:pPr>
            <a:endParaRPr lang="en-US" sz="3200" dirty="0"/>
          </a:p>
          <a:p>
            <a:pPr marL="0" indent="0" algn="ctr">
              <a:buNone/>
            </a:pPr>
            <a:r>
              <a:rPr lang="en-US" sz="3200" dirty="0"/>
              <a:t>HUMAN PERSONS</a:t>
            </a:r>
          </a:p>
          <a:p>
            <a:pPr marL="0" indent="0">
              <a:buNone/>
            </a:pPr>
            <a:endParaRPr lang="en-US" sz="3200"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81108CA1-F2B3-48B5-8827-54B56CCE2044}"/>
              </a:ext>
            </a:extLst>
          </p:cNvPr>
          <p:cNvSpPr>
            <a:spLocks noGrp="1"/>
          </p:cNvSpPr>
          <p:nvPr>
            <p:ph sz="half" idx="2"/>
          </p:nvPr>
        </p:nvSpPr>
        <p:spPr>
          <a:xfrm>
            <a:off x="7160795" y="2500089"/>
            <a:ext cx="3701170" cy="2452912"/>
          </a:xfrm>
        </p:spPr>
        <p:txBody>
          <a:bodyPr>
            <a:noAutofit/>
          </a:bodyPr>
          <a:lstStyle/>
          <a:p>
            <a:pPr marL="0" indent="0">
              <a:buNone/>
            </a:pPr>
            <a:r>
              <a:rPr lang="en-US" sz="3200" dirty="0"/>
              <a:t>Entities outside our circle can be treated as property.</a:t>
            </a:r>
          </a:p>
        </p:txBody>
      </p:sp>
      <p:sp>
        <p:nvSpPr>
          <p:cNvPr id="5" name="Oval 4">
            <a:extLst>
              <a:ext uri="{FF2B5EF4-FFF2-40B4-BE49-F238E27FC236}">
                <a16:creationId xmlns:a16="http://schemas.microsoft.com/office/drawing/2014/main" id="{E5A8AE41-E048-494E-BC49-0208E400907B}"/>
              </a:ext>
            </a:extLst>
          </p:cNvPr>
          <p:cNvSpPr/>
          <p:nvPr/>
        </p:nvSpPr>
        <p:spPr>
          <a:xfrm>
            <a:off x="1884218" y="1496291"/>
            <a:ext cx="4743830" cy="443345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1625AE6-BF97-40A1-A053-0166B17C9AFC}"/>
              </a:ext>
            </a:extLst>
          </p:cNvPr>
          <p:cNvSpPr/>
          <p:nvPr/>
        </p:nvSpPr>
        <p:spPr>
          <a:xfrm>
            <a:off x="687389" y="1208809"/>
            <a:ext cx="11116684" cy="5649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FDF4627E-8F3A-4C06-7D2C-1CB7B0FABCDC}"/>
              </a:ext>
            </a:extLst>
          </p:cNvPr>
          <p:cNvSpPr>
            <a:spLocks noGrp="1"/>
          </p:cNvSpPr>
          <p:nvPr>
            <p:ph type="title"/>
          </p:nvPr>
        </p:nvSpPr>
        <p:spPr>
          <a:xfrm>
            <a:off x="838200" y="62700"/>
            <a:ext cx="10515600" cy="1325563"/>
          </a:xfrm>
        </p:spPr>
        <p:txBody>
          <a:bodyPr/>
          <a:lstStyle/>
          <a:p>
            <a:r>
              <a:rPr lang="en-US" dirty="0"/>
              <a:t>Which human beings should we value?</a:t>
            </a:r>
          </a:p>
        </p:txBody>
      </p:sp>
    </p:spTree>
    <p:extLst>
      <p:ext uri="{BB962C8B-B14F-4D97-AF65-F5344CB8AC3E}">
        <p14:creationId xmlns:p14="http://schemas.microsoft.com/office/powerpoint/2010/main" val="111625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49FCB-D11F-4C20-B599-56F613AEFFA1}"/>
              </a:ext>
            </a:extLst>
          </p:cNvPr>
          <p:cNvSpPr>
            <a:spLocks noGrp="1"/>
          </p:cNvSpPr>
          <p:nvPr>
            <p:ph sz="half" idx="1"/>
          </p:nvPr>
        </p:nvSpPr>
        <p:spPr>
          <a:xfrm>
            <a:off x="2099201" y="2185555"/>
            <a:ext cx="4313864" cy="3463635"/>
          </a:xfrm>
        </p:spPr>
        <p:txBody>
          <a:bodyPr>
            <a:normAutofit/>
          </a:bodyPr>
          <a:lstStyle/>
          <a:p>
            <a:pPr marL="0" indent="0" algn="ctr">
              <a:buNone/>
            </a:pPr>
            <a:r>
              <a:rPr lang="en-US" sz="3200" b="1" dirty="0"/>
              <a:t>HUMAN BEINGS</a:t>
            </a:r>
          </a:p>
          <a:p>
            <a:pPr marL="0" indent="0">
              <a:buNone/>
            </a:pPr>
            <a:endParaRPr lang="en-US" sz="3200" dirty="0"/>
          </a:p>
          <a:p>
            <a:pPr marL="0" indent="0" algn="ctr">
              <a:buNone/>
            </a:pPr>
            <a:r>
              <a:rPr lang="en-US" sz="3200" dirty="0"/>
              <a:t>HUMAN PERSONS</a:t>
            </a:r>
          </a:p>
          <a:p>
            <a:pPr marL="0" indent="0">
              <a:buNone/>
            </a:pPr>
            <a:endParaRPr lang="en-US" sz="3200"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81108CA1-F2B3-48B5-8827-54B56CCE2044}"/>
              </a:ext>
            </a:extLst>
          </p:cNvPr>
          <p:cNvSpPr>
            <a:spLocks noGrp="1"/>
          </p:cNvSpPr>
          <p:nvPr>
            <p:ph sz="half" idx="2"/>
          </p:nvPr>
        </p:nvSpPr>
        <p:spPr>
          <a:xfrm>
            <a:off x="6843031" y="2559626"/>
            <a:ext cx="3987203" cy="3124200"/>
          </a:xfrm>
        </p:spPr>
        <p:txBody>
          <a:bodyPr>
            <a:noAutofit/>
          </a:bodyPr>
          <a:lstStyle/>
          <a:p>
            <a:pPr marL="0" indent="0">
              <a:buNone/>
            </a:pPr>
            <a:r>
              <a:rPr lang="en-US" sz="3200" dirty="0"/>
              <a:t>Slavery</a:t>
            </a:r>
          </a:p>
          <a:p>
            <a:pPr marL="0" indent="0">
              <a:buNone/>
            </a:pPr>
            <a:r>
              <a:rPr lang="en-US" sz="3200" dirty="0"/>
              <a:t>Genocide</a:t>
            </a:r>
          </a:p>
          <a:p>
            <a:pPr marL="0" indent="0">
              <a:buNone/>
            </a:pPr>
            <a:r>
              <a:rPr lang="en-US" sz="3200" dirty="0"/>
              <a:t>Euthanasia</a:t>
            </a:r>
          </a:p>
          <a:p>
            <a:pPr marL="0" indent="0">
              <a:buNone/>
            </a:pPr>
            <a:r>
              <a:rPr lang="en-US" sz="3200" dirty="0"/>
              <a:t>Infanticide</a:t>
            </a:r>
          </a:p>
          <a:p>
            <a:pPr marL="0" indent="0">
              <a:buNone/>
            </a:pPr>
            <a:r>
              <a:rPr lang="en-US" sz="3200" dirty="0"/>
              <a:t>Abortion</a:t>
            </a:r>
          </a:p>
          <a:p>
            <a:pPr marL="0" indent="0">
              <a:buNone/>
            </a:pPr>
            <a:endParaRPr lang="en-US" sz="3200" dirty="0"/>
          </a:p>
        </p:txBody>
      </p:sp>
      <p:sp>
        <p:nvSpPr>
          <p:cNvPr id="5" name="Oval 4">
            <a:extLst>
              <a:ext uri="{FF2B5EF4-FFF2-40B4-BE49-F238E27FC236}">
                <a16:creationId xmlns:a16="http://schemas.microsoft.com/office/drawing/2014/main" id="{E5A8AE41-E048-494E-BC49-0208E400907B}"/>
              </a:ext>
            </a:extLst>
          </p:cNvPr>
          <p:cNvSpPr/>
          <p:nvPr/>
        </p:nvSpPr>
        <p:spPr>
          <a:xfrm>
            <a:off x="1884218" y="1496291"/>
            <a:ext cx="4743830" cy="443345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1625AE6-BF97-40A1-A053-0166B17C9AFC}"/>
              </a:ext>
            </a:extLst>
          </p:cNvPr>
          <p:cNvSpPr/>
          <p:nvPr/>
        </p:nvSpPr>
        <p:spPr>
          <a:xfrm>
            <a:off x="687389" y="1174174"/>
            <a:ext cx="11116684" cy="5683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109FBD74-B0F6-81B3-9756-79F9B8AD900D}"/>
              </a:ext>
            </a:extLst>
          </p:cNvPr>
          <p:cNvSpPr>
            <a:spLocks noGrp="1"/>
          </p:cNvSpPr>
          <p:nvPr>
            <p:ph type="title"/>
          </p:nvPr>
        </p:nvSpPr>
        <p:spPr>
          <a:xfrm>
            <a:off x="838200" y="62700"/>
            <a:ext cx="10515600" cy="1325563"/>
          </a:xfrm>
        </p:spPr>
        <p:txBody>
          <a:bodyPr/>
          <a:lstStyle/>
          <a:p>
            <a:r>
              <a:rPr lang="en-US" dirty="0"/>
              <a:t>Which human beings should we value?</a:t>
            </a:r>
          </a:p>
        </p:txBody>
      </p:sp>
    </p:spTree>
    <p:extLst>
      <p:ext uri="{BB962C8B-B14F-4D97-AF65-F5344CB8AC3E}">
        <p14:creationId xmlns:p14="http://schemas.microsoft.com/office/powerpoint/2010/main" val="29887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4.16667E-7 -3.7037E-6 L 0.05703 -0.07338 C 0.06875 -0.08935 0.08763 -0.1037 0.10859 -0.11389 C 0.13216 -0.125 0.15195 -0.12893 0.16667 -0.12569 L 0.23672 -0.11273 " pathEditMode="relative" rAng="20700000" ptsTypes="AAAAA">
                                      <p:cBhvr>
                                        <p:cTn id="6" dur="2000" fill="hold"/>
                                        <p:tgtEl>
                                          <p:spTgt spid="3">
                                            <p:txEl>
                                              <p:pRg st="0" end="0"/>
                                            </p:txEl>
                                          </p:spTgt>
                                        </p:tgtEl>
                                        <p:attrNameLst>
                                          <p:attrName>ppt_x</p:attrName>
                                          <p:attrName>ppt_y</p:attrName>
                                        </p:attrNameLst>
                                      </p:cBhvr>
                                      <p:rCtr x="11393" y="-854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7E2B7-497F-7E45-9A73-665ACB6DB5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C8C66-9306-5531-803E-151BB5AC958D}"/>
              </a:ext>
            </a:extLst>
          </p:cNvPr>
          <p:cNvSpPr>
            <a:spLocks noGrp="1"/>
          </p:cNvSpPr>
          <p:nvPr>
            <p:ph sz="half" idx="1"/>
          </p:nvPr>
        </p:nvSpPr>
        <p:spPr>
          <a:xfrm>
            <a:off x="838199" y="1825625"/>
            <a:ext cx="10923165" cy="4351338"/>
          </a:xfrm>
        </p:spPr>
        <p:txBody>
          <a:bodyPr>
            <a:normAutofit/>
          </a:bodyPr>
          <a:lstStyle/>
          <a:p>
            <a:r>
              <a:rPr lang="en-US" sz="3600" dirty="0"/>
              <a:t>Human Being = n. A human. </a:t>
            </a:r>
          </a:p>
          <a:p>
            <a:pPr marL="0" indent="0">
              <a:buNone/>
            </a:pPr>
            <a:endParaRPr lang="en-US" sz="3600" dirty="0"/>
          </a:p>
          <a:p>
            <a:r>
              <a:rPr lang="en-US" sz="3600" dirty="0"/>
              <a:t>Human Person</a:t>
            </a:r>
          </a:p>
          <a:p>
            <a:pPr marL="0" indent="0">
              <a:buNone/>
            </a:pPr>
            <a:endParaRPr lang="en-US" sz="3600" dirty="0"/>
          </a:p>
        </p:txBody>
      </p:sp>
      <p:sp>
        <p:nvSpPr>
          <p:cNvPr id="5" name="TextBox 4">
            <a:extLst>
              <a:ext uri="{FF2B5EF4-FFF2-40B4-BE49-F238E27FC236}">
                <a16:creationId xmlns:a16="http://schemas.microsoft.com/office/drawing/2014/main" id="{D21305DE-7C15-FB76-5BA6-1FF2AAD17D61}"/>
              </a:ext>
            </a:extLst>
          </p:cNvPr>
          <p:cNvSpPr txBox="1"/>
          <p:nvPr/>
        </p:nvSpPr>
        <p:spPr>
          <a:xfrm>
            <a:off x="7239000" y="1759788"/>
            <a:ext cx="4245528" cy="738664"/>
          </a:xfrm>
          <a:prstGeom prst="rect">
            <a:avLst/>
          </a:prstGeom>
          <a:noFill/>
        </p:spPr>
        <p:txBody>
          <a:bodyPr wrap="square" rtlCol="0">
            <a:spAutoFit/>
          </a:bodyPr>
          <a:lstStyle/>
          <a:p>
            <a:pPr lvl="0" defTabSz="457200">
              <a:spcBef>
                <a:spcPts val="1000"/>
              </a:spcBef>
              <a:buClr>
                <a:srgbClr val="A53010"/>
              </a:buClr>
              <a:defRPr/>
            </a:pPr>
            <a:r>
              <a:rPr lang="en-US" sz="1400" dirty="0">
                <a:solidFill>
                  <a:srgbClr val="404040"/>
                </a:solidFill>
                <a:latin typeface="Arial" panose="020B0604020202020204" pitchFamily="34" charset="0"/>
              </a:rPr>
              <a:t>The American Heritage® Medical Dictionary Copyright © 2007, 2004 by Houghton Mifflin Company. Published by Houghton Mifflin Company. </a:t>
            </a:r>
          </a:p>
        </p:txBody>
      </p:sp>
      <p:sp>
        <p:nvSpPr>
          <p:cNvPr id="4" name="Content Placeholder 3">
            <a:extLst>
              <a:ext uri="{FF2B5EF4-FFF2-40B4-BE49-F238E27FC236}">
                <a16:creationId xmlns:a16="http://schemas.microsoft.com/office/drawing/2014/main" id="{016BDC6B-AA9A-4BCD-F33C-A55E5D8083D4}"/>
              </a:ext>
            </a:extLst>
          </p:cNvPr>
          <p:cNvSpPr>
            <a:spLocks noGrp="1"/>
          </p:cNvSpPr>
          <p:nvPr>
            <p:ph sz="half" idx="2"/>
          </p:nvPr>
        </p:nvSpPr>
        <p:spPr>
          <a:xfrm>
            <a:off x="4359480" y="3162650"/>
            <a:ext cx="7401884" cy="3330225"/>
          </a:xfrm>
        </p:spPr>
        <p:txBody>
          <a:bodyPr>
            <a:normAutofit/>
          </a:bodyPr>
          <a:lstStyle/>
          <a:p>
            <a:pPr marL="0" indent="0" algn="l">
              <a:buNone/>
            </a:pPr>
            <a:r>
              <a:rPr lang="en-US" sz="2800" b="0" i="0" dirty="0">
                <a:solidFill>
                  <a:srgbClr val="404040"/>
                </a:solidFill>
                <a:effectLst/>
                <a:latin typeface="Arial" panose="020B0604020202020204" pitchFamily="34" charset="0"/>
              </a:rPr>
              <a:t>=  the object of legal rights. </a:t>
            </a:r>
          </a:p>
          <a:p>
            <a:pPr marL="0" indent="0">
              <a:buNone/>
            </a:pPr>
            <a:r>
              <a:rPr lang="en-US" sz="2800" b="0" i="0" dirty="0">
                <a:solidFill>
                  <a:srgbClr val="404040"/>
                </a:solidFill>
                <a:effectLst/>
                <a:latin typeface="Arial" panose="020B0604020202020204" pitchFamily="34" charset="0"/>
              </a:rPr>
              <a:t>There are two kinds of legal person:</a:t>
            </a:r>
          </a:p>
          <a:p>
            <a:pPr marL="0" indent="0">
              <a:buNone/>
            </a:pPr>
            <a:r>
              <a:rPr lang="en-US" sz="2800" b="0" i="0" dirty="0">
                <a:solidFill>
                  <a:srgbClr val="404040"/>
                </a:solidFill>
                <a:effectLst/>
                <a:latin typeface="Arial" panose="020B0604020202020204" pitchFamily="34" charset="0"/>
              </a:rPr>
              <a:t>      1)  human beings and </a:t>
            </a:r>
          </a:p>
          <a:p>
            <a:pPr marL="0" indent="0">
              <a:buNone/>
            </a:pPr>
            <a:r>
              <a:rPr lang="en-US" sz="2800" dirty="0">
                <a:solidFill>
                  <a:srgbClr val="404040"/>
                </a:solidFill>
                <a:latin typeface="Arial" panose="020B0604020202020204" pitchFamily="34" charset="0"/>
              </a:rPr>
              <a:t>      2)  </a:t>
            </a:r>
            <a:r>
              <a:rPr lang="en-US" sz="2800" b="0" i="0" dirty="0">
                <a:solidFill>
                  <a:srgbClr val="404040"/>
                </a:solidFill>
                <a:effectLst/>
                <a:latin typeface="Arial" panose="020B0604020202020204" pitchFamily="34" charset="0"/>
              </a:rPr>
              <a:t>artificial persons such as corporations. </a:t>
            </a:r>
            <a:endParaRPr lang="en-US" sz="2800" dirty="0">
              <a:solidFill>
                <a:srgbClr val="404040"/>
              </a:solidFill>
              <a:latin typeface="Arial" panose="020B0604020202020204" pitchFamily="34" charset="0"/>
            </a:endParaRPr>
          </a:p>
          <a:p>
            <a:r>
              <a:rPr lang="en-US" sz="1400" b="0" i="1" dirty="0">
                <a:solidFill>
                  <a:srgbClr val="404040"/>
                </a:solidFill>
                <a:effectLst/>
                <a:latin typeface="Arial" panose="020B0604020202020204" pitchFamily="34" charset="0"/>
              </a:rPr>
              <a:t>Collins Dictionary of Law</a:t>
            </a:r>
            <a:r>
              <a:rPr lang="en-US" sz="1400" b="0" i="0" dirty="0">
                <a:solidFill>
                  <a:srgbClr val="404040"/>
                </a:solidFill>
                <a:effectLst/>
                <a:latin typeface="Arial" panose="020B0604020202020204" pitchFamily="34" charset="0"/>
              </a:rPr>
              <a:t>. (2006). Retrieved June 1 2021 from </a:t>
            </a:r>
            <a:r>
              <a:rPr lang="en-US" sz="1400" b="0" i="0" u="none" strike="noStrike" dirty="0">
                <a:solidFill>
                  <a:srgbClr val="2484C6"/>
                </a:solidFill>
                <a:effectLst/>
                <a:latin typeface="Arial" panose="020B0604020202020204" pitchFamily="34" charset="0"/>
                <a:hlinkClick r:id="rId2"/>
              </a:rPr>
              <a:t>https://legal-dictionary.thefreedictionary.com/person</a:t>
            </a:r>
            <a:endParaRPr lang="en-US" sz="1400" dirty="0"/>
          </a:p>
          <a:p>
            <a:endParaRPr lang="en-US" dirty="0"/>
          </a:p>
        </p:txBody>
      </p:sp>
      <p:sp>
        <p:nvSpPr>
          <p:cNvPr id="8" name="Title 5">
            <a:extLst>
              <a:ext uri="{FF2B5EF4-FFF2-40B4-BE49-F238E27FC236}">
                <a16:creationId xmlns:a16="http://schemas.microsoft.com/office/drawing/2014/main" id="{D8320B3D-2418-8B5F-A845-8ECBB81C9BC4}"/>
              </a:ext>
            </a:extLst>
          </p:cNvPr>
          <p:cNvSpPr>
            <a:spLocks noGrp="1"/>
          </p:cNvSpPr>
          <p:nvPr>
            <p:ph type="title"/>
          </p:nvPr>
        </p:nvSpPr>
        <p:spPr>
          <a:xfrm>
            <a:off x="838200" y="62700"/>
            <a:ext cx="10515600" cy="1325563"/>
          </a:xfrm>
        </p:spPr>
        <p:txBody>
          <a:bodyPr/>
          <a:lstStyle/>
          <a:p>
            <a:r>
              <a:rPr lang="en-US" dirty="0"/>
              <a:t>Which human beings should we value?</a:t>
            </a:r>
          </a:p>
        </p:txBody>
      </p:sp>
    </p:spTree>
    <p:extLst>
      <p:ext uri="{BB962C8B-B14F-4D97-AF65-F5344CB8AC3E}">
        <p14:creationId xmlns:p14="http://schemas.microsoft.com/office/powerpoint/2010/main" val="15709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E04BF-4F55-40F0-AFEB-59A4A1273E2D}"/>
              </a:ext>
            </a:extLst>
          </p:cNvPr>
          <p:cNvSpPr>
            <a:spLocks noGrp="1"/>
          </p:cNvSpPr>
          <p:nvPr>
            <p:ph sz="half" idx="1"/>
          </p:nvPr>
        </p:nvSpPr>
        <p:spPr/>
        <p:txBody>
          <a:bodyPr>
            <a:normAutofit lnSpcReduction="10000"/>
          </a:bodyPr>
          <a:lstStyle/>
          <a:p>
            <a:r>
              <a:rPr lang="en-US" sz="3200" dirty="0"/>
              <a:t>“</a:t>
            </a:r>
            <a:r>
              <a:rPr lang="en-US" sz="3200" i="1" dirty="0"/>
              <a:t>The question of whether or not Dred Scott qualified as a "human being" was considered to be a moot one by the Court. </a:t>
            </a:r>
          </a:p>
          <a:p>
            <a:r>
              <a:rPr lang="en-US" sz="3200" i="1" dirty="0"/>
              <a:t>The crucial question was whether or not he qualified as a "person"-- that is, as a full member of American society</a:t>
            </a:r>
            <a:r>
              <a:rPr lang="en-US" sz="3200" dirty="0"/>
              <a:t>.”</a:t>
            </a:r>
          </a:p>
          <a:p>
            <a:endParaRPr lang="en-US" dirty="0"/>
          </a:p>
        </p:txBody>
      </p:sp>
      <p:sp>
        <p:nvSpPr>
          <p:cNvPr id="5" name="TextBox 4">
            <a:extLst>
              <a:ext uri="{FF2B5EF4-FFF2-40B4-BE49-F238E27FC236}">
                <a16:creationId xmlns:a16="http://schemas.microsoft.com/office/drawing/2014/main" id="{D44637E3-5ACF-4803-B829-902D757B5385}"/>
              </a:ext>
            </a:extLst>
          </p:cNvPr>
          <p:cNvSpPr txBox="1"/>
          <p:nvPr/>
        </p:nvSpPr>
        <p:spPr>
          <a:xfrm>
            <a:off x="663387" y="6492875"/>
            <a:ext cx="11170025" cy="307777"/>
          </a:xfrm>
          <a:prstGeom prst="rect">
            <a:avLst/>
          </a:prstGeom>
          <a:noFill/>
        </p:spPr>
        <p:txBody>
          <a:bodyPr wrap="square" rtlCol="0">
            <a:spAutoFit/>
          </a:bodyPr>
          <a:lstStyle/>
          <a:p>
            <a:r>
              <a:rPr lang="en-US" sz="1400" dirty="0">
                <a:hlinkClick r:id="rId2"/>
              </a:rPr>
              <a:t>https://www.jstor.org/stable/pdf/1407800?refreqid=fastly-default%3A0421b6bab1961526dbf02f0760f30a12</a:t>
            </a:r>
            <a:r>
              <a:rPr lang="en-US" sz="1400" dirty="0"/>
              <a:t> </a:t>
            </a:r>
          </a:p>
        </p:txBody>
      </p:sp>
      <p:pic>
        <p:nvPicPr>
          <p:cNvPr id="3074" name="Picture 2" descr="Dred Scott In Court">
            <a:extLst>
              <a:ext uri="{FF2B5EF4-FFF2-40B4-BE49-F238E27FC236}">
                <a16:creationId xmlns:a16="http://schemas.microsoft.com/office/drawing/2014/main" id="{053A9C88-45D2-9DA5-B10E-ABF707DA69A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957260" cy="38537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a:extLst>
              <a:ext uri="{FF2B5EF4-FFF2-40B4-BE49-F238E27FC236}">
                <a16:creationId xmlns:a16="http://schemas.microsoft.com/office/drawing/2014/main" id="{06DEC27A-012D-1D98-8E4C-2893932C17C7}"/>
              </a:ext>
            </a:extLst>
          </p:cNvPr>
          <p:cNvSpPr>
            <a:spLocks noGrp="1"/>
          </p:cNvSpPr>
          <p:nvPr>
            <p:ph type="title"/>
          </p:nvPr>
        </p:nvSpPr>
        <p:spPr>
          <a:xfrm>
            <a:off x="838200" y="62700"/>
            <a:ext cx="10515600" cy="1325563"/>
          </a:xfrm>
        </p:spPr>
        <p:txBody>
          <a:bodyPr/>
          <a:lstStyle/>
          <a:p>
            <a:r>
              <a:rPr lang="en-US" dirty="0"/>
              <a:t>Which human beings should we value?</a:t>
            </a:r>
          </a:p>
        </p:txBody>
      </p:sp>
    </p:spTree>
    <p:extLst>
      <p:ext uri="{BB962C8B-B14F-4D97-AF65-F5344CB8AC3E}">
        <p14:creationId xmlns:p14="http://schemas.microsoft.com/office/powerpoint/2010/main" val="7121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6C62F-A161-9766-EF8E-1A850BA4323F}"/>
              </a:ext>
            </a:extLst>
          </p:cNvPr>
          <p:cNvSpPr>
            <a:spLocks noGrp="1"/>
          </p:cNvSpPr>
          <p:nvPr>
            <p:ph sz="half" idx="1"/>
          </p:nvPr>
        </p:nvSpPr>
        <p:spPr/>
        <p:txBody>
          <a:bodyPr/>
          <a:lstStyle/>
          <a:p>
            <a:pPr marL="0" indent="0">
              <a:buNone/>
            </a:pPr>
            <a:r>
              <a:rPr lang="en-US" i="1" dirty="0">
                <a:solidFill>
                  <a:srgbClr val="333333"/>
                </a:solidFill>
              </a:rPr>
              <a:t>The concept of metaphysical personhood would be to use personhood as a basic category of reality encompassing  </a:t>
            </a:r>
            <a:r>
              <a:rPr lang="en-US" b="1" i="1" u="sng" dirty="0">
                <a:solidFill>
                  <a:srgbClr val="333333"/>
                </a:solidFill>
              </a:rPr>
              <a:t>beings of a certain type</a:t>
            </a:r>
            <a:r>
              <a:rPr lang="en-US" i="1" dirty="0">
                <a:solidFill>
                  <a:srgbClr val="333333"/>
                </a:solidFill>
              </a:rPr>
              <a:t>: rational, moral agents, using language, etc. </a:t>
            </a:r>
          </a:p>
          <a:p>
            <a:pPr marL="0" indent="0">
              <a:buNone/>
            </a:pPr>
            <a:r>
              <a:rPr lang="en-US" b="1" i="1" u="sng" dirty="0">
                <a:solidFill>
                  <a:srgbClr val="333333"/>
                </a:solidFill>
              </a:rPr>
              <a:t>There is no consensus about the exact criteria</a:t>
            </a:r>
          </a:p>
          <a:p>
            <a:endParaRPr lang="en-US" dirty="0"/>
          </a:p>
        </p:txBody>
      </p:sp>
      <p:sp>
        <p:nvSpPr>
          <p:cNvPr id="4" name="Content Placeholder 3">
            <a:extLst>
              <a:ext uri="{FF2B5EF4-FFF2-40B4-BE49-F238E27FC236}">
                <a16:creationId xmlns:a16="http://schemas.microsoft.com/office/drawing/2014/main" id="{5B3F4AB3-8ED3-2D5E-2540-8CDAC5786C13}"/>
              </a:ext>
            </a:extLst>
          </p:cNvPr>
          <p:cNvSpPr>
            <a:spLocks noGrp="1"/>
          </p:cNvSpPr>
          <p:nvPr>
            <p:ph sz="half" idx="2"/>
          </p:nvPr>
        </p:nvSpPr>
        <p:spPr/>
        <p:txBody>
          <a:bodyPr/>
          <a:lstStyle/>
          <a:p>
            <a:r>
              <a:rPr lang="en-US" i="1" dirty="0">
                <a:solidFill>
                  <a:srgbClr val="333333"/>
                </a:solidFill>
              </a:rPr>
              <a:t>“Adult human beings are commonly considered persons, and a very interesting question to ask yourself is that of exactly what it is about us that makes us persons.”</a:t>
            </a:r>
          </a:p>
          <a:p>
            <a:endParaRPr lang="en-US" dirty="0"/>
          </a:p>
        </p:txBody>
      </p:sp>
      <p:sp>
        <p:nvSpPr>
          <p:cNvPr id="5" name="Title 5">
            <a:extLst>
              <a:ext uri="{FF2B5EF4-FFF2-40B4-BE49-F238E27FC236}">
                <a16:creationId xmlns:a16="http://schemas.microsoft.com/office/drawing/2014/main" id="{DED83D5E-6FE5-32AE-021B-3C41EBA40F6F}"/>
              </a:ext>
            </a:extLst>
          </p:cNvPr>
          <p:cNvSpPr>
            <a:spLocks noGrp="1"/>
          </p:cNvSpPr>
          <p:nvPr>
            <p:ph type="title"/>
          </p:nvPr>
        </p:nvSpPr>
        <p:spPr>
          <a:xfrm>
            <a:off x="838200" y="62700"/>
            <a:ext cx="10515600" cy="1325563"/>
          </a:xfrm>
        </p:spPr>
        <p:txBody>
          <a:bodyPr/>
          <a:lstStyle/>
          <a:p>
            <a:r>
              <a:rPr lang="en-US" dirty="0"/>
              <a:t>Which human beings should we value?</a:t>
            </a:r>
          </a:p>
        </p:txBody>
      </p:sp>
      <p:sp>
        <p:nvSpPr>
          <p:cNvPr id="6" name="TextBox 5">
            <a:extLst>
              <a:ext uri="{FF2B5EF4-FFF2-40B4-BE49-F238E27FC236}">
                <a16:creationId xmlns:a16="http://schemas.microsoft.com/office/drawing/2014/main" id="{3207B019-B0C6-ECAD-77F7-461D4B93386D}"/>
              </a:ext>
            </a:extLst>
          </p:cNvPr>
          <p:cNvSpPr txBox="1"/>
          <p:nvPr/>
        </p:nvSpPr>
        <p:spPr>
          <a:xfrm>
            <a:off x="496390" y="6123543"/>
            <a:ext cx="11338560" cy="461665"/>
          </a:xfrm>
          <a:prstGeom prst="rect">
            <a:avLst/>
          </a:prstGeom>
          <a:noFill/>
        </p:spPr>
        <p:txBody>
          <a:bodyPr wrap="square" rtlCol="0">
            <a:spAutoFit/>
          </a:bodyPr>
          <a:lstStyle/>
          <a:p>
            <a:r>
              <a:rPr lang="en-US" sz="2400" dirty="0">
                <a:hlinkClick r:id="rId2"/>
              </a:rPr>
              <a:t>https://medicine.missouri.edu/centers-institutes-labs/health-ethics/faq/personhood</a:t>
            </a:r>
            <a:endParaRPr lang="en-US" sz="2400" dirty="0"/>
          </a:p>
        </p:txBody>
      </p:sp>
    </p:spTree>
    <p:extLst>
      <p:ext uri="{BB962C8B-B14F-4D97-AF65-F5344CB8AC3E}">
        <p14:creationId xmlns:p14="http://schemas.microsoft.com/office/powerpoint/2010/main" val="419293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3ECB-916C-D3AA-549A-8DAE6327B198}"/>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2D2EDD28-27AE-53F3-4DCB-9ACE0DBE1298}"/>
              </a:ext>
            </a:extLst>
          </p:cNvPr>
          <p:cNvSpPr>
            <a:spLocks noGrp="1"/>
          </p:cNvSpPr>
          <p:nvPr>
            <p:ph idx="1"/>
          </p:nvPr>
        </p:nvSpPr>
        <p:spPr/>
        <p:txBody>
          <a:bodyPr/>
          <a:lstStyle/>
          <a:p>
            <a:r>
              <a:rPr lang="en-US" dirty="0"/>
              <a:t>What’s in her womb:  A blob of tissue or a human being?</a:t>
            </a:r>
          </a:p>
          <a:p>
            <a:r>
              <a:rPr lang="en-US" dirty="0"/>
              <a:t>Which human beings should we value? </a:t>
            </a:r>
          </a:p>
          <a:p>
            <a:r>
              <a:rPr lang="en-US" dirty="0"/>
              <a:t>Is abortion healthcare?</a:t>
            </a:r>
          </a:p>
          <a:p>
            <a:r>
              <a:rPr lang="en-US" dirty="0"/>
              <a:t>If he can walk away, I can walk away?</a:t>
            </a:r>
          </a:p>
          <a:p>
            <a:r>
              <a:rPr lang="en-US" dirty="0">
                <a:highlight>
                  <a:srgbClr val="FFFF00"/>
                </a:highlight>
              </a:rPr>
              <a:t>Who is my neighbor?   Pastor Stuckwisch </a:t>
            </a:r>
          </a:p>
        </p:txBody>
      </p:sp>
    </p:spTree>
    <p:extLst>
      <p:ext uri="{BB962C8B-B14F-4D97-AF65-F5344CB8AC3E}">
        <p14:creationId xmlns:p14="http://schemas.microsoft.com/office/powerpoint/2010/main" val="15778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083CF-BC43-D9D3-3856-F4B705E8F8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C97FB-3153-420A-3B98-5369A50785BC}"/>
              </a:ext>
            </a:extLst>
          </p:cNvPr>
          <p:cNvSpPr>
            <a:spLocks noGrp="1"/>
          </p:cNvSpPr>
          <p:nvPr>
            <p:ph sz="half" idx="1"/>
          </p:nvPr>
        </p:nvSpPr>
        <p:spPr/>
        <p:txBody>
          <a:bodyPr>
            <a:normAutofit/>
          </a:bodyPr>
          <a:lstStyle/>
          <a:p>
            <a:pPr marL="0" indent="0">
              <a:buNone/>
            </a:pPr>
            <a:r>
              <a:rPr lang="en-US" i="1" dirty="0">
                <a:solidFill>
                  <a:schemeClr val="bg1">
                    <a:lumMod val="85000"/>
                  </a:schemeClr>
                </a:solidFill>
              </a:rPr>
              <a:t>The concept of metaphysical personhood would be to use personhood as a basic category of reality encompassing  </a:t>
            </a:r>
            <a:r>
              <a:rPr lang="en-US" b="1" i="1" u="sng" dirty="0">
                <a:solidFill>
                  <a:schemeClr val="bg1">
                    <a:lumMod val="85000"/>
                  </a:schemeClr>
                </a:solidFill>
              </a:rPr>
              <a:t>beings of a certain type</a:t>
            </a:r>
            <a:r>
              <a:rPr lang="en-US" i="1" dirty="0">
                <a:solidFill>
                  <a:schemeClr val="bg1">
                    <a:lumMod val="85000"/>
                  </a:schemeClr>
                </a:solidFill>
              </a:rPr>
              <a:t>: rational, moral agents, using language, etc</a:t>
            </a:r>
            <a:r>
              <a:rPr lang="en-US" i="1" dirty="0">
                <a:solidFill>
                  <a:srgbClr val="333333"/>
                </a:solidFill>
              </a:rPr>
              <a:t>. </a:t>
            </a:r>
          </a:p>
          <a:p>
            <a:pPr marL="0" indent="0">
              <a:buNone/>
            </a:pPr>
            <a:r>
              <a:rPr lang="en-US" b="1" i="1" u="sng" dirty="0">
                <a:solidFill>
                  <a:srgbClr val="333333"/>
                </a:solidFill>
              </a:rPr>
              <a:t>There is no consensus about the exact criteria</a:t>
            </a:r>
          </a:p>
          <a:p>
            <a:pPr marL="0" indent="0">
              <a:buNone/>
            </a:pPr>
            <a:endParaRPr lang="en-US" dirty="0"/>
          </a:p>
        </p:txBody>
      </p:sp>
      <p:sp>
        <p:nvSpPr>
          <p:cNvPr id="4" name="Content Placeholder 3">
            <a:extLst>
              <a:ext uri="{FF2B5EF4-FFF2-40B4-BE49-F238E27FC236}">
                <a16:creationId xmlns:a16="http://schemas.microsoft.com/office/drawing/2014/main" id="{E44DC883-D4A9-7D96-ABBC-DCB4913B0860}"/>
              </a:ext>
            </a:extLst>
          </p:cNvPr>
          <p:cNvSpPr>
            <a:spLocks noGrp="1"/>
          </p:cNvSpPr>
          <p:nvPr>
            <p:ph sz="half" idx="2"/>
          </p:nvPr>
        </p:nvSpPr>
        <p:spPr>
          <a:xfrm>
            <a:off x="6172200" y="1104900"/>
            <a:ext cx="6004560" cy="5072063"/>
          </a:xfrm>
        </p:spPr>
        <p:txBody>
          <a:bodyPr>
            <a:normAutofit/>
          </a:bodyPr>
          <a:lstStyle/>
          <a:p>
            <a:pPr marL="0" indent="0">
              <a:buNone/>
            </a:pPr>
            <a:r>
              <a:rPr lang="en-US" b="1" dirty="0"/>
              <a:t>Criteria for Personhood</a:t>
            </a:r>
          </a:p>
          <a:p>
            <a:r>
              <a:rPr lang="en-US" i="1" dirty="0">
                <a:solidFill>
                  <a:srgbClr val="333333"/>
                </a:solidFill>
                <a:latin typeface="proxima-nova"/>
              </a:rPr>
              <a:t>Rationality or logical reasoning ability</a:t>
            </a:r>
          </a:p>
          <a:p>
            <a:r>
              <a:rPr lang="en-US" i="1" dirty="0">
                <a:solidFill>
                  <a:srgbClr val="333333"/>
                </a:solidFill>
                <a:latin typeface="proxima-nova"/>
              </a:rPr>
              <a:t>Consciousness</a:t>
            </a:r>
          </a:p>
          <a:p>
            <a:r>
              <a:rPr lang="en-US" i="1" dirty="0">
                <a:solidFill>
                  <a:srgbClr val="333333"/>
                </a:solidFill>
                <a:latin typeface="proxima-nova"/>
              </a:rPr>
              <a:t>Self-consciousness (self-awareness)</a:t>
            </a:r>
          </a:p>
          <a:p>
            <a:r>
              <a:rPr lang="en-US" i="1" dirty="0">
                <a:solidFill>
                  <a:srgbClr val="333333"/>
                </a:solidFill>
                <a:latin typeface="proxima-nova"/>
              </a:rPr>
              <a:t>Use of language</a:t>
            </a:r>
          </a:p>
          <a:p>
            <a:r>
              <a:rPr lang="en-US" i="1" dirty="0">
                <a:solidFill>
                  <a:srgbClr val="333333"/>
                </a:solidFill>
                <a:latin typeface="proxima-nova"/>
              </a:rPr>
              <a:t>Ability to initiate action</a:t>
            </a:r>
          </a:p>
          <a:p>
            <a:r>
              <a:rPr lang="en-US" i="1" dirty="0">
                <a:solidFill>
                  <a:srgbClr val="333333"/>
                </a:solidFill>
                <a:latin typeface="proxima-nova"/>
              </a:rPr>
              <a:t>Moral agency and the ability to engage in moral judgments</a:t>
            </a:r>
          </a:p>
          <a:p>
            <a:r>
              <a:rPr lang="en-US" i="1" dirty="0">
                <a:solidFill>
                  <a:srgbClr val="333333"/>
                </a:solidFill>
                <a:latin typeface="proxima-nova"/>
              </a:rPr>
              <a:t>Intelligence</a:t>
            </a:r>
            <a:endParaRPr lang="en-US" dirty="0"/>
          </a:p>
        </p:txBody>
      </p:sp>
      <p:sp>
        <p:nvSpPr>
          <p:cNvPr id="5" name="Title 5">
            <a:extLst>
              <a:ext uri="{FF2B5EF4-FFF2-40B4-BE49-F238E27FC236}">
                <a16:creationId xmlns:a16="http://schemas.microsoft.com/office/drawing/2014/main" id="{B3047C22-4DEC-3D96-348A-0C766C9D0E19}"/>
              </a:ext>
            </a:extLst>
          </p:cNvPr>
          <p:cNvSpPr>
            <a:spLocks noGrp="1"/>
          </p:cNvSpPr>
          <p:nvPr>
            <p:ph type="title"/>
          </p:nvPr>
        </p:nvSpPr>
        <p:spPr>
          <a:xfrm>
            <a:off x="838200" y="62700"/>
            <a:ext cx="10515600" cy="1325563"/>
          </a:xfrm>
        </p:spPr>
        <p:txBody>
          <a:bodyPr/>
          <a:lstStyle/>
          <a:p>
            <a:r>
              <a:rPr lang="en-US" dirty="0"/>
              <a:t>Which human beings should we value?</a:t>
            </a:r>
          </a:p>
        </p:txBody>
      </p:sp>
      <p:sp>
        <p:nvSpPr>
          <p:cNvPr id="6" name="TextBox 5">
            <a:extLst>
              <a:ext uri="{FF2B5EF4-FFF2-40B4-BE49-F238E27FC236}">
                <a16:creationId xmlns:a16="http://schemas.microsoft.com/office/drawing/2014/main" id="{C1BC057C-8786-5273-8187-5B037F067C5D}"/>
              </a:ext>
            </a:extLst>
          </p:cNvPr>
          <p:cNvSpPr txBox="1"/>
          <p:nvPr/>
        </p:nvSpPr>
        <p:spPr>
          <a:xfrm>
            <a:off x="496390" y="6123543"/>
            <a:ext cx="11338560" cy="461665"/>
          </a:xfrm>
          <a:prstGeom prst="rect">
            <a:avLst/>
          </a:prstGeom>
          <a:noFill/>
        </p:spPr>
        <p:txBody>
          <a:bodyPr wrap="square" rtlCol="0">
            <a:spAutoFit/>
          </a:bodyPr>
          <a:lstStyle/>
          <a:p>
            <a:r>
              <a:rPr lang="en-US" sz="2400" dirty="0">
                <a:hlinkClick r:id="rId2"/>
              </a:rPr>
              <a:t>https://medicine.missouri.edu/centers-institutes-labs/health-ethics/faq/personhood</a:t>
            </a:r>
            <a:endParaRPr lang="en-US" sz="2400" dirty="0"/>
          </a:p>
        </p:txBody>
      </p:sp>
    </p:spTree>
    <p:extLst>
      <p:ext uri="{BB962C8B-B14F-4D97-AF65-F5344CB8AC3E}">
        <p14:creationId xmlns:p14="http://schemas.microsoft.com/office/powerpoint/2010/main" val="33515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A9E10-5BFB-F95E-C544-E751F60525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8BB7C-5FDD-A69B-8C0F-407F07DF924A}"/>
              </a:ext>
            </a:extLst>
          </p:cNvPr>
          <p:cNvSpPr>
            <a:spLocks noGrp="1"/>
          </p:cNvSpPr>
          <p:nvPr>
            <p:ph sz="half" idx="1"/>
          </p:nvPr>
        </p:nvSpPr>
        <p:spPr/>
        <p:txBody>
          <a:bodyPr>
            <a:normAutofit/>
          </a:bodyPr>
          <a:lstStyle/>
          <a:p>
            <a:pPr lvl="0">
              <a:buClr>
                <a:srgbClr val="A53010"/>
              </a:buClr>
            </a:pPr>
            <a:r>
              <a:rPr lang="en-US" i="1" dirty="0">
                <a:solidFill>
                  <a:srgbClr val="333333"/>
                </a:solidFill>
              </a:rPr>
              <a:t>Does having one or more of these make us a person? </a:t>
            </a:r>
          </a:p>
          <a:p>
            <a:pPr lvl="0">
              <a:buClr>
                <a:srgbClr val="A53010"/>
              </a:buClr>
            </a:pPr>
            <a:r>
              <a:rPr lang="en-US" i="1" dirty="0">
                <a:solidFill>
                  <a:srgbClr val="333333"/>
                </a:solidFill>
              </a:rPr>
              <a:t>Do we have to have all of them? </a:t>
            </a:r>
          </a:p>
          <a:p>
            <a:pPr lvl="0">
              <a:buClr>
                <a:srgbClr val="A53010"/>
              </a:buClr>
            </a:pPr>
            <a:r>
              <a:rPr lang="en-US" i="1" dirty="0">
                <a:solidFill>
                  <a:srgbClr val="333333"/>
                </a:solidFill>
              </a:rPr>
              <a:t>Can we have some minimal set? </a:t>
            </a:r>
          </a:p>
          <a:p>
            <a:pPr lvl="0">
              <a:buClr>
                <a:srgbClr val="A53010"/>
              </a:buClr>
            </a:pPr>
            <a:r>
              <a:rPr lang="en-US" i="1" dirty="0">
                <a:solidFill>
                  <a:srgbClr val="333333"/>
                </a:solidFill>
              </a:rPr>
              <a:t>Does it have to be the same set for all persons?</a:t>
            </a:r>
          </a:p>
        </p:txBody>
      </p:sp>
      <p:sp>
        <p:nvSpPr>
          <p:cNvPr id="4" name="Content Placeholder 3">
            <a:extLst>
              <a:ext uri="{FF2B5EF4-FFF2-40B4-BE49-F238E27FC236}">
                <a16:creationId xmlns:a16="http://schemas.microsoft.com/office/drawing/2014/main" id="{6CDB3577-153D-855A-C5DD-5B32E2D63348}"/>
              </a:ext>
            </a:extLst>
          </p:cNvPr>
          <p:cNvSpPr>
            <a:spLocks noGrp="1"/>
          </p:cNvSpPr>
          <p:nvPr>
            <p:ph sz="half" idx="2"/>
          </p:nvPr>
        </p:nvSpPr>
        <p:spPr>
          <a:xfrm>
            <a:off x="6172200" y="1104900"/>
            <a:ext cx="6004560" cy="5072063"/>
          </a:xfrm>
        </p:spPr>
        <p:txBody>
          <a:bodyPr>
            <a:normAutofit/>
          </a:bodyPr>
          <a:lstStyle/>
          <a:p>
            <a:pPr marL="0" indent="0">
              <a:buNone/>
            </a:pPr>
            <a:r>
              <a:rPr lang="en-US" b="1" dirty="0"/>
              <a:t>Criteria for Personhood</a:t>
            </a:r>
          </a:p>
          <a:p>
            <a:r>
              <a:rPr lang="en-US" i="1" dirty="0">
                <a:solidFill>
                  <a:srgbClr val="333333"/>
                </a:solidFill>
                <a:latin typeface="proxima-nova"/>
              </a:rPr>
              <a:t>Rationality or logical reasoning ability</a:t>
            </a:r>
          </a:p>
          <a:p>
            <a:r>
              <a:rPr lang="en-US" i="1" dirty="0">
                <a:solidFill>
                  <a:srgbClr val="333333"/>
                </a:solidFill>
                <a:latin typeface="proxima-nova"/>
              </a:rPr>
              <a:t>Consciousness</a:t>
            </a:r>
          </a:p>
          <a:p>
            <a:r>
              <a:rPr lang="en-US" i="1" dirty="0">
                <a:solidFill>
                  <a:srgbClr val="333333"/>
                </a:solidFill>
                <a:latin typeface="proxima-nova"/>
              </a:rPr>
              <a:t>Self-consciousness (self-awareness)</a:t>
            </a:r>
          </a:p>
          <a:p>
            <a:r>
              <a:rPr lang="en-US" i="1" dirty="0">
                <a:solidFill>
                  <a:srgbClr val="333333"/>
                </a:solidFill>
                <a:latin typeface="proxima-nova"/>
              </a:rPr>
              <a:t>Use of language</a:t>
            </a:r>
          </a:p>
          <a:p>
            <a:r>
              <a:rPr lang="en-US" i="1" dirty="0">
                <a:solidFill>
                  <a:srgbClr val="333333"/>
                </a:solidFill>
                <a:latin typeface="proxima-nova"/>
              </a:rPr>
              <a:t>Ability to initiate action</a:t>
            </a:r>
          </a:p>
          <a:p>
            <a:r>
              <a:rPr lang="en-US" i="1" dirty="0">
                <a:solidFill>
                  <a:srgbClr val="333333"/>
                </a:solidFill>
                <a:latin typeface="proxima-nova"/>
              </a:rPr>
              <a:t>Moral agency and the ability to engage in moral judgments</a:t>
            </a:r>
          </a:p>
          <a:p>
            <a:r>
              <a:rPr lang="en-US" i="1" dirty="0">
                <a:solidFill>
                  <a:srgbClr val="333333"/>
                </a:solidFill>
                <a:latin typeface="proxima-nova"/>
              </a:rPr>
              <a:t>Intelligence</a:t>
            </a:r>
            <a:endParaRPr lang="en-US" dirty="0"/>
          </a:p>
        </p:txBody>
      </p:sp>
      <p:sp>
        <p:nvSpPr>
          <p:cNvPr id="5" name="Title 5">
            <a:extLst>
              <a:ext uri="{FF2B5EF4-FFF2-40B4-BE49-F238E27FC236}">
                <a16:creationId xmlns:a16="http://schemas.microsoft.com/office/drawing/2014/main" id="{23735858-A5AE-E5A7-1762-61486846AE96}"/>
              </a:ext>
            </a:extLst>
          </p:cNvPr>
          <p:cNvSpPr>
            <a:spLocks noGrp="1"/>
          </p:cNvSpPr>
          <p:nvPr>
            <p:ph type="title"/>
          </p:nvPr>
        </p:nvSpPr>
        <p:spPr>
          <a:xfrm>
            <a:off x="838200" y="62700"/>
            <a:ext cx="10515600" cy="1325563"/>
          </a:xfrm>
        </p:spPr>
        <p:txBody>
          <a:bodyPr/>
          <a:lstStyle/>
          <a:p>
            <a:r>
              <a:rPr lang="en-US" dirty="0"/>
              <a:t>Which human beings should we value?</a:t>
            </a:r>
          </a:p>
        </p:txBody>
      </p:sp>
      <p:sp>
        <p:nvSpPr>
          <p:cNvPr id="6" name="TextBox 5">
            <a:extLst>
              <a:ext uri="{FF2B5EF4-FFF2-40B4-BE49-F238E27FC236}">
                <a16:creationId xmlns:a16="http://schemas.microsoft.com/office/drawing/2014/main" id="{3794E3EB-D50A-E7A7-2EF7-2F5B326B1245}"/>
              </a:ext>
            </a:extLst>
          </p:cNvPr>
          <p:cNvSpPr txBox="1"/>
          <p:nvPr/>
        </p:nvSpPr>
        <p:spPr>
          <a:xfrm>
            <a:off x="496390" y="6123543"/>
            <a:ext cx="11338560" cy="461665"/>
          </a:xfrm>
          <a:prstGeom prst="rect">
            <a:avLst/>
          </a:prstGeom>
          <a:noFill/>
        </p:spPr>
        <p:txBody>
          <a:bodyPr wrap="square" rtlCol="0">
            <a:spAutoFit/>
          </a:bodyPr>
          <a:lstStyle/>
          <a:p>
            <a:r>
              <a:rPr lang="en-US" sz="2400" dirty="0">
                <a:hlinkClick r:id="rId2"/>
              </a:rPr>
              <a:t>https://medicine.missouri.edu/centers-institutes-labs/health-ethics/faq/personhood</a:t>
            </a:r>
            <a:endParaRPr lang="en-US" sz="2400" dirty="0"/>
          </a:p>
        </p:txBody>
      </p:sp>
    </p:spTree>
    <p:extLst>
      <p:ext uri="{BB962C8B-B14F-4D97-AF65-F5344CB8AC3E}">
        <p14:creationId xmlns:p14="http://schemas.microsoft.com/office/powerpoint/2010/main" val="7955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D6B4DB-19AE-509D-BC63-03EF51C32341}"/>
              </a:ext>
            </a:extLst>
          </p:cNvPr>
          <p:cNvSpPr>
            <a:spLocks noGrp="1"/>
          </p:cNvSpPr>
          <p:nvPr>
            <p:ph sz="half" idx="1"/>
          </p:nvPr>
        </p:nvSpPr>
        <p:spPr>
          <a:xfrm>
            <a:off x="1512916" y="2133600"/>
            <a:ext cx="6350923" cy="3777622"/>
          </a:xfrm>
        </p:spPr>
        <p:txBody>
          <a:bodyPr>
            <a:normAutofit/>
          </a:bodyPr>
          <a:lstStyle/>
          <a:p>
            <a:r>
              <a:rPr lang="en-US" sz="3200" dirty="0"/>
              <a:t>S = SIZE  </a:t>
            </a:r>
          </a:p>
          <a:p>
            <a:r>
              <a:rPr lang="en-US" sz="3200" dirty="0"/>
              <a:t>L = LEVEL OF DEVELOPMENT</a:t>
            </a:r>
          </a:p>
          <a:p>
            <a:r>
              <a:rPr lang="en-US" sz="3200" dirty="0"/>
              <a:t>E = ENVIRONMENT</a:t>
            </a:r>
          </a:p>
          <a:p>
            <a:r>
              <a:rPr lang="en-US" sz="3200" dirty="0"/>
              <a:t>D = DEPENDANCY</a:t>
            </a:r>
          </a:p>
        </p:txBody>
      </p:sp>
      <p:sp>
        <p:nvSpPr>
          <p:cNvPr id="9" name="Content Placeholder 8">
            <a:extLst>
              <a:ext uri="{FF2B5EF4-FFF2-40B4-BE49-F238E27FC236}">
                <a16:creationId xmlns:a16="http://schemas.microsoft.com/office/drawing/2014/main" id="{C4D526A1-734A-B7A6-C561-FAA7E34ED3C0}"/>
              </a:ext>
            </a:extLst>
          </p:cNvPr>
          <p:cNvSpPr>
            <a:spLocks noGrp="1"/>
          </p:cNvSpPr>
          <p:nvPr>
            <p:ph sz="half" idx="2"/>
          </p:nvPr>
        </p:nvSpPr>
        <p:spPr>
          <a:xfrm>
            <a:off x="7539881" y="2133600"/>
            <a:ext cx="4313864" cy="3777622"/>
          </a:xfrm>
        </p:spPr>
        <p:txBody>
          <a:bodyPr/>
          <a:lstStyle/>
          <a:p>
            <a:endParaRPr lang="en-US" dirty="0"/>
          </a:p>
        </p:txBody>
      </p:sp>
      <p:sp>
        <p:nvSpPr>
          <p:cNvPr id="4" name="Title 5">
            <a:extLst>
              <a:ext uri="{FF2B5EF4-FFF2-40B4-BE49-F238E27FC236}">
                <a16:creationId xmlns:a16="http://schemas.microsoft.com/office/drawing/2014/main" id="{F9987777-79ED-6CE6-8442-C607B7DADCDA}"/>
              </a:ext>
            </a:extLst>
          </p:cNvPr>
          <p:cNvSpPr>
            <a:spLocks noGrp="1"/>
          </p:cNvSpPr>
          <p:nvPr>
            <p:ph type="title"/>
          </p:nvPr>
        </p:nvSpPr>
        <p:spPr>
          <a:xfrm>
            <a:off x="838200" y="62700"/>
            <a:ext cx="10515600" cy="1325563"/>
          </a:xfrm>
        </p:spPr>
        <p:txBody>
          <a:bodyPr/>
          <a:lstStyle/>
          <a:p>
            <a:r>
              <a:rPr lang="en-US" dirty="0"/>
              <a:t>Which human beings should we value?</a:t>
            </a:r>
          </a:p>
        </p:txBody>
      </p:sp>
      <p:sp>
        <p:nvSpPr>
          <p:cNvPr id="5" name="TextBox 4">
            <a:extLst>
              <a:ext uri="{FF2B5EF4-FFF2-40B4-BE49-F238E27FC236}">
                <a16:creationId xmlns:a16="http://schemas.microsoft.com/office/drawing/2014/main" id="{B762037D-B9AE-D585-924E-3BC8C192DD68}"/>
              </a:ext>
            </a:extLst>
          </p:cNvPr>
          <p:cNvSpPr txBox="1"/>
          <p:nvPr/>
        </p:nvSpPr>
        <p:spPr>
          <a:xfrm>
            <a:off x="508001" y="5198533"/>
            <a:ext cx="6650446" cy="830997"/>
          </a:xfrm>
          <a:prstGeom prst="rect">
            <a:avLst/>
          </a:prstGeom>
          <a:noFill/>
        </p:spPr>
        <p:txBody>
          <a:bodyPr wrap="square" rtlCol="0">
            <a:spAutoFit/>
          </a:bodyPr>
          <a:lstStyle/>
          <a:p>
            <a:r>
              <a:rPr lang="en-US" dirty="0"/>
              <a:t>Adapted from Stephen Schwarz  </a:t>
            </a:r>
            <a:r>
              <a:rPr lang="en-US" i="1" dirty="0"/>
              <a:t>The Moral Question of Abortion</a:t>
            </a:r>
          </a:p>
          <a:p>
            <a:r>
              <a:rPr lang="en-US" sz="1000" i="1" dirty="0">
                <a:hlinkClick r:id="rId2"/>
              </a:rPr>
              <a:t>https://www.amazon.com/Moral-Question-Abortion-Stephen-Schwarz/dp/0829406239?ref_=ast_author_dp_rw&amp;th=1&amp;psc=1&amp;dib=eyJ2IjoiMSJ9.hpHHaNkG1LkqHdC3rx3YVNFYL4hdW2__00zVEO7g_Z4.YxswUVrUi0qsxK2EtnayjVXxEGV7xRnHMDnBxDwmIFo&amp;dib_tag=AUTHOR</a:t>
            </a:r>
            <a:r>
              <a:rPr lang="en-US" sz="1000" i="1" dirty="0"/>
              <a:t> </a:t>
            </a:r>
          </a:p>
        </p:txBody>
      </p:sp>
    </p:spTree>
    <p:extLst>
      <p:ext uri="{BB962C8B-B14F-4D97-AF65-F5344CB8AC3E}">
        <p14:creationId xmlns:p14="http://schemas.microsoft.com/office/powerpoint/2010/main" val="132493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D6B4DB-19AE-509D-BC63-03EF51C32341}"/>
              </a:ext>
            </a:extLst>
          </p:cNvPr>
          <p:cNvSpPr>
            <a:spLocks noGrp="1"/>
          </p:cNvSpPr>
          <p:nvPr>
            <p:ph sz="half" idx="1"/>
          </p:nvPr>
        </p:nvSpPr>
        <p:spPr>
          <a:xfrm>
            <a:off x="1512916" y="2133600"/>
            <a:ext cx="6350923" cy="3777622"/>
          </a:xfrm>
        </p:spPr>
        <p:txBody>
          <a:bodyPr>
            <a:normAutofit/>
          </a:bodyPr>
          <a:lstStyle/>
          <a:p>
            <a:r>
              <a:rPr lang="en-US" sz="3200" dirty="0"/>
              <a:t>S = SIZE  </a:t>
            </a:r>
          </a:p>
          <a:p>
            <a:pPr marL="0" indent="0">
              <a:buNone/>
            </a:pPr>
            <a:endParaRPr lang="en-US" sz="3200" dirty="0"/>
          </a:p>
        </p:txBody>
      </p:sp>
      <p:sp>
        <p:nvSpPr>
          <p:cNvPr id="9" name="Content Placeholder 8">
            <a:extLst>
              <a:ext uri="{FF2B5EF4-FFF2-40B4-BE49-F238E27FC236}">
                <a16:creationId xmlns:a16="http://schemas.microsoft.com/office/drawing/2014/main" id="{C4D526A1-734A-B7A6-C561-FAA7E34ED3C0}"/>
              </a:ext>
            </a:extLst>
          </p:cNvPr>
          <p:cNvSpPr>
            <a:spLocks noGrp="1"/>
          </p:cNvSpPr>
          <p:nvPr>
            <p:ph sz="half" idx="2"/>
          </p:nvPr>
        </p:nvSpPr>
        <p:spPr>
          <a:xfrm>
            <a:off x="3965171" y="1784902"/>
            <a:ext cx="7946763" cy="4475018"/>
          </a:xfrm>
        </p:spPr>
        <p:txBody>
          <a:bodyPr>
            <a:noAutofit/>
          </a:bodyPr>
          <a:lstStyle/>
          <a:p>
            <a:r>
              <a:rPr lang="en-US" sz="2800" dirty="0"/>
              <a:t>The human being in the womb is clearly smaller than a born human being.</a:t>
            </a:r>
          </a:p>
          <a:p>
            <a:r>
              <a:rPr lang="en-US" sz="2800" dirty="0"/>
              <a:t>A four year old is smaller than a fourteen year old.  </a:t>
            </a:r>
          </a:p>
          <a:p>
            <a:r>
              <a:rPr lang="en-US" sz="2800" dirty="0"/>
              <a:t>If we can’t reasonably kill a four year old just because the four year old is smaller than a fourteen year old, then we also cannot reasonably say that we can kill a human being in the womb because he or she is smaller than a born human being</a:t>
            </a:r>
          </a:p>
        </p:txBody>
      </p:sp>
      <p:pic>
        <p:nvPicPr>
          <p:cNvPr id="1026" name="Picture 2">
            <a:extLst>
              <a:ext uri="{FF2B5EF4-FFF2-40B4-BE49-F238E27FC236}">
                <a16:creationId xmlns:a16="http://schemas.microsoft.com/office/drawing/2014/main" id="{256C5F1F-0213-FA48-0DEC-5D5414829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55" y="2795170"/>
            <a:ext cx="2334177" cy="36977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5">
            <a:extLst>
              <a:ext uri="{FF2B5EF4-FFF2-40B4-BE49-F238E27FC236}">
                <a16:creationId xmlns:a16="http://schemas.microsoft.com/office/drawing/2014/main" id="{EAAEA96F-D109-11CB-5392-CA4B9E3C65AF}"/>
              </a:ext>
            </a:extLst>
          </p:cNvPr>
          <p:cNvSpPr>
            <a:spLocks noGrp="1"/>
          </p:cNvSpPr>
          <p:nvPr>
            <p:ph type="title"/>
          </p:nvPr>
        </p:nvSpPr>
        <p:spPr>
          <a:xfrm>
            <a:off x="838200" y="62700"/>
            <a:ext cx="10515600" cy="1325563"/>
          </a:xfrm>
        </p:spPr>
        <p:txBody>
          <a:bodyPr/>
          <a:lstStyle/>
          <a:p>
            <a:r>
              <a:rPr lang="en-US" dirty="0"/>
              <a:t>Which human beings should we value?</a:t>
            </a:r>
          </a:p>
        </p:txBody>
      </p:sp>
    </p:spTree>
    <p:extLst>
      <p:ext uri="{BB962C8B-B14F-4D97-AF65-F5344CB8AC3E}">
        <p14:creationId xmlns:p14="http://schemas.microsoft.com/office/powerpoint/2010/main" val="13048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D6B4DB-19AE-509D-BC63-03EF51C32341}"/>
              </a:ext>
            </a:extLst>
          </p:cNvPr>
          <p:cNvSpPr>
            <a:spLocks noGrp="1"/>
          </p:cNvSpPr>
          <p:nvPr>
            <p:ph sz="half" idx="1"/>
          </p:nvPr>
        </p:nvSpPr>
        <p:spPr>
          <a:xfrm>
            <a:off x="1512916" y="2133600"/>
            <a:ext cx="6350923" cy="3777622"/>
          </a:xfrm>
        </p:spPr>
        <p:txBody>
          <a:bodyPr>
            <a:normAutofit/>
          </a:bodyPr>
          <a:lstStyle/>
          <a:p>
            <a:r>
              <a:rPr lang="en-US" sz="3200" dirty="0"/>
              <a:t>S = SIZE  </a:t>
            </a:r>
          </a:p>
          <a:p>
            <a:r>
              <a:rPr lang="en-US" sz="3200" dirty="0"/>
              <a:t>L = LEVEL OF DEVELOPMENT</a:t>
            </a:r>
          </a:p>
        </p:txBody>
      </p:sp>
      <p:sp>
        <p:nvSpPr>
          <p:cNvPr id="9" name="Content Placeholder 8">
            <a:extLst>
              <a:ext uri="{FF2B5EF4-FFF2-40B4-BE49-F238E27FC236}">
                <a16:creationId xmlns:a16="http://schemas.microsoft.com/office/drawing/2014/main" id="{C4D526A1-734A-B7A6-C561-FAA7E34ED3C0}"/>
              </a:ext>
            </a:extLst>
          </p:cNvPr>
          <p:cNvSpPr>
            <a:spLocks noGrp="1"/>
          </p:cNvSpPr>
          <p:nvPr>
            <p:ph sz="half" idx="2"/>
          </p:nvPr>
        </p:nvSpPr>
        <p:spPr>
          <a:xfrm>
            <a:off x="1" y="3450474"/>
            <a:ext cx="7258049" cy="2862350"/>
          </a:xfrm>
        </p:spPr>
        <p:txBody>
          <a:bodyPr>
            <a:noAutofit/>
          </a:bodyPr>
          <a:lstStyle/>
          <a:p>
            <a:r>
              <a:rPr lang="en-US" sz="2400" dirty="0"/>
              <a:t>A human being in the womb is less developed than a born human being.</a:t>
            </a:r>
          </a:p>
          <a:p>
            <a:r>
              <a:rPr lang="en-US" sz="2400" dirty="0"/>
              <a:t>But, a ten year old is also less developed than a 20 year old.</a:t>
            </a:r>
          </a:p>
          <a:p>
            <a:r>
              <a:rPr lang="en-US" sz="2400" dirty="0"/>
              <a:t>Since we can’t justify killing ten year old humans simply because they are less developed than 20 year old humans, we also can’t justify killing human beings in the womb because they are less developed than born human beings.</a:t>
            </a:r>
          </a:p>
        </p:txBody>
      </p:sp>
      <p:pic>
        <p:nvPicPr>
          <p:cNvPr id="2" name="Picture 1">
            <a:extLst>
              <a:ext uri="{FF2B5EF4-FFF2-40B4-BE49-F238E27FC236}">
                <a16:creationId xmlns:a16="http://schemas.microsoft.com/office/drawing/2014/main" id="{0BACD21F-50FB-A106-7846-7FBFABD3277C}"/>
              </a:ext>
            </a:extLst>
          </p:cNvPr>
          <p:cNvPicPr>
            <a:picLocks noChangeAspect="1"/>
          </p:cNvPicPr>
          <p:nvPr/>
        </p:nvPicPr>
        <p:blipFill>
          <a:blip r:embed="rId2"/>
          <a:srcRect l="28666" t="17160" r="10071" b="9881"/>
          <a:stretch>
            <a:fillRect/>
          </a:stretch>
        </p:blipFill>
        <p:spPr>
          <a:xfrm>
            <a:off x="7411511" y="2038350"/>
            <a:ext cx="4251158" cy="3376863"/>
          </a:xfrm>
          <a:prstGeom prst="rect">
            <a:avLst/>
          </a:prstGeom>
        </p:spPr>
      </p:pic>
      <p:sp>
        <p:nvSpPr>
          <p:cNvPr id="5" name="Title 5">
            <a:extLst>
              <a:ext uri="{FF2B5EF4-FFF2-40B4-BE49-F238E27FC236}">
                <a16:creationId xmlns:a16="http://schemas.microsoft.com/office/drawing/2014/main" id="{CC0C8222-D3FE-9E1A-9914-51F80FD40926}"/>
              </a:ext>
            </a:extLst>
          </p:cNvPr>
          <p:cNvSpPr>
            <a:spLocks noGrp="1"/>
          </p:cNvSpPr>
          <p:nvPr>
            <p:ph type="title"/>
          </p:nvPr>
        </p:nvSpPr>
        <p:spPr>
          <a:xfrm>
            <a:off x="838200" y="62700"/>
            <a:ext cx="10515600" cy="1325563"/>
          </a:xfrm>
        </p:spPr>
        <p:txBody>
          <a:bodyPr/>
          <a:lstStyle/>
          <a:p>
            <a:r>
              <a:rPr lang="en-US" dirty="0"/>
              <a:t>Which human beings should we value?</a:t>
            </a:r>
          </a:p>
        </p:txBody>
      </p:sp>
    </p:spTree>
    <p:extLst>
      <p:ext uri="{BB962C8B-B14F-4D97-AF65-F5344CB8AC3E}">
        <p14:creationId xmlns:p14="http://schemas.microsoft.com/office/powerpoint/2010/main" val="12354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D6B4DB-19AE-509D-BC63-03EF51C32341}"/>
              </a:ext>
            </a:extLst>
          </p:cNvPr>
          <p:cNvSpPr>
            <a:spLocks noGrp="1"/>
          </p:cNvSpPr>
          <p:nvPr>
            <p:ph sz="half" idx="1"/>
          </p:nvPr>
        </p:nvSpPr>
        <p:spPr>
          <a:xfrm>
            <a:off x="1512916" y="2133600"/>
            <a:ext cx="6350923" cy="3777622"/>
          </a:xfrm>
        </p:spPr>
        <p:txBody>
          <a:bodyPr>
            <a:normAutofit/>
          </a:bodyPr>
          <a:lstStyle/>
          <a:p>
            <a:r>
              <a:rPr lang="en-US" sz="3200" dirty="0"/>
              <a:t>S = SIZE  </a:t>
            </a:r>
          </a:p>
          <a:p>
            <a:r>
              <a:rPr lang="en-US" sz="3200" dirty="0"/>
              <a:t>L = LEVEL OF DEVELOPMENT</a:t>
            </a:r>
          </a:p>
          <a:p>
            <a:r>
              <a:rPr lang="en-US" sz="3200" dirty="0"/>
              <a:t>E = ENVIRONMENT</a:t>
            </a:r>
          </a:p>
        </p:txBody>
      </p:sp>
      <p:sp>
        <p:nvSpPr>
          <p:cNvPr id="9" name="Content Placeholder 8">
            <a:extLst>
              <a:ext uri="{FF2B5EF4-FFF2-40B4-BE49-F238E27FC236}">
                <a16:creationId xmlns:a16="http://schemas.microsoft.com/office/drawing/2014/main" id="{C4D526A1-734A-B7A6-C561-FAA7E34ED3C0}"/>
              </a:ext>
            </a:extLst>
          </p:cNvPr>
          <p:cNvSpPr>
            <a:spLocks noGrp="1"/>
          </p:cNvSpPr>
          <p:nvPr>
            <p:ph sz="half" idx="2"/>
          </p:nvPr>
        </p:nvSpPr>
        <p:spPr>
          <a:xfrm>
            <a:off x="0" y="4022411"/>
            <a:ext cx="7863839" cy="2644395"/>
          </a:xfrm>
        </p:spPr>
        <p:txBody>
          <a:bodyPr>
            <a:noAutofit/>
          </a:bodyPr>
          <a:lstStyle/>
          <a:p>
            <a:r>
              <a:rPr lang="en-US" sz="2400" dirty="0"/>
              <a:t>The human being in the womb is in a different environment.</a:t>
            </a:r>
          </a:p>
          <a:p>
            <a:r>
              <a:rPr lang="en-US" sz="2400" dirty="0"/>
              <a:t>So is an astronaut or a scuba diver. </a:t>
            </a:r>
          </a:p>
          <a:p>
            <a:r>
              <a:rPr lang="en-US" sz="2400" dirty="0"/>
              <a:t>Since we don’t justify killing scuba divers or astronauts when they are in a different environment, how can we justify killing a human being just because they are a few inches away from being outside the womb?</a:t>
            </a:r>
          </a:p>
        </p:txBody>
      </p:sp>
      <p:pic>
        <p:nvPicPr>
          <p:cNvPr id="2050" name="Picture 2" descr="Astronaut In Space Free Stock Photo - Public Domain Pictures">
            <a:extLst>
              <a:ext uri="{FF2B5EF4-FFF2-40B4-BE49-F238E27FC236}">
                <a16:creationId xmlns:a16="http://schemas.microsoft.com/office/drawing/2014/main" id="{D3B6BED3-48C9-CF14-CE46-C9AF4EA044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79" t="3626" r="19707" b="30994"/>
          <a:stretch>
            <a:fillRect/>
          </a:stretch>
        </p:blipFill>
        <p:spPr bwMode="auto">
          <a:xfrm>
            <a:off x="8262687" y="2196677"/>
            <a:ext cx="2943727" cy="371454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5">
            <a:extLst>
              <a:ext uri="{FF2B5EF4-FFF2-40B4-BE49-F238E27FC236}">
                <a16:creationId xmlns:a16="http://schemas.microsoft.com/office/drawing/2014/main" id="{4FDEEFDA-4CE6-5F13-F906-E5F86248D8E4}"/>
              </a:ext>
            </a:extLst>
          </p:cNvPr>
          <p:cNvSpPr>
            <a:spLocks noGrp="1"/>
          </p:cNvSpPr>
          <p:nvPr>
            <p:ph type="title"/>
          </p:nvPr>
        </p:nvSpPr>
        <p:spPr>
          <a:xfrm>
            <a:off x="838200" y="62700"/>
            <a:ext cx="10515600" cy="1325563"/>
          </a:xfrm>
        </p:spPr>
        <p:txBody>
          <a:bodyPr/>
          <a:lstStyle/>
          <a:p>
            <a:r>
              <a:rPr lang="en-US" dirty="0"/>
              <a:t>Which human beings should we value?</a:t>
            </a:r>
          </a:p>
        </p:txBody>
      </p:sp>
    </p:spTree>
    <p:extLst>
      <p:ext uri="{BB962C8B-B14F-4D97-AF65-F5344CB8AC3E}">
        <p14:creationId xmlns:p14="http://schemas.microsoft.com/office/powerpoint/2010/main" val="29241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D6B4DB-19AE-509D-BC63-03EF51C32341}"/>
              </a:ext>
            </a:extLst>
          </p:cNvPr>
          <p:cNvSpPr>
            <a:spLocks noGrp="1"/>
          </p:cNvSpPr>
          <p:nvPr>
            <p:ph sz="half" idx="1"/>
          </p:nvPr>
        </p:nvSpPr>
        <p:spPr>
          <a:xfrm>
            <a:off x="1512916" y="2133600"/>
            <a:ext cx="6350923" cy="3777622"/>
          </a:xfrm>
        </p:spPr>
        <p:txBody>
          <a:bodyPr>
            <a:normAutofit/>
          </a:bodyPr>
          <a:lstStyle/>
          <a:p>
            <a:r>
              <a:rPr lang="en-US" sz="3200" dirty="0"/>
              <a:t>S = SIZE.  </a:t>
            </a:r>
          </a:p>
          <a:p>
            <a:r>
              <a:rPr lang="en-US" sz="3200" dirty="0"/>
              <a:t>L = LEVEL OF DEVELOPMENT</a:t>
            </a:r>
          </a:p>
          <a:p>
            <a:r>
              <a:rPr lang="en-US" sz="3200" dirty="0"/>
              <a:t>E = ENVIRONMENT</a:t>
            </a:r>
          </a:p>
          <a:p>
            <a:r>
              <a:rPr lang="en-US" sz="3200" dirty="0"/>
              <a:t>D = DEPENDANCY</a:t>
            </a:r>
          </a:p>
        </p:txBody>
      </p:sp>
      <p:sp>
        <p:nvSpPr>
          <p:cNvPr id="9" name="Content Placeholder 8">
            <a:extLst>
              <a:ext uri="{FF2B5EF4-FFF2-40B4-BE49-F238E27FC236}">
                <a16:creationId xmlns:a16="http://schemas.microsoft.com/office/drawing/2014/main" id="{C4D526A1-734A-B7A6-C561-FAA7E34ED3C0}"/>
              </a:ext>
            </a:extLst>
          </p:cNvPr>
          <p:cNvSpPr>
            <a:spLocks noGrp="1"/>
          </p:cNvSpPr>
          <p:nvPr>
            <p:ph sz="half" idx="2"/>
          </p:nvPr>
        </p:nvSpPr>
        <p:spPr>
          <a:xfrm>
            <a:off x="1512916" y="4629150"/>
            <a:ext cx="10525863" cy="3113116"/>
          </a:xfrm>
        </p:spPr>
        <p:txBody>
          <a:bodyPr>
            <a:noAutofit/>
          </a:bodyPr>
          <a:lstStyle/>
          <a:p>
            <a:r>
              <a:rPr lang="en-US" sz="2400" dirty="0"/>
              <a:t>Humans in the womb are dependent on their mothers.</a:t>
            </a:r>
          </a:p>
          <a:p>
            <a:r>
              <a:rPr lang="en-US" sz="2400" dirty="0"/>
              <a:t>Newborns, toddlers, preschoolers and early teens are also dependent on their parents, but that does not justify killing them.</a:t>
            </a:r>
          </a:p>
        </p:txBody>
      </p:sp>
      <p:pic>
        <p:nvPicPr>
          <p:cNvPr id="2" name="Picture 1">
            <a:extLst>
              <a:ext uri="{FF2B5EF4-FFF2-40B4-BE49-F238E27FC236}">
                <a16:creationId xmlns:a16="http://schemas.microsoft.com/office/drawing/2014/main" id="{C63059EB-1B9D-2108-FC53-544D219F49D4}"/>
              </a:ext>
            </a:extLst>
          </p:cNvPr>
          <p:cNvPicPr>
            <a:picLocks noChangeAspect="1"/>
          </p:cNvPicPr>
          <p:nvPr/>
        </p:nvPicPr>
        <p:blipFill>
          <a:blip r:embed="rId2"/>
          <a:stretch>
            <a:fillRect/>
          </a:stretch>
        </p:blipFill>
        <p:spPr>
          <a:xfrm>
            <a:off x="7324224" y="1816727"/>
            <a:ext cx="4029576" cy="2686384"/>
          </a:xfrm>
          <a:prstGeom prst="rect">
            <a:avLst/>
          </a:prstGeom>
        </p:spPr>
      </p:pic>
      <p:sp>
        <p:nvSpPr>
          <p:cNvPr id="5" name="Title 5">
            <a:extLst>
              <a:ext uri="{FF2B5EF4-FFF2-40B4-BE49-F238E27FC236}">
                <a16:creationId xmlns:a16="http://schemas.microsoft.com/office/drawing/2014/main" id="{CA85DD1A-81C4-F261-DAC5-4F58E78AD288}"/>
              </a:ext>
            </a:extLst>
          </p:cNvPr>
          <p:cNvSpPr>
            <a:spLocks noGrp="1"/>
          </p:cNvSpPr>
          <p:nvPr>
            <p:ph type="title"/>
          </p:nvPr>
        </p:nvSpPr>
        <p:spPr>
          <a:xfrm>
            <a:off x="838200" y="62700"/>
            <a:ext cx="10515600" cy="1325563"/>
          </a:xfrm>
        </p:spPr>
        <p:txBody>
          <a:bodyPr/>
          <a:lstStyle/>
          <a:p>
            <a:r>
              <a:rPr lang="en-US" dirty="0"/>
              <a:t>Which human beings should we value?</a:t>
            </a:r>
          </a:p>
        </p:txBody>
      </p:sp>
    </p:spTree>
    <p:extLst>
      <p:ext uri="{BB962C8B-B14F-4D97-AF65-F5344CB8AC3E}">
        <p14:creationId xmlns:p14="http://schemas.microsoft.com/office/powerpoint/2010/main" val="4290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A699E-4084-923E-B884-26CD1DAA0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C7987-BC25-2194-E350-0BECF61380B8}"/>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CC37CA01-B8E8-116B-DDC4-64947684671C}"/>
              </a:ext>
            </a:extLst>
          </p:cNvPr>
          <p:cNvSpPr>
            <a:spLocks noGrp="1"/>
          </p:cNvSpPr>
          <p:nvPr>
            <p:ph idx="1"/>
          </p:nvPr>
        </p:nvSpPr>
        <p:spPr/>
        <p:txBody>
          <a:bodyPr/>
          <a:lstStyle/>
          <a:p>
            <a:r>
              <a:rPr lang="en-US" b="1" dirty="0">
                <a:solidFill>
                  <a:srgbClr val="FF0000"/>
                </a:solidFill>
              </a:rPr>
              <a:t>What’s in her womb? A human being!</a:t>
            </a:r>
            <a:endParaRPr lang="en-US" b="1" dirty="0">
              <a:solidFill>
                <a:srgbClr val="FF0000"/>
              </a:solidFill>
              <a:highlight>
                <a:srgbClr val="808080"/>
              </a:highlight>
            </a:endParaRPr>
          </a:p>
          <a:p>
            <a:r>
              <a:rPr lang="en-US" b="1" dirty="0"/>
              <a:t>Which human beings should we value? </a:t>
            </a:r>
            <a:r>
              <a:rPr lang="en-US" b="1" dirty="0">
                <a:solidFill>
                  <a:schemeClr val="bg1"/>
                </a:solidFill>
              </a:rPr>
              <a:t>We should value and protect all human beings inside or outside of the womb, from the beginning to the end of their life. </a:t>
            </a:r>
          </a:p>
          <a:p>
            <a:r>
              <a:rPr lang="en-US" dirty="0">
                <a:solidFill>
                  <a:schemeClr val="bg1">
                    <a:lumMod val="75000"/>
                  </a:schemeClr>
                </a:solidFill>
              </a:rPr>
              <a:t>Is abortion healthcare?</a:t>
            </a:r>
          </a:p>
          <a:p>
            <a:r>
              <a:rPr lang="en-US" dirty="0">
                <a:solidFill>
                  <a:schemeClr val="bg1">
                    <a:lumMod val="75000"/>
                  </a:schemeClr>
                </a:solidFill>
              </a:rPr>
              <a:t>If he can walk away, I can walk away?</a:t>
            </a:r>
          </a:p>
          <a:p>
            <a:r>
              <a:rPr lang="en-US" dirty="0">
                <a:solidFill>
                  <a:schemeClr val="bg1">
                    <a:lumMod val="75000"/>
                  </a:schemeClr>
                </a:solidFill>
              </a:rPr>
              <a:t>Who is my neighbor?   Pastor Stuckwisch </a:t>
            </a:r>
          </a:p>
        </p:txBody>
      </p:sp>
    </p:spTree>
    <p:extLst>
      <p:ext uri="{BB962C8B-B14F-4D97-AF65-F5344CB8AC3E}">
        <p14:creationId xmlns:p14="http://schemas.microsoft.com/office/powerpoint/2010/main" val="1575722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DDA4B-4863-A7A9-FACF-B954DDAF3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EAE27-7EE8-7B79-9305-775C344627C7}"/>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AFCC94A6-469B-66C6-1A7C-0B838619EF07}"/>
              </a:ext>
            </a:extLst>
          </p:cNvPr>
          <p:cNvSpPr>
            <a:spLocks noGrp="1"/>
          </p:cNvSpPr>
          <p:nvPr>
            <p:ph idx="1"/>
          </p:nvPr>
        </p:nvSpPr>
        <p:spPr/>
        <p:txBody>
          <a:bodyPr/>
          <a:lstStyle/>
          <a:p>
            <a:r>
              <a:rPr lang="en-US" b="1" dirty="0">
                <a:solidFill>
                  <a:srgbClr val="FF0000"/>
                </a:solidFill>
              </a:rPr>
              <a:t>What’s in her womb? A human being!</a:t>
            </a:r>
            <a:endParaRPr lang="en-US" b="1" dirty="0">
              <a:solidFill>
                <a:srgbClr val="FF0000"/>
              </a:solidFill>
              <a:highlight>
                <a:srgbClr val="808080"/>
              </a:highlight>
            </a:endParaRPr>
          </a:p>
          <a:p>
            <a:r>
              <a:rPr lang="en-US" b="1" dirty="0"/>
              <a:t>Which human beings should we value? We should value and protect all human beings inside or outside of the womb, from the beginning to the end of their life. </a:t>
            </a:r>
          </a:p>
          <a:p>
            <a:r>
              <a:rPr lang="en-US" dirty="0">
                <a:solidFill>
                  <a:schemeClr val="bg1">
                    <a:lumMod val="75000"/>
                  </a:schemeClr>
                </a:solidFill>
              </a:rPr>
              <a:t>Is abortion healthcare?</a:t>
            </a:r>
          </a:p>
          <a:p>
            <a:r>
              <a:rPr lang="en-US" dirty="0">
                <a:solidFill>
                  <a:schemeClr val="bg1">
                    <a:lumMod val="75000"/>
                  </a:schemeClr>
                </a:solidFill>
              </a:rPr>
              <a:t>If he can walk away, I can walk away?</a:t>
            </a:r>
          </a:p>
          <a:p>
            <a:r>
              <a:rPr lang="en-US" dirty="0">
                <a:solidFill>
                  <a:schemeClr val="bg1">
                    <a:lumMod val="75000"/>
                  </a:schemeClr>
                </a:solidFill>
              </a:rPr>
              <a:t>Who is my neighbor?   Pastor Stuckwisch </a:t>
            </a:r>
          </a:p>
        </p:txBody>
      </p:sp>
    </p:spTree>
    <p:extLst>
      <p:ext uri="{BB962C8B-B14F-4D97-AF65-F5344CB8AC3E}">
        <p14:creationId xmlns:p14="http://schemas.microsoft.com/office/powerpoint/2010/main" val="160065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BA22-3E0C-611E-768D-8ECCC0CF2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66D30-6A93-E4B0-4139-3CF0B62F1C1B}"/>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3A12B623-F4E2-EEBA-474B-61BD64E3A158}"/>
              </a:ext>
            </a:extLst>
          </p:cNvPr>
          <p:cNvSpPr>
            <a:spLocks noGrp="1"/>
          </p:cNvSpPr>
          <p:nvPr>
            <p:ph idx="1"/>
          </p:nvPr>
        </p:nvSpPr>
        <p:spPr/>
        <p:txBody>
          <a:bodyPr/>
          <a:lstStyle/>
          <a:p>
            <a:r>
              <a:rPr lang="en-US" b="1" dirty="0">
                <a:solidFill>
                  <a:srgbClr val="FF0000"/>
                </a:solidFill>
              </a:rPr>
              <a:t>What’s in her womb? A human being!</a:t>
            </a:r>
            <a:endParaRPr lang="en-US" b="1" dirty="0">
              <a:solidFill>
                <a:srgbClr val="FF0000"/>
              </a:solidFill>
              <a:highlight>
                <a:srgbClr val="808080"/>
              </a:highlight>
            </a:endParaRPr>
          </a:p>
          <a:p>
            <a:r>
              <a:rPr lang="en-US" b="1" dirty="0">
                <a:solidFill>
                  <a:srgbClr val="FF0000"/>
                </a:solidFill>
              </a:rPr>
              <a:t>Which human beings should we value? We should value and protect all human beings inside or outside of the womb, from the beginning to the end of their life. </a:t>
            </a:r>
          </a:p>
          <a:p>
            <a:r>
              <a:rPr lang="en-US" b="1" dirty="0"/>
              <a:t>Is abortion healthcare?</a:t>
            </a:r>
          </a:p>
          <a:p>
            <a:r>
              <a:rPr lang="en-US" dirty="0">
                <a:solidFill>
                  <a:schemeClr val="bg1">
                    <a:lumMod val="75000"/>
                  </a:schemeClr>
                </a:solidFill>
              </a:rPr>
              <a:t>If he can walk away, I can walk away?</a:t>
            </a:r>
          </a:p>
          <a:p>
            <a:r>
              <a:rPr lang="en-US" dirty="0">
                <a:solidFill>
                  <a:schemeClr val="bg1">
                    <a:lumMod val="75000"/>
                  </a:schemeClr>
                </a:solidFill>
              </a:rPr>
              <a:t>Who is my neighbor?   Pastor Stuckwisch </a:t>
            </a:r>
          </a:p>
        </p:txBody>
      </p:sp>
    </p:spTree>
    <p:extLst>
      <p:ext uri="{BB962C8B-B14F-4D97-AF65-F5344CB8AC3E}">
        <p14:creationId xmlns:p14="http://schemas.microsoft.com/office/powerpoint/2010/main" val="354401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B8A3-2C07-F3AD-ADA2-7DECCA3D9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8350A-B798-B341-52C3-0802826D423B}"/>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2F778727-C838-EB9D-C33D-8A9FC95E10F4}"/>
              </a:ext>
            </a:extLst>
          </p:cNvPr>
          <p:cNvSpPr>
            <a:spLocks noGrp="1"/>
          </p:cNvSpPr>
          <p:nvPr>
            <p:ph idx="1"/>
          </p:nvPr>
        </p:nvSpPr>
        <p:spPr/>
        <p:txBody>
          <a:bodyPr/>
          <a:lstStyle/>
          <a:p>
            <a:r>
              <a:rPr lang="en-US" b="1" dirty="0"/>
              <a:t>What’s in her womb:  A blob of tissue or a human being?</a:t>
            </a:r>
          </a:p>
          <a:p>
            <a:r>
              <a:rPr lang="en-US" dirty="0">
                <a:solidFill>
                  <a:schemeClr val="bg1">
                    <a:lumMod val="85000"/>
                  </a:schemeClr>
                </a:solidFill>
              </a:rPr>
              <a:t>Which human beings should we value? </a:t>
            </a:r>
          </a:p>
          <a:p>
            <a:r>
              <a:rPr lang="en-US" dirty="0">
                <a:solidFill>
                  <a:schemeClr val="bg1">
                    <a:lumMod val="85000"/>
                  </a:schemeClr>
                </a:solidFill>
              </a:rPr>
              <a:t>Is abortion healthcare?</a:t>
            </a:r>
          </a:p>
          <a:p>
            <a:r>
              <a:rPr lang="en-US" dirty="0">
                <a:solidFill>
                  <a:schemeClr val="bg1">
                    <a:lumMod val="85000"/>
                  </a:schemeClr>
                </a:solidFill>
              </a:rPr>
              <a:t>If he can walk away, I can walk away?</a:t>
            </a:r>
          </a:p>
          <a:p>
            <a:r>
              <a:rPr lang="en-US" dirty="0">
                <a:solidFill>
                  <a:schemeClr val="bg1">
                    <a:lumMod val="85000"/>
                  </a:schemeClr>
                </a:solidFill>
              </a:rPr>
              <a:t>Who is my neighbor?   Pastor Stuckwisch </a:t>
            </a:r>
          </a:p>
        </p:txBody>
      </p:sp>
    </p:spTree>
    <p:extLst>
      <p:ext uri="{BB962C8B-B14F-4D97-AF65-F5344CB8AC3E}">
        <p14:creationId xmlns:p14="http://schemas.microsoft.com/office/powerpoint/2010/main" val="403447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C15B7-CB67-CF16-6D8B-85AC67EDBD65}"/>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AB30B3A9-02BB-BA5B-D78B-4DFC7F79B37A}"/>
              </a:ext>
            </a:extLst>
          </p:cNvPr>
          <p:cNvSpPr>
            <a:spLocks noGrp="1"/>
          </p:cNvSpPr>
          <p:nvPr>
            <p:ph sz="half" idx="1"/>
          </p:nvPr>
        </p:nvSpPr>
        <p:spPr/>
        <p:txBody>
          <a:bodyPr/>
          <a:lstStyle/>
          <a:p>
            <a:pPr marL="0" indent="0">
              <a:buNone/>
            </a:pPr>
            <a:r>
              <a:rPr lang="en-US" dirty="0"/>
              <a:t>“Health”   What does this mean?</a:t>
            </a:r>
          </a:p>
        </p:txBody>
      </p:sp>
      <p:sp>
        <p:nvSpPr>
          <p:cNvPr id="6" name="Content Placeholder 5">
            <a:extLst>
              <a:ext uri="{FF2B5EF4-FFF2-40B4-BE49-F238E27FC236}">
                <a16:creationId xmlns:a16="http://schemas.microsoft.com/office/drawing/2014/main" id="{67C67D2D-44B4-CE74-22EB-7BB6E04840D0}"/>
              </a:ext>
            </a:extLst>
          </p:cNvPr>
          <p:cNvSpPr>
            <a:spLocks noGrp="1"/>
          </p:cNvSpPr>
          <p:nvPr>
            <p:ph sz="half" idx="2"/>
          </p:nvPr>
        </p:nvSpPr>
        <p:spPr/>
        <p:txBody>
          <a:bodyPr/>
          <a:lstStyle/>
          <a:p>
            <a:pPr marL="0" indent="0">
              <a:buNone/>
            </a:pPr>
            <a:r>
              <a:rPr lang="en-US" dirty="0"/>
              <a:t>World Health Organization 1948:</a:t>
            </a:r>
          </a:p>
          <a:p>
            <a:pPr marL="0" indent="0">
              <a:buNone/>
            </a:pPr>
            <a:endParaRPr lang="en-US" dirty="0"/>
          </a:p>
          <a:p>
            <a:pPr marL="0" indent="0">
              <a:buNone/>
            </a:pPr>
            <a:r>
              <a:rPr lang="en-US" dirty="0"/>
              <a:t>Health is a </a:t>
            </a:r>
            <a:r>
              <a:rPr lang="en-US" i="1" kern="0" dirty="0">
                <a:latin typeface="Acumin Pro Thin"/>
                <a:sym typeface="Acumin Pro Thin"/>
              </a:rPr>
              <a:t>“...[S]</a:t>
            </a:r>
            <a:r>
              <a:rPr lang="en-US" i="1" kern="0" dirty="0" err="1">
                <a:latin typeface="Acumin Pro Thin"/>
                <a:sym typeface="Acumin Pro Thin"/>
              </a:rPr>
              <a:t>tate</a:t>
            </a:r>
            <a:r>
              <a:rPr lang="en-US" i="1" kern="0" dirty="0">
                <a:latin typeface="Acumin Pro Thin"/>
                <a:sym typeface="Acumin Pro Thin"/>
              </a:rPr>
              <a:t> of complete physical, mental, and social well-being and not merely the absence of disease, or infirmity</a:t>
            </a:r>
            <a:r>
              <a:rPr lang="en-US" kern="0" dirty="0">
                <a:latin typeface="Acumin Pro Thin"/>
                <a:sym typeface="Acumin Pro Thin"/>
              </a:rPr>
              <a:t>”</a:t>
            </a:r>
          </a:p>
          <a:p>
            <a:pPr marL="0" indent="0">
              <a:buNone/>
            </a:pPr>
            <a:endParaRPr lang="en-US" dirty="0"/>
          </a:p>
        </p:txBody>
      </p:sp>
    </p:spTree>
    <p:extLst>
      <p:ext uri="{BB962C8B-B14F-4D97-AF65-F5344CB8AC3E}">
        <p14:creationId xmlns:p14="http://schemas.microsoft.com/office/powerpoint/2010/main" val="278870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27E80-0CDE-AE6F-365B-3724A76983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9BD933-B85C-D790-2BAF-527842FA68A7}"/>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1942DB2A-E5F6-B25F-5AF3-15FB4D77D018}"/>
              </a:ext>
            </a:extLst>
          </p:cNvPr>
          <p:cNvSpPr>
            <a:spLocks noGrp="1"/>
          </p:cNvSpPr>
          <p:nvPr>
            <p:ph sz="half" idx="1"/>
          </p:nvPr>
        </p:nvSpPr>
        <p:spPr/>
        <p:txBody>
          <a:bodyPr/>
          <a:lstStyle/>
          <a:p>
            <a:pPr marL="0" indent="0">
              <a:buNone/>
            </a:pPr>
            <a:r>
              <a:rPr lang="en-US" dirty="0"/>
              <a:t>“Health”   What does this mean?</a:t>
            </a:r>
          </a:p>
        </p:txBody>
      </p:sp>
      <p:sp>
        <p:nvSpPr>
          <p:cNvPr id="6" name="Content Placeholder 5">
            <a:extLst>
              <a:ext uri="{FF2B5EF4-FFF2-40B4-BE49-F238E27FC236}">
                <a16:creationId xmlns:a16="http://schemas.microsoft.com/office/drawing/2014/main" id="{A66DB3C8-6F1D-4728-B45C-2DE67B2BDB74}"/>
              </a:ext>
            </a:extLst>
          </p:cNvPr>
          <p:cNvSpPr>
            <a:spLocks noGrp="1"/>
          </p:cNvSpPr>
          <p:nvPr>
            <p:ph sz="half" idx="2"/>
          </p:nvPr>
        </p:nvSpPr>
        <p:spPr/>
        <p:txBody>
          <a:bodyPr/>
          <a:lstStyle/>
          <a:p>
            <a:pPr marL="0" indent="0">
              <a:buNone/>
            </a:pPr>
            <a:r>
              <a:rPr lang="en-US" dirty="0"/>
              <a:t>Sept 21, 2023 Free Medical Dictionary Online:</a:t>
            </a:r>
          </a:p>
          <a:p>
            <a:endParaRPr lang="en-US" kern="0" dirty="0">
              <a:latin typeface="Acumin Pro"/>
              <a:sym typeface="Acumin Pro"/>
            </a:endParaRPr>
          </a:p>
          <a:p>
            <a:r>
              <a:rPr lang="en-US" kern="0" dirty="0">
                <a:latin typeface="Acumin Pro"/>
                <a:sym typeface="Acumin Pro"/>
              </a:rPr>
              <a:t>“…a relative state in which one is able to function well physically, mentally, </a:t>
            </a:r>
            <a:r>
              <a:rPr lang="en-US" u="sng" kern="0" dirty="0">
                <a:latin typeface="Acumin Pro"/>
                <a:sym typeface="Acumin Pro"/>
              </a:rPr>
              <a:t>socially and spiritually </a:t>
            </a:r>
            <a:r>
              <a:rPr lang="en-US" kern="0" dirty="0">
                <a:latin typeface="Acumin Pro"/>
                <a:sym typeface="Acumin Pro"/>
              </a:rPr>
              <a:t>in order to express the full range of one’s unique potentialities within the environment in which one is living.”</a:t>
            </a:r>
          </a:p>
          <a:p>
            <a:pPr marL="0" indent="0">
              <a:buNone/>
            </a:pPr>
            <a:endParaRPr lang="en-US" dirty="0"/>
          </a:p>
        </p:txBody>
      </p:sp>
    </p:spTree>
    <p:extLst>
      <p:ext uri="{BB962C8B-B14F-4D97-AF65-F5344CB8AC3E}">
        <p14:creationId xmlns:p14="http://schemas.microsoft.com/office/powerpoint/2010/main" val="302927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577CA-4C1A-A6F3-1246-04C6E0BAD8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375D91-3770-148B-89FF-9194CCC0B1C7}"/>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A23378DC-030E-6622-3969-1F35620ECCF0}"/>
              </a:ext>
            </a:extLst>
          </p:cNvPr>
          <p:cNvSpPr>
            <a:spLocks noGrp="1"/>
          </p:cNvSpPr>
          <p:nvPr>
            <p:ph sz="half" idx="1"/>
          </p:nvPr>
        </p:nvSpPr>
        <p:spPr/>
        <p:txBody>
          <a:bodyPr/>
          <a:lstStyle/>
          <a:p>
            <a:pPr marL="0" indent="0">
              <a:buNone/>
            </a:pPr>
            <a:r>
              <a:rPr lang="en-US" dirty="0"/>
              <a:t>“Health”   What does this mean?</a:t>
            </a:r>
          </a:p>
        </p:txBody>
      </p:sp>
      <p:sp>
        <p:nvSpPr>
          <p:cNvPr id="6" name="Content Placeholder 5">
            <a:extLst>
              <a:ext uri="{FF2B5EF4-FFF2-40B4-BE49-F238E27FC236}">
                <a16:creationId xmlns:a16="http://schemas.microsoft.com/office/drawing/2014/main" id="{6376E243-B414-102E-2FE0-E9FA500BAB6C}"/>
              </a:ext>
            </a:extLst>
          </p:cNvPr>
          <p:cNvSpPr>
            <a:spLocks noGrp="1"/>
          </p:cNvSpPr>
          <p:nvPr>
            <p:ph sz="half" idx="2"/>
          </p:nvPr>
        </p:nvSpPr>
        <p:spPr/>
        <p:txBody>
          <a:bodyPr/>
          <a:lstStyle/>
          <a:p>
            <a:pPr marL="0" indent="0">
              <a:buNone/>
            </a:pPr>
            <a:r>
              <a:rPr lang="en-US" dirty="0"/>
              <a:t>Sept 21, 2023 Free Medical Dictionary Online:</a:t>
            </a:r>
          </a:p>
          <a:p>
            <a:endParaRPr lang="en-US" kern="0" dirty="0">
              <a:latin typeface="Acumin Pro"/>
              <a:sym typeface="Acumin Pro"/>
            </a:endParaRPr>
          </a:p>
          <a:p>
            <a:r>
              <a:rPr lang="en-US" dirty="0">
                <a:latin typeface="Acumin Pro"/>
                <a:sym typeface="Acumin Pro"/>
              </a:rPr>
              <a:t>“In the words of Rene Dubos, ‘</a:t>
            </a:r>
            <a:r>
              <a:rPr lang="en-US" i="1" u="sng" kern="0" dirty="0">
                <a:latin typeface="Acumin Pro"/>
                <a:sym typeface="Acumin Pro"/>
              </a:rPr>
              <a:t>Health is the primarily a measure of each person’s ability to do and become what he wants to become.’ </a:t>
            </a:r>
            <a:r>
              <a:rPr lang="en-US" u="sng" kern="0" dirty="0">
                <a:latin typeface="Acumin Pro"/>
                <a:sym typeface="Acumin Pro"/>
              </a:rPr>
              <a:t>”</a:t>
            </a:r>
          </a:p>
          <a:p>
            <a:pPr marL="0" indent="0">
              <a:buNone/>
            </a:pPr>
            <a:endParaRPr lang="en-US" dirty="0"/>
          </a:p>
        </p:txBody>
      </p:sp>
    </p:spTree>
    <p:extLst>
      <p:ext uri="{BB962C8B-B14F-4D97-AF65-F5344CB8AC3E}">
        <p14:creationId xmlns:p14="http://schemas.microsoft.com/office/powerpoint/2010/main" val="12832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13B9A-5500-67F2-BF56-006FF0DA42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2804E8-1162-D000-4931-31B96E46734B}"/>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B4E4E640-B393-4F7C-B47A-20FB901EBE02}"/>
              </a:ext>
            </a:extLst>
          </p:cNvPr>
          <p:cNvSpPr>
            <a:spLocks noGrp="1"/>
          </p:cNvSpPr>
          <p:nvPr>
            <p:ph sz="half" idx="1"/>
          </p:nvPr>
        </p:nvSpPr>
        <p:spPr/>
        <p:txBody>
          <a:bodyPr/>
          <a:lstStyle/>
          <a:p>
            <a:pPr marL="0" indent="0">
              <a:buNone/>
            </a:pPr>
            <a:r>
              <a:rPr lang="en-US" dirty="0"/>
              <a:t>“Health”   What does this mean?</a:t>
            </a:r>
          </a:p>
        </p:txBody>
      </p:sp>
      <p:sp>
        <p:nvSpPr>
          <p:cNvPr id="6" name="Content Placeholder 5">
            <a:extLst>
              <a:ext uri="{FF2B5EF4-FFF2-40B4-BE49-F238E27FC236}">
                <a16:creationId xmlns:a16="http://schemas.microsoft.com/office/drawing/2014/main" id="{7641277F-503A-5F24-EA3E-63B9A22DF155}"/>
              </a:ext>
            </a:extLst>
          </p:cNvPr>
          <p:cNvSpPr>
            <a:spLocks noGrp="1"/>
          </p:cNvSpPr>
          <p:nvPr>
            <p:ph sz="half" idx="2"/>
          </p:nvPr>
        </p:nvSpPr>
        <p:spPr/>
        <p:txBody>
          <a:bodyPr/>
          <a:lstStyle/>
          <a:p>
            <a:pPr marL="0" indent="0" algn="ctr">
              <a:buNone/>
            </a:pPr>
            <a:r>
              <a:rPr lang="en-US" dirty="0"/>
              <a:t>What happens when what “</a:t>
            </a:r>
            <a:r>
              <a:rPr lang="en-US" i="1" dirty="0"/>
              <a:t>I want to do and become</a:t>
            </a:r>
            <a:r>
              <a:rPr lang="en-US" dirty="0"/>
              <a:t>” (framed as a right to health) </a:t>
            </a:r>
          </a:p>
          <a:p>
            <a:pPr marL="0" indent="0" algn="ctr">
              <a:buNone/>
            </a:pPr>
            <a:r>
              <a:rPr lang="en-US" dirty="0"/>
              <a:t> requires someone else to perform an action (duty)</a:t>
            </a:r>
          </a:p>
          <a:p>
            <a:pPr marL="0" indent="0" algn="ctr">
              <a:buNone/>
            </a:pPr>
            <a:r>
              <a:rPr lang="en-US" dirty="0"/>
              <a:t> which the person forced to take the action considers to be evil?</a:t>
            </a:r>
          </a:p>
          <a:p>
            <a:pPr marL="0" indent="0">
              <a:buNone/>
            </a:pPr>
            <a:endParaRPr lang="en-US" dirty="0"/>
          </a:p>
        </p:txBody>
      </p:sp>
    </p:spTree>
    <p:extLst>
      <p:ext uri="{BB962C8B-B14F-4D97-AF65-F5344CB8AC3E}">
        <p14:creationId xmlns:p14="http://schemas.microsoft.com/office/powerpoint/2010/main" val="628741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C6C81-7439-F389-4016-1835A60EF1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1D25E5-8D27-0B52-0183-AA6A98683273}"/>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FA0E3330-7BB0-2847-4E53-1734DCE4AC98}"/>
              </a:ext>
            </a:extLst>
          </p:cNvPr>
          <p:cNvSpPr>
            <a:spLocks noGrp="1"/>
          </p:cNvSpPr>
          <p:nvPr>
            <p:ph sz="half" idx="1"/>
          </p:nvPr>
        </p:nvSpPr>
        <p:spPr/>
        <p:txBody>
          <a:bodyPr/>
          <a:lstStyle/>
          <a:p>
            <a:pPr marL="0" indent="0">
              <a:buNone/>
            </a:pPr>
            <a:r>
              <a:rPr lang="en-US" dirty="0"/>
              <a:t>“Health”   What does this mean?</a:t>
            </a:r>
          </a:p>
          <a:p>
            <a:pPr marL="0" indent="0">
              <a:buNone/>
            </a:pPr>
            <a:endParaRPr lang="en-US" dirty="0"/>
          </a:p>
          <a:p>
            <a:pPr marL="0" indent="0">
              <a:buNone/>
            </a:pPr>
            <a:r>
              <a:rPr lang="en-US" dirty="0"/>
              <a:t>This expansive definition of health is in direct opposition to the Hippocratic Oath, as Hippocratic physicians have vowed to never use intentionally ending a human life as a therapeutic option.</a:t>
            </a:r>
          </a:p>
          <a:p>
            <a:pPr marL="0" indent="0">
              <a:buNone/>
            </a:pPr>
            <a:endParaRPr lang="en-US" dirty="0"/>
          </a:p>
        </p:txBody>
      </p:sp>
      <p:sp>
        <p:nvSpPr>
          <p:cNvPr id="6" name="Content Placeholder 5">
            <a:extLst>
              <a:ext uri="{FF2B5EF4-FFF2-40B4-BE49-F238E27FC236}">
                <a16:creationId xmlns:a16="http://schemas.microsoft.com/office/drawing/2014/main" id="{DC2088F8-94D9-9F8D-C38D-24E0FA3E5A99}"/>
              </a:ext>
            </a:extLst>
          </p:cNvPr>
          <p:cNvSpPr>
            <a:spLocks noGrp="1"/>
          </p:cNvSpPr>
          <p:nvPr>
            <p:ph sz="half" idx="2"/>
          </p:nvPr>
        </p:nvSpPr>
        <p:spPr/>
        <p:txBody>
          <a:bodyPr/>
          <a:lstStyle/>
          <a:p>
            <a:pPr marL="0" indent="0" algn="ctr">
              <a:buNone/>
            </a:pPr>
            <a:r>
              <a:rPr lang="en-US" dirty="0"/>
              <a:t>What happens when what “</a:t>
            </a:r>
            <a:r>
              <a:rPr lang="en-US" i="1" dirty="0"/>
              <a:t>I want to do and become</a:t>
            </a:r>
            <a:r>
              <a:rPr lang="en-US" dirty="0"/>
              <a:t>” (framed as a right to health) </a:t>
            </a:r>
          </a:p>
          <a:p>
            <a:pPr marL="0" indent="0" algn="ctr">
              <a:buNone/>
            </a:pPr>
            <a:r>
              <a:rPr lang="en-US" dirty="0"/>
              <a:t> requires someone else to perform an action (duty)</a:t>
            </a:r>
          </a:p>
          <a:p>
            <a:pPr marL="0" indent="0" algn="ctr">
              <a:buNone/>
            </a:pPr>
            <a:r>
              <a:rPr lang="en-US" dirty="0"/>
              <a:t> which the person forced to take the action considers to be evil?</a:t>
            </a:r>
          </a:p>
          <a:p>
            <a:pPr marL="0" indent="0">
              <a:buNone/>
            </a:pPr>
            <a:endParaRPr lang="en-US" dirty="0"/>
          </a:p>
        </p:txBody>
      </p:sp>
    </p:spTree>
    <p:extLst>
      <p:ext uri="{BB962C8B-B14F-4D97-AF65-F5344CB8AC3E}">
        <p14:creationId xmlns:p14="http://schemas.microsoft.com/office/powerpoint/2010/main" val="295872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AD74B-CBFE-F406-0481-A589C5F24A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617BB1-4059-7072-4553-B0899416F5D3}"/>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6C76E288-14E3-00DC-02BA-C12C05022FAA}"/>
              </a:ext>
            </a:extLst>
          </p:cNvPr>
          <p:cNvSpPr>
            <a:spLocks noGrp="1"/>
          </p:cNvSpPr>
          <p:nvPr>
            <p:ph sz="half" idx="1"/>
          </p:nvPr>
        </p:nvSpPr>
        <p:spPr>
          <a:xfrm>
            <a:off x="838200" y="1846789"/>
            <a:ext cx="5181600" cy="5205943"/>
          </a:xfrm>
        </p:spPr>
        <p:txBody>
          <a:bodyPr>
            <a:normAutofit/>
          </a:bodyPr>
          <a:lstStyle/>
          <a:p>
            <a:pPr marL="0" indent="0">
              <a:buNone/>
            </a:pPr>
            <a:r>
              <a:rPr lang="en-US" dirty="0"/>
              <a:t>“Health”   What does this mean?</a:t>
            </a:r>
          </a:p>
          <a:p>
            <a:r>
              <a:rPr lang="en-US" dirty="0"/>
              <a:t>Pregnancy is not a disease.</a:t>
            </a:r>
          </a:p>
          <a:p>
            <a:r>
              <a:rPr lang="en-US" dirty="0"/>
              <a:t>Pregnancy is a normal process of a well-functioning human female body.</a:t>
            </a:r>
          </a:p>
          <a:p>
            <a:r>
              <a:rPr lang="en-US" dirty="0"/>
              <a:t>Pregnancy is a time when the father, mother and the human being in her womb- her son or daughter, are united in the most profound intimacy in human life.</a:t>
            </a:r>
          </a:p>
        </p:txBody>
      </p:sp>
      <p:sp>
        <p:nvSpPr>
          <p:cNvPr id="6" name="Content Placeholder 5">
            <a:extLst>
              <a:ext uri="{FF2B5EF4-FFF2-40B4-BE49-F238E27FC236}">
                <a16:creationId xmlns:a16="http://schemas.microsoft.com/office/drawing/2014/main" id="{8B76D1F6-FFFB-6037-AD11-1492CE19CE04}"/>
              </a:ext>
            </a:extLst>
          </p:cNvPr>
          <p:cNvSpPr>
            <a:spLocks noGrp="1"/>
          </p:cNvSpPr>
          <p:nvPr>
            <p:ph sz="half" idx="2"/>
          </p:nvPr>
        </p:nvSpPr>
        <p:spPr>
          <a:xfrm>
            <a:off x="6172200" y="1825624"/>
            <a:ext cx="5181600" cy="4956175"/>
          </a:xfrm>
        </p:spPr>
        <p:txBody>
          <a:bodyPr>
            <a:normAutofit/>
          </a:bodyPr>
          <a:lstStyle/>
          <a:p>
            <a:r>
              <a:rPr lang="en-US" dirty="0"/>
              <a:t>But that intimacy, and the years of raising a child following birth, requires  some degree of self-giving love on the part of the mother and on the part of the father.</a:t>
            </a:r>
          </a:p>
        </p:txBody>
      </p:sp>
    </p:spTree>
    <p:extLst>
      <p:ext uri="{BB962C8B-B14F-4D97-AF65-F5344CB8AC3E}">
        <p14:creationId xmlns:p14="http://schemas.microsoft.com/office/powerpoint/2010/main" val="175317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DEF5-04F3-EDD5-5204-305329AF24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91B56E-1989-FD9A-4F67-91AFC2156A3E}"/>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F76B3E44-EAA2-CD21-9D1B-B490445ADAA8}"/>
              </a:ext>
            </a:extLst>
          </p:cNvPr>
          <p:cNvSpPr>
            <a:spLocks noGrp="1"/>
          </p:cNvSpPr>
          <p:nvPr>
            <p:ph sz="half" idx="1"/>
          </p:nvPr>
        </p:nvSpPr>
        <p:spPr>
          <a:xfrm>
            <a:off x="838200" y="1736718"/>
            <a:ext cx="5181600" cy="3944411"/>
          </a:xfrm>
        </p:spPr>
        <p:txBody>
          <a:bodyPr>
            <a:normAutofit/>
          </a:bodyPr>
          <a:lstStyle/>
          <a:p>
            <a:pPr marL="0" indent="0">
              <a:buNone/>
            </a:pPr>
            <a:r>
              <a:rPr lang="en-US" dirty="0"/>
              <a:t>“Health”   What does this mean?</a:t>
            </a:r>
          </a:p>
          <a:p>
            <a:pPr marL="0" indent="0">
              <a:buNone/>
            </a:pPr>
            <a:r>
              <a:rPr lang="en-US" dirty="0"/>
              <a:t>What happens if the father doesn’t want to give that self giving love to the mother for the rest of his and her life?</a:t>
            </a:r>
          </a:p>
          <a:p>
            <a:pPr marL="0" indent="0">
              <a:buNone/>
            </a:pPr>
            <a:endParaRPr lang="en-US" dirty="0"/>
          </a:p>
          <a:p>
            <a:pPr marL="0" indent="0">
              <a:buNone/>
            </a:pPr>
            <a:r>
              <a:rPr lang="en-US" dirty="0"/>
              <a:t>What if the mother doesn’t want to give that self-giving love to that human being in her womb?</a:t>
            </a:r>
          </a:p>
          <a:p>
            <a:pPr marL="0" indent="0">
              <a:buNone/>
            </a:pPr>
            <a:endParaRPr lang="en-US" dirty="0"/>
          </a:p>
        </p:txBody>
      </p:sp>
      <p:sp>
        <p:nvSpPr>
          <p:cNvPr id="6" name="Content Placeholder 5">
            <a:extLst>
              <a:ext uri="{FF2B5EF4-FFF2-40B4-BE49-F238E27FC236}">
                <a16:creationId xmlns:a16="http://schemas.microsoft.com/office/drawing/2014/main" id="{56CAFCB7-FCB4-CF7A-1427-FCED9001D55C}"/>
              </a:ext>
            </a:extLst>
          </p:cNvPr>
          <p:cNvSpPr>
            <a:spLocks noGrp="1"/>
          </p:cNvSpPr>
          <p:nvPr>
            <p:ph sz="half" idx="2"/>
          </p:nvPr>
        </p:nvSpPr>
        <p:spPr/>
        <p:txBody>
          <a:bodyPr>
            <a:normAutofit/>
          </a:bodyPr>
          <a:lstStyle/>
          <a:p>
            <a:r>
              <a:rPr lang="en-US" dirty="0"/>
              <a:t>But that intimacy, and the years of raising a child following birth, requires  some degree of self-giving love on the part of the mother and on the part of the father.</a:t>
            </a:r>
          </a:p>
          <a:p>
            <a:pPr marL="0" indent="0">
              <a:buNone/>
            </a:pPr>
            <a:endParaRPr lang="en-US" dirty="0"/>
          </a:p>
        </p:txBody>
      </p:sp>
    </p:spTree>
    <p:extLst>
      <p:ext uri="{BB962C8B-B14F-4D97-AF65-F5344CB8AC3E}">
        <p14:creationId xmlns:p14="http://schemas.microsoft.com/office/powerpoint/2010/main" val="117316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A768D-45E6-099C-F966-18A5E7B324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D05ABD-C830-1885-2859-F3CAE099D823}"/>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4CC80B58-3C0A-8EEA-D965-520B4DE601BC}"/>
              </a:ext>
            </a:extLst>
          </p:cNvPr>
          <p:cNvSpPr>
            <a:spLocks noGrp="1"/>
          </p:cNvSpPr>
          <p:nvPr>
            <p:ph sz="half" idx="1"/>
          </p:nvPr>
        </p:nvSpPr>
        <p:spPr>
          <a:xfrm>
            <a:off x="838200" y="1745186"/>
            <a:ext cx="5181600" cy="4803776"/>
          </a:xfrm>
        </p:spPr>
        <p:txBody>
          <a:bodyPr>
            <a:normAutofit/>
          </a:bodyPr>
          <a:lstStyle/>
          <a:p>
            <a:pPr marL="0" indent="0">
              <a:buNone/>
            </a:pPr>
            <a:r>
              <a:rPr lang="en-US" dirty="0"/>
              <a:t>“Health”   What does this mean?</a:t>
            </a:r>
          </a:p>
          <a:p>
            <a:pPr marL="0" indent="0">
              <a:buNone/>
            </a:pPr>
            <a:r>
              <a:rPr lang="en-US" dirty="0"/>
              <a:t>What happens if the father doesn’t want to give that self giving love to the mother for the rest of his and her life?</a:t>
            </a:r>
          </a:p>
          <a:p>
            <a:pPr marL="0" indent="0">
              <a:buNone/>
            </a:pPr>
            <a:endParaRPr lang="en-US" dirty="0"/>
          </a:p>
          <a:p>
            <a:pPr marL="0" indent="0">
              <a:buNone/>
            </a:pPr>
            <a:r>
              <a:rPr lang="en-US" dirty="0"/>
              <a:t>What if the mother doesn’t want to give that self-giving love to that human being in her womb?</a:t>
            </a:r>
          </a:p>
          <a:p>
            <a:pPr marL="0" indent="0">
              <a:buNone/>
            </a:pPr>
            <a:endParaRPr lang="en-US" dirty="0"/>
          </a:p>
        </p:txBody>
      </p:sp>
      <p:sp>
        <p:nvSpPr>
          <p:cNvPr id="6" name="Content Placeholder 5">
            <a:extLst>
              <a:ext uri="{FF2B5EF4-FFF2-40B4-BE49-F238E27FC236}">
                <a16:creationId xmlns:a16="http://schemas.microsoft.com/office/drawing/2014/main" id="{5B16F79E-91ED-359B-B6C5-854D51749ABD}"/>
              </a:ext>
            </a:extLst>
          </p:cNvPr>
          <p:cNvSpPr>
            <a:spLocks noGrp="1"/>
          </p:cNvSpPr>
          <p:nvPr>
            <p:ph sz="half" idx="2"/>
          </p:nvPr>
        </p:nvSpPr>
        <p:spPr/>
        <p:txBody>
          <a:bodyPr>
            <a:normAutofit/>
          </a:bodyPr>
          <a:lstStyle/>
          <a:p>
            <a:r>
              <a:rPr lang="en-US" dirty="0"/>
              <a:t>This is a real social and spiritual problem. </a:t>
            </a:r>
          </a:p>
          <a:p>
            <a:r>
              <a:rPr lang="en-US" dirty="0"/>
              <a:t>It is not a medical problem.</a:t>
            </a:r>
          </a:p>
          <a:p>
            <a:pPr marL="0" indent="0">
              <a:buNone/>
            </a:pPr>
            <a:endParaRPr lang="en-US" dirty="0"/>
          </a:p>
          <a:p>
            <a:pPr marL="0" indent="0">
              <a:buNone/>
            </a:pPr>
            <a:r>
              <a:rPr lang="en-US" dirty="0"/>
              <a:t>Physicians cannot “exercise medical judgment” about social or spiritual problems because physicians are not trained or equipped to address social or spiritual problems.</a:t>
            </a:r>
          </a:p>
          <a:p>
            <a:pPr marL="0" indent="0">
              <a:buNone/>
            </a:pPr>
            <a:endParaRPr lang="en-US" dirty="0"/>
          </a:p>
        </p:txBody>
      </p:sp>
    </p:spTree>
    <p:extLst>
      <p:ext uri="{BB962C8B-B14F-4D97-AF65-F5344CB8AC3E}">
        <p14:creationId xmlns:p14="http://schemas.microsoft.com/office/powerpoint/2010/main" val="376958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F257B-60FD-F807-9472-79F6683E80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017C5E-DD01-F4FE-3BEB-7F58BF80A82F}"/>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45D77B1A-05D3-C6C7-D973-006FAFD85478}"/>
              </a:ext>
            </a:extLst>
          </p:cNvPr>
          <p:cNvSpPr>
            <a:spLocks noGrp="1"/>
          </p:cNvSpPr>
          <p:nvPr>
            <p:ph sz="half" idx="1"/>
          </p:nvPr>
        </p:nvSpPr>
        <p:spPr>
          <a:xfrm>
            <a:off x="838200" y="1863724"/>
            <a:ext cx="5181600" cy="4803776"/>
          </a:xfrm>
        </p:spPr>
        <p:txBody>
          <a:bodyPr>
            <a:normAutofit/>
          </a:bodyPr>
          <a:lstStyle/>
          <a:p>
            <a:pPr marL="0" indent="0">
              <a:buNone/>
            </a:pPr>
            <a:r>
              <a:rPr lang="en-US" dirty="0"/>
              <a:t>“Health”   What does this mean?</a:t>
            </a:r>
          </a:p>
          <a:p>
            <a:pPr marL="0" indent="0">
              <a:buNone/>
            </a:pPr>
            <a:endParaRPr lang="en-US" dirty="0"/>
          </a:p>
        </p:txBody>
      </p:sp>
      <p:sp>
        <p:nvSpPr>
          <p:cNvPr id="6" name="Content Placeholder 5">
            <a:extLst>
              <a:ext uri="{FF2B5EF4-FFF2-40B4-BE49-F238E27FC236}">
                <a16:creationId xmlns:a16="http://schemas.microsoft.com/office/drawing/2014/main" id="{5EE5C097-C1FF-8A0E-FDCE-969A3625E21F}"/>
              </a:ext>
            </a:extLst>
          </p:cNvPr>
          <p:cNvSpPr>
            <a:spLocks noGrp="1"/>
          </p:cNvSpPr>
          <p:nvPr>
            <p:ph sz="half" idx="2"/>
          </p:nvPr>
        </p:nvSpPr>
        <p:spPr/>
        <p:txBody>
          <a:bodyPr>
            <a:normAutofit/>
          </a:bodyPr>
          <a:lstStyle/>
          <a:p>
            <a:pPr marL="0" indent="0">
              <a:buNone/>
            </a:pPr>
            <a:r>
              <a:rPr lang="en-US" dirty="0"/>
              <a:t>What is the social problem that abortion is supposed to solve?</a:t>
            </a:r>
          </a:p>
          <a:p>
            <a:pPr marL="0" indent="0">
              <a:buNone/>
            </a:pPr>
            <a:endParaRPr lang="en-US" dirty="0"/>
          </a:p>
          <a:p>
            <a:pPr marL="0" indent="0">
              <a:buNone/>
            </a:pPr>
            <a:r>
              <a:rPr lang="en-US" dirty="0"/>
              <a:t>The problem is that there is a living human being in the mother’s womb.</a:t>
            </a:r>
          </a:p>
          <a:p>
            <a:pPr marL="0" indent="0">
              <a:buNone/>
            </a:pPr>
            <a:endParaRPr lang="en-US" dirty="0"/>
          </a:p>
          <a:p>
            <a:pPr marL="0" indent="0">
              <a:buNone/>
            </a:pPr>
            <a:r>
              <a:rPr lang="en-US" dirty="0"/>
              <a:t>And, someone wants that human being to not survive.</a:t>
            </a:r>
          </a:p>
          <a:p>
            <a:endParaRPr lang="en-US" dirty="0"/>
          </a:p>
          <a:p>
            <a:pPr marL="0" indent="0">
              <a:buNone/>
            </a:pPr>
            <a:endParaRPr lang="en-US" dirty="0"/>
          </a:p>
        </p:txBody>
      </p:sp>
    </p:spTree>
    <p:extLst>
      <p:ext uri="{BB962C8B-B14F-4D97-AF65-F5344CB8AC3E}">
        <p14:creationId xmlns:p14="http://schemas.microsoft.com/office/powerpoint/2010/main" val="2082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F9895-AB88-13F3-5D97-B7CD84C153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329581-A433-0B36-D316-4F1385A8945B}"/>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0BC1DA9A-2F3C-F0FA-B69F-765A7CFBB722}"/>
              </a:ext>
            </a:extLst>
          </p:cNvPr>
          <p:cNvSpPr>
            <a:spLocks noGrp="1"/>
          </p:cNvSpPr>
          <p:nvPr>
            <p:ph sz="half" idx="1"/>
          </p:nvPr>
        </p:nvSpPr>
        <p:spPr>
          <a:xfrm>
            <a:off x="590550" y="1863724"/>
            <a:ext cx="5429250" cy="4803776"/>
          </a:xfrm>
        </p:spPr>
        <p:txBody>
          <a:bodyPr>
            <a:normAutofit/>
          </a:bodyPr>
          <a:lstStyle/>
          <a:p>
            <a:pPr marL="0" indent="0">
              <a:buNone/>
            </a:pPr>
            <a:r>
              <a:rPr lang="en-US" dirty="0"/>
              <a:t>“Abortion”   What does this mean?</a:t>
            </a:r>
          </a:p>
          <a:p>
            <a:pPr marL="0" indent="0">
              <a:buNone/>
            </a:pPr>
            <a:endParaRPr lang="en-US" dirty="0"/>
          </a:p>
          <a:p>
            <a:pPr marL="0" indent="0">
              <a:buNone/>
            </a:pPr>
            <a:r>
              <a:rPr lang="en-US" dirty="0"/>
              <a:t>Contrast with “birth”= any separation of the mother and her fetus after 20 weeks gestation (e.g. live birth, stillbirth)</a:t>
            </a:r>
          </a:p>
          <a:p>
            <a:pPr marL="0" indent="0">
              <a:buNone/>
            </a:pPr>
            <a:endParaRPr lang="en-US" dirty="0"/>
          </a:p>
        </p:txBody>
      </p:sp>
      <p:sp>
        <p:nvSpPr>
          <p:cNvPr id="6" name="Content Placeholder 5">
            <a:extLst>
              <a:ext uri="{FF2B5EF4-FFF2-40B4-BE49-F238E27FC236}">
                <a16:creationId xmlns:a16="http://schemas.microsoft.com/office/drawing/2014/main" id="{A577099A-26CE-692D-4191-1FA2D84FB95E}"/>
              </a:ext>
            </a:extLst>
          </p:cNvPr>
          <p:cNvSpPr>
            <a:spLocks noGrp="1"/>
          </p:cNvSpPr>
          <p:nvPr>
            <p:ph sz="half" idx="2"/>
          </p:nvPr>
        </p:nvSpPr>
        <p:spPr/>
        <p:txBody>
          <a:bodyPr>
            <a:normAutofit/>
          </a:bodyPr>
          <a:lstStyle/>
          <a:p>
            <a:pPr marL="0" indent="0">
              <a:buNone/>
            </a:pPr>
            <a:r>
              <a:rPr lang="en-US" dirty="0"/>
              <a:t>Historically the word “abortion” meant the loss of any pregnancy for any reason prior to 20 weeks gestation.  </a:t>
            </a:r>
          </a:p>
          <a:p>
            <a:pPr marL="0" indent="0">
              <a:buNone/>
            </a:pPr>
            <a:endParaRPr lang="en-US" dirty="0"/>
          </a:p>
          <a:p>
            <a:pPr marL="0" indent="0">
              <a:buNone/>
            </a:pPr>
            <a:r>
              <a:rPr lang="en-US" dirty="0"/>
              <a:t>Thus historically “abortion” included both miscarriages (spontaneous abortions) and induced abortions.  </a:t>
            </a:r>
          </a:p>
          <a:p>
            <a:pPr marL="0" indent="0">
              <a:buNone/>
            </a:pPr>
            <a:endParaRPr lang="en-US" dirty="0"/>
          </a:p>
        </p:txBody>
      </p:sp>
    </p:spTree>
    <p:extLst>
      <p:ext uri="{BB962C8B-B14F-4D97-AF65-F5344CB8AC3E}">
        <p14:creationId xmlns:p14="http://schemas.microsoft.com/office/powerpoint/2010/main" val="218534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9C5A-D2B9-B21E-FA84-A6E23F7DFD96}"/>
              </a:ext>
            </a:extLst>
          </p:cNvPr>
          <p:cNvSpPr>
            <a:spLocks noGrp="1"/>
          </p:cNvSpPr>
          <p:nvPr>
            <p:ph type="title"/>
          </p:nvPr>
        </p:nvSpPr>
        <p:spPr/>
        <p:txBody>
          <a:bodyPr/>
          <a:lstStyle/>
          <a:p>
            <a:r>
              <a:rPr lang="en-US" dirty="0"/>
              <a:t>Blob of tissue or Human being?</a:t>
            </a:r>
          </a:p>
        </p:txBody>
      </p:sp>
      <p:sp>
        <p:nvSpPr>
          <p:cNvPr id="3" name="Content Placeholder 2">
            <a:extLst>
              <a:ext uri="{FF2B5EF4-FFF2-40B4-BE49-F238E27FC236}">
                <a16:creationId xmlns:a16="http://schemas.microsoft.com/office/drawing/2014/main" id="{24DB0868-0EFF-710E-36C1-7192145ECCBA}"/>
              </a:ext>
            </a:extLst>
          </p:cNvPr>
          <p:cNvSpPr>
            <a:spLocks noGrp="1"/>
          </p:cNvSpPr>
          <p:nvPr>
            <p:ph idx="1"/>
          </p:nvPr>
        </p:nvSpPr>
        <p:spPr/>
        <p:txBody>
          <a:bodyPr/>
          <a:lstStyle/>
          <a:p>
            <a:r>
              <a:rPr lang="en-US" dirty="0">
                <a:hlinkClick r:id="rId2"/>
              </a:rPr>
              <a:t>https://www.youtube.com</a:t>
            </a:r>
            <a:r>
              <a:rPr lang="en-US" dirty="0"/>
              <a:t> </a:t>
            </a:r>
            <a:r>
              <a:rPr lang="en-US"/>
              <a:t>/@ehdvideos</a:t>
            </a:r>
            <a:endParaRPr lang="en-US" dirty="0"/>
          </a:p>
          <a:p>
            <a:endParaRPr lang="en-US" dirty="0"/>
          </a:p>
          <a:p>
            <a:r>
              <a:rPr lang="en-US" dirty="0"/>
              <a:t>From the moment of the fusion of sperm and egg membranes.</a:t>
            </a:r>
          </a:p>
        </p:txBody>
      </p:sp>
    </p:spTree>
    <p:extLst>
      <p:ext uri="{BB962C8B-B14F-4D97-AF65-F5344CB8AC3E}">
        <p14:creationId xmlns:p14="http://schemas.microsoft.com/office/powerpoint/2010/main" val="3439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A5E17-1A53-D0BC-72A7-156924728D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7D3B16-861E-796C-B1DA-E26D6AA1FA7E}"/>
              </a:ext>
            </a:extLst>
          </p:cNvPr>
          <p:cNvSpPr>
            <a:spLocks noGrp="1"/>
          </p:cNvSpPr>
          <p:nvPr>
            <p:ph type="title"/>
          </p:nvPr>
        </p:nvSpPr>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1C5A87DA-A6EF-5A98-83E6-609B034DA3F3}"/>
              </a:ext>
            </a:extLst>
          </p:cNvPr>
          <p:cNvSpPr>
            <a:spLocks noGrp="1"/>
          </p:cNvSpPr>
          <p:nvPr>
            <p:ph sz="half" idx="1"/>
          </p:nvPr>
        </p:nvSpPr>
        <p:spPr>
          <a:xfrm>
            <a:off x="590550" y="1863724"/>
            <a:ext cx="5429250" cy="4803776"/>
          </a:xfrm>
        </p:spPr>
        <p:txBody>
          <a:bodyPr>
            <a:normAutofit/>
          </a:bodyPr>
          <a:lstStyle/>
          <a:p>
            <a:pPr marL="0" indent="0">
              <a:buNone/>
            </a:pPr>
            <a:r>
              <a:rPr lang="en-US" dirty="0"/>
              <a:t>“Abortion”   What does this mean?</a:t>
            </a:r>
          </a:p>
          <a:p>
            <a:pPr marL="0" indent="0">
              <a:buNone/>
            </a:pPr>
            <a:endParaRPr lang="en-US" dirty="0"/>
          </a:p>
          <a:p>
            <a:pPr marL="0" indent="0">
              <a:buNone/>
            </a:pPr>
            <a:r>
              <a:rPr lang="en-US" dirty="0"/>
              <a:t>This definition is obviously obsolete and becomes meaningless because “abortions” are now done well after 20 weeks gestation and up until birth.</a:t>
            </a:r>
          </a:p>
          <a:p>
            <a:pPr marL="0" indent="0">
              <a:buNone/>
            </a:pPr>
            <a:endParaRPr lang="en-US" dirty="0"/>
          </a:p>
        </p:txBody>
      </p:sp>
      <p:sp>
        <p:nvSpPr>
          <p:cNvPr id="6" name="Content Placeholder 5">
            <a:extLst>
              <a:ext uri="{FF2B5EF4-FFF2-40B4-BE49-F238E27FC236}">
                <a16:creationId xmlns:a16="http://schemas.microsoft.com/office/drawing/2014/main" id="{70330211-ADBE-8182-66A5-1F4BBA7866CB}"/>
              </a:ext>
            </a:extLst>
          </p:cNvPr>
          <p:cNvSpPr>
            <a:spLocks noGrp="1"/>
          </p:cNvSpPr>
          <p:nvPr>
            <p:ph sz="half" idx="2"/>
          </p:nvPr>
        </p:nvSpPr>
        <p:spPr/>
        <p:txBody>
          <a:bodyPr>
            <a:normAutofit/>
          </a:bodyPr>
          <a:lstStyle/>
          <a:p>
            <a:pPr marL="0" indent="0">
              <a:buNone/>
            </a:pPr>
            <a:r>
              <a:rPr lang="en-US" dirty="0"/>
              <a:t>Historically the word “abortion” meant the loss of any pregnancy for any reason prior to 20 weeks gestation.  </a:t>
            </a:r>
          </a:p>
          <a:p>
            <a:pPr marL="0" indent="0">
              <a:buNone/>
            </a:pPr>
            <a:endParaRPr lang="en-US" dirty="0"/>
          </a:p>
          <a:p>
            <a:pPr marL="0" indent="0">
              <a:buNone/>
            </a:pPr>
            <a:r>
              <a:rPr lang="en-US" dirty="0"/>
              <a:t>Thus historically “abortion” included both miscarriages (spontaneous abortions) and induced abortions.  </a:t>
            </a:r>
          </a:p>
          <a:p>
            <a:pPr marL="0" indent="0">
              <a:buNone/>
            </a:pPr>
            <a:endParaRPr lang="en-US" dirty="0"/>
          </a:p>
        </p:txBody>
      </p:sp>
    </p:spTree>
    <p:extLst>
      <p:ext uri="{BB962C8B-B14F-4D97-AF65-F5344CB8AC3E}">
        <p14:creationId xmlns:p14="http://schemas.microsoft.com/office/powerpoint/2010/main" val="3676711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97EF-3607-83BF-E512-5457EE5B61F4}"/>
              </a:ext>
            </a:extLst>
          </p:cNvPr>
          <p:cNvSpPr>
            <a:spLocks noGrp="1"/>
          </p:cNvSpPr>
          <p:nvPr>
            <p:ph type="title"/>
          </p:nvPr>
        </p:nvSpPr>
        <p:spPr/>
        <p:txBody>
          <a:bodyPr/>
          <a:lstStyle/>
          <a:p>
            <a:r>
              <a:rPr lang="en-US" dirty="0"/>
              <a:t>Lay understanding of the term “abortion”</a:t>
            </a:r>
          </a:p>
        </p:txBody>
      </p:sp>
      <p:pic>
        <p:nvPicPr>
          <p:cNvPr id="5" name="Content Placeholder 4">
            <a:extLst>
              <a:ext uri="{FF2B5EF4-FFF2-40B4-BE49-F238E27FC236}">
                <a16:creationId xmlns:a16="http://schemas.microsoft.com/office/drawing/2014/main" id="{D67E2662-3F8E-67FA-274C-628F081F7485}"/>
              </a:ext>
            </a:extLst>
          </p:cNvPr>
          <p:cNvPicPr>
            <a:picLocks noGrp="1" noChangeAspect="1"/>
          </p:cNvPicPr>
          <p:nvPr>
            <p:ph sz="half" idx="1"/>
          </p:nvPr>
        </p:nvPicPr>
        <p:blipFill>
          <a:blip r:embed="rId2"/>
          <a:stretch>
            <a:fillRect/>
          </a:stretch>
        </p:blipFill>
        <p:spPr>
          <a:xfrm>
            <a:off x="717901" y="1451507"/>
            <a:ext cx="4727932" cy="4525963"/>
          </a:xfrm>
          <a:prstGeom prst="rect">
            <a:avLst/>
          </a:prstGeom>
        </p:spPr>
      </p:pic>
      <p:sp>
        <p:nvSpPr>
          <p:cNvPr id="4" name="Content Placeholder 3">
            <a:extLst>
              <a:ext uri="{FF2B5EF4-FFF2-40B4-BE49-F238E27FC236}">
                <a16:creationId xmlns:a16="http://schemas.microsoft.com/office/drawing/2014/main" id="{A5F9F177-8457-B4BD-3C24-6EC8CA87562B}"/>
              </a:ext>
            </a:extLst>
          </p:cNvPr>
          <p:cNvSpPr>
            <a:spLocks noGrp="1"/>
          </p:cNvSpPr>
          <p:nvPr>
            <p:ph sz="half" idx="2"/>
          </p:nvPr>
        </p:nvSpPr>
        <p:spPr>
          <a:xfrm>
            <a:off x="6197600" y="1600202"/>
            <a:ext cx="5384800" cy="2006598"/>
          </a:xfrm>
        </p:spPr>
        <p:txBody>
          <a:bodyPr>
            <a:normAutofit fontScale="92500"/>
          </a:bodyPr>
          <a:lstStyle/>
          <a:p>
            <a:r>
              <a:rPr lang="en-US" b="1" i="1" dirty="0">
                <a:solidFill>
                  <a:srgbClr val="202122"/>
                </a:solidFill>
                <a:effectLst/>
                <a:latin typeface="Arial" panose="020B0604020202020204" pitchFamily="34" charset="0"/>
              </a:rPr>
              <a:t>Abortion</a:t>
            </a:r>
            <a:r>
              <a:rPr lang="en-US" b="0" i="1" dirty="0">
                <a:solidFill>
                  <a:srgbClr val="202122"/>
                </a:solidFill>
                <a:effectLst/>
                <a:latin typeface="Arial" panose="020B0604020202020204" pitchFamily="34" charset="0"/>
              </a:rPr>
              <a:t> is the termination of a </a:t>
            </a:r>
            <a:r>
              <a:rPr lang="en-US" b="0" i="1" u="none" strike="noStrike" dirty="0">
                <a:solidFill>
                  <a:srgbClr val="0645AD"/>
                </a:solidFill>
                <a:effectLst/>
                <a:latin typeface="Arial" panose="020B0604020202020204" pitchFamily="34" charset="0"/>
                <a:hlinkClick r:id="rId3" tooltip="Pregnancy"/>
              </a:rPr>
              <a:t>pregnancy</a:t>
            </a:r>
            <a:r>
              <a:rPr lang="en-US" b="0" i="1" dirty="0">
                <a:solidFill>
                  <a:srgbClr val="202122"/>
                </a:solidFill>
                <a:effectLst/>
                <a:latin typeface="Arial" panose="020B0604020202020204" pitchFamily="34" charset="0"/>
              </a:rPr>
              <a:t> by removal or expulsion of an </a:t>
            </a:r>
            <a:r>
              <a:rPr lang="en-US" b="0" i="1" u="none" strike="noStrike" dirty="0">
                <a:solidFill>
                  <a:srgbClr val="0645AD"/>
                </a:solidFill>
                <a:effectLst/>
                <a:latin typeface="Arial" panose="020B0604020202020204" pitchFamily="34" charset="0"/>
                <a:hlinkClick r:id="rId4" tooltip="Embryo"/>
              </a:rPr>
              <a:t>embryo</a:t>
            </a:r>
            <a:r>
              <a:rPr lang="en-US" b="0" i="1" dirty="0">
                <a:solidFill>
                  <a:srgbClr val="202122"/>
                </a:solidFill>
                <a:effectLst/>
                <a:latin typeface="Arial" panose="020B0604020202020204" pitchFamily="34" charset="0"/>
              </a:rPr>
              <a:t> or </a:t>
            </a:r>
            <a:r>
              <a:rPr lang="en-US" b="0" i="1" u="none" strike="noStrike" dirty="0">
                <a:solidFill>
                  <a:srgbClr val="0645AD"/>
                </a:solidFill>
                <a:effectLst/>
                <a:latin typeface="Arial" panose="020B0604020202020204" pitchFamily="34" charset="0"/>
                <a:hlinkClick r:id="rId5" tooltip="Fetus"/>
              </a:rPr>
              <a:t>fetus</a:t>
            </a:r>
            <a:r>
              <a:rPr lang="en-US" b="0" i="1" dirty="0">
                <a:solidFill>
                  <a:srgbClr val="202122"/>
                </a:solidFill>
                <a:effectLst/>
                <a:latin typeface="Arial" panose="020B0604020202020204" pitchFamily="34" charset="0"/>
              </a:rPr>
              <a:t>. </a:t>
            </a:r>
          </a:p>
          <a:p>
            <a:pPr marL="0" indent="0">
              <a:buNone/>
            </a:pPr>
            <a:endParaRPr lang="en-US" sz="1400" i="1" dirty="0">
              <a:solidFill>
                <a:srgbClr val="202122"/>
              </a:solidFill>
              <a:latin typeface="Arial" panose="020B0604020202020204" pitchFamily="34" charset="0"/>
              <a:hlinkClick r:id="rId6">
                <a:extLst>
                  <a:ext uri="{A12FA001-AC4F-418D-AE19-62706E023703}">
                    <ahyp:hlinkClr xmlns:ahyp="http://schemas.microsoft.com/office/drawing/2018/hyperlinkcolor" val="tx"/>
                  </a:ext>
                </a:extLst>
              </a:hlinkClick>
            </a:endParaRPr>
          </a:p>
          <a:p>
            <a:r>
              <a:rPr lang="en-US" sz="1400" dirty="0">
                <a:solidFill>
                  <a:prstClr val="black"/>
                </a:solidFill>
                <a:hlinkClick r:id="rId6">
                  <a:extLst>
                    <a:ext uri="{A12FA001-AC4F-418D-AE19-62706E023703}">
                      <ahyp:hlinkClr xmlns:ahyp="http://schemas.microsoft.com/office/drawing/2018/hyperlinkcolor" val="tx"/>
                    </a:ext>
                  </a:extLst>
                </a:hlinkClick>
              </a:rPr>
              <a:t>https://en.wikipedia.org/wiki/Abortion</a:t>
            </a:r>
            <a:r>
              <a:rPr lang="en-US" sz="1400" dirty="0">
                <a:solidFill>
                  <a:prstClr val="black"/>
                </a:solidFill>
              </a:rPr>
              <a:t>   </a:t>
            </a:r>
          </a:p>
          <a:p>
            <a:endParaRPr lang="en-US" dirty="0"/>
          </a:p>
        </p:txBody>
      </p:sp>
      <p:sp>
        <p:nvSpPr>
          <p:cNvPr id="6" name="TextBox 5">
            <a:extLst>
              <a:ext uri="{FF2B5EF4-FFF2-40B4-BE49-F238E27FC236}">
                <a16:creationId xmlns:a16="http://schemas.microsoft.com/office/drawing/2014/main" id="{4ABAA966-7A4E-CD24-9605-4C71CDC1FACF}"/>
              </a:ext>
            </a:extLst>
          </p:cNvPr>
          <p:cNvSpPr txBox="1"/>
          <p:nvPr/>
        </p:nvSpPr>
        <p:spPr>
          <a:xfrm>
            <a:off x="6746169" y="3794760"/>
            <a:ext cx="4136065"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j-cs"/>
                <a:sym typeface="Calibri"/>
              </a:rPr>
              <a:t>This definition is clearly absurd</a:t>
            </a:r>
            <a:r>
              <a:rPr kumimoji="0" lang="en-US" sz="3200" b="0" i="0" u="none" strike="noStrike" cap="none" spc="0" normalizeH="0" dirty="0">
                <a:ln>
                  <a:noFill/>
                </a:ln>
                <a:solidFill>
                  <a:srgbClr val="000000"/>
                </a:solidFill>
                <a:effectLst/>
                <a:uFillTx/>
                <a:latin typeface="+mj-lt"/>
                <a:ea typeface="+mj-ea"/>
                <a:cs typeface="+mj-cs"/>
                <a:sym typeface="Calibri"/>
              </a:rPr>
              <a:t> because it would include</a:t>
            </a:r>
            <a:r>
              <a:rPr kumimoji="0" lang="en-US" sz="3200" b="0" i="0" u="none" strike="noStrike" cap="none" spc="0" normalizeH="0" baseline="0" dirty="0">
                <a:ln>
                  <a:noFill/>
                </a:ln>
                <a:solidFill>
                  <a:srgbClr val="000000"/>
                </a:solidFill>
                <a:effectLst/>
                <a:uFillTx/>
                <a:latin typeface="+mj-lt"/>
                <a:ea typeface="+mj-ea"/>
                <a:cs typeface="+mj-cs"/>
                <a:sym typeface="Calibri"/>
              </a:rPr>
              <a:t>  c-sections and vaginal deliveries as abortions</a:t>
            </a:r>
          </a:p>
        </p:txBody>
      </p:sp>
    </p:spTree>
    <p:extLst>
      <p:ext uri="{BB962C8B-B14F-4D97-AF65-F5344CB8AC3E}">
        <p14:creationId xmlns:p14="http://schemas.microsoft.com/office/powerpoint/2010/main" val="350171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886449" y="84884"/>
            <a:ext cx="4476751" cy="2268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0" name="TextBox 9"/>
          <p:cNvSpPr txBox="1"/>
          <p:nvPr/>
        </p:nvSpPr>
        <p:spPr>
          <a:xfrm>
            <a:off x="6324600" y="457200"/>
            <a:ext cx="4038600" cy="1631216"/>
          </a:xfrm>
          <a:prstGeom prst="rect">
            <a:avLst/>
          </a:prstGeom>
          <a:noFill/>
        </p:spPr>
        <p:txBody>
          <a:bodyPr wrap="square" rtlCol="0">
            <a:spAutoFit/>
          </a:bodyPr>
          <a:lstStyle/>
          <a:p>
            <a:r>
              <a:rPr lang="en-US" sz="2000" dirty="0">
                <a:solidFill>
                  <a:prstClr val="black"/>
                </a:solidFill>
                <a:latin typeface="Calibri"/>
              </a:rPr>
              <a:t>“: the termination of a pregnancy after, accompanied by, resulting in, or closely followed by the death of the embryo or fetus:”</a:t>
            </a:r>
          </a:p>
          <a:p>
            <a:r>
              <a:rPr lang="en-US" sz="2000" dirty="0">
                <a:solidFill>
                  <a:prstClr val="black"/>
                </a:solidFill>
                <a:latin typeface="Calibri"/>
              </a:rPr>
              <a:t> </a:t>
            </a:r>
            <a:r>
              <a:rPr lang="en-US" sz="1200" dirty="0">
                <a:solidFill>
                  <a:prstClr val="black"/>
                </a:solidFill>
                <a:latin typeface="Calibri"/>
                <a:hlinkClick r:id="rId2"/>
              </a:rPr>
              <a:t>http://www.merriam-webster.com/medical/abortion</a:t>
            </a:r>
            <a:r>
              <a:rPr lang="en-US" sz="1200" dirty="0">
                <a:solidFill>
                  <a:prstClr val="black"/>
                </a:solidFill>
                <a:latin typeface="Calibri"/>
              </a:rPr>
              <a:t> </a:t>
            </a:r>
          </a:p>
        </p:txBody>
      </p:sp>
      <p:sp>
        <p:nvSpPr>
          <p:cNvPr id="12" name="Oval 11"/>
          <p:cNvSpPr/>
          <p:nvPr/>
        </p:nvSpPr>
        <p:spPr>
          <a:xfrm>
            <a:off x="2057400" y="307921"/>
            <a:ext cx="3124200" cy="17804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Oval 12"/>
          <p:cNvSpPr/>
          <p:nvPr/>
        </p:nvSpPr>
        <p:spPr>
          <a:xfrm>
            <a:off x="7391401" y="2724839"/>
            <a:ext cx="3047999" cy="142097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TextBox 13"/>
          <p:cNvSpPr txBox="1"/>
          <p:nvPr/>
        </p:nvSpPr>
        <p:spPr>
          <a:xfrm>
            <a:off x="2590801" y="474689"/>
            <a:ext cx="2057401" cy="1323439"/>
          </a:xfrm>
          <a:prstGeom prst="rect">
            <a:avLst/>
          </a:prstGeom>
          <a:noFill/>
        </p:spPr>
        <p:txBody>
          <a:bodyPr wrap="square" rtlCol="0">
            <a:spAutoFit/>
          </a:bodyPr>
          <a:lstStyle/>
          <a:p>
            <a:r>
              <a:rPr lang="en-US" sz="3200" b="1" dirty="0">
                <a:solidFill>
                  <a:prstClr val="black"/>
                </a:solidFill>
                <a:latin typeface="Calibri"/>
              </a:rPr>
              <a:t>Separation</a:t>
            </a:r>
            <a:r>
              <a:rPr lang="en-US" sz="3200" dirty="0">
                <a:solidFill>
                  <a:prstClr val="black"/>
                </a:solidFill>
                <a:latin typeface="Calibri"/>
              </a:rPr>
              <a:t> </a:t>
            </a:r>
            <a:r>
              <a:rPr lang="en-US" sz="2400" dirty="0">
                <a:solidFill>
                  <a:prstClr val="black"/>
                </a:solidFill>
                <a:latin typeface="Calibri"/>
              </a:rPr>
              <a:t>of mother and         fetus</a:t>
            </a:r>
          </a:p>
        </p:txBody>
      </p:sp>
      <p:sp>
        <p:nvSpPr>
          <p:cNvPr id="15" name="TextBox 14"/>
          <p:cNvSpPr txBox="1"/>
          <p:nvPr/>
        </p:nvSpPr>
        <p:spPr>
          <a:xfrm>
            <a:off x="8115300" y="2895600"/>
            <a:ext cx="1790701" cy="1077218"/>
          </a:xfrm>
          <a:prstGeom prst="rect">
            <a:avLst/>
          </a:prstGeom>
          <a:noFill/>
        </p:spPr>
        <p:txBody>
          <a:bodyPr wrap="square" rtlCol="0">
            <a:spAutoFit/>
          </a:bodyPr>
          <a:lstStyle/>
          <a:p>
            <a:r>
              <a:rPr lang="en-US" sz="3200" b="1" dirty="0">
                <a:solidFill>
                  <a:prstClr val="black"/>
                </a:solidFill>
                <a:latin typeface="Calibri"/>
              </a:rPr>
              <a:t>Death of the fetus</a:t>
            </a:r>
          </a:p>
        </p:txBody>
      </p:sp>
      <p:sp>
        <p:nvSpPr>
          <p:cNvPr id="40" name="TextBox 39"/>
          <p:cNvSpPr txBox="1"/>
          <p:nvPr/>
        </p:nvSpPr>
        <p:spPr>
          <a:xfrm>
            <a:off x="1828800" y="2505419"/>
            <a:ext cx="2133600" cy="1292662"/>
          </a:xfrm>
          <a:prstGeom prst="rect">
            <a:avLst/>
          </a:prstGeom>
          <a:noFill/>
          <a:ln w="38100">
            <a:solidFill>
              <a:schemeClr val="tx1"/>
            </a:solidFill>
          </a:ln>
        </p:spPr>
        <p:txBody>
          <a:bodyPr wrap="square" rtlCol="0">
            <a:spAutoFit/>
          </a:bodyPr>
          <a:lstStyle/>
          <a:p>
            <a:r>
              <a:rPr lang="en-US" sz="2400" b="1" dirty="0">
                <a:solidFill>
                  <a:prstClr val="black"/>
                </a:solidFill>
                <a:latin typeface="Calibri"/>
              </a:rPr>
              <a:t>“Spontaneous”</a:t>
            </a:r>
          </a:p>
          <a:p>
            <a:r>
              <a:rPr lang="en-US" dirty="0">
                <a:solidFill>
                  <a:prstClr val="black"/>
                </a:solidFill>
                <a:latin typeface="Calibri"/>
              </a:rPr>
              <a:t>The separation happens </a:t>
            </a:r>
            <a:r>
              <a:rPr lang="en-US" b="1" dirty="0">
                <a:solidFill>
                  <a:prstClr val="black"/>
                </a:solidFill>
                <a:latin typeface="Calibri"/>
              </a:rPr>
              <a:t>without </a:t>
            </a:r>
            <a:r>
              <a:rPr lang="en-US" dirty="0">
                <a:solidFill>
                  <a:prstClr val="black"/>
                </a:solidFill>
                <a:latin typeface="Calibri"/>
              </a:rPr>
              <a:t>any </a:t>
            </a:r>
            <a:r>
              <a:rPr lang="en-US" b="1" dirty="0">
                <a:solidFill>
                  <a:prstClr val="black"/>
                </a:solidFill>
                <a:latin typeface="Calibri"/>
              </a:rPr>
              <a:t>human action</a:t>
            </a:r>
            <a:endParaRPr lang="en-US" dirty="0">
              <a:solidFill>
                <a:prstClr val="black"/>
              </a:solidFill>
              <a:latin typeface="Calibri"/>
            </a:endParaRPr>
          </a:p>
        </p:txBody>
      </p:sp>
      <p:sp>
        <p:nvSpPr>
          <p:cNvPr id="41" name="TextBox 40"/>
          <p:cNvSpPr txBox="1"/>
          <p:nvPr/>
        </p:nvSpPr>
        <p:spPr>
          <a:xfrm>
            <a:off x="4267200" y="2514600"/>
            <a:ext cx="1828800" cy="1354217"/>
          </a:xfrm>
          <a:prstGeom prst="rect">
            <a:avLst/>
          </a:prstGeom>
          <a:noFill/>
          <a:ln w="38100">
            <a:solidFill>
              <a:schemeClr val="tx1"/>
            </a:solidFill>
          </a:ln>
        </p:spPr>
        <p:txBody>
          <a:bodyPr wrap="square" rtlCol="0">
            <a:spAutoFit/>
          </a:bodyPr>
          <a:lstStyle/>
          <a:p>
            <a:r>
              <a:rPr lang="en-US" sz="2800" b="1" dirty="0">
                <a:solidFill>
                  <a:prstClr val="black"/>
                </a:solidFill>
                <a:latin typeface="Calibri"/>
              </a:rPr>
              <a:t>“Induced”  </a:t>
            </a:r>
          </a:p>
          <a:p>
            <a:r>
              <a:rPr lang="en-US" dirty="0">
                <a:solidFill>
                  <a:prstClr val="black"/>
                </a:solidFill>
                <a:latin typeface="Calibri"/>
              </a:rPr>
              <a:t>The separation happens </a:t>
            </a:r>
            <a:r>
              <a:rPr lang="en-US" b="1" i="1" dirty="0">
                <a:solidFill>
                  <a:prstClr val="black"/>
                </a:solidFill>
                <a:latin typeface="Calibri"/>
              </a:rPr>
              <a:t>because</a:t>
            </a:r>
            <a:r>
              <a:rPr lang="en-US" b="1" dirty="0">
                <a:solidFill>
                  <a:prstClr val="black"/>
                </a:solidFill>
                <a:latin typeface="Calibri"/>
              </a:rPr>
              <a:t> of human action</a:t>
            </a:r>
          </a:p>
        </p:txBody>
      </p:sp>
      <p:cxnSp>
        <p:nvCxnSpPr>
          <p:cNvPr id="43" name="Straight Arrow Connector 42"/>
          <p:cNvCxnSpPr/>
          <p:nvPr/>
        </p:nvCxnSpPr>
        <p:spPr>
          <a:xfrm>
            <a:off x="3543300" y="2088417"/>
            <a:ext cx="1485900" cy="4170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0" idx="0"/>
          </p:cNvCxnSpPr>
          <p:nvPr/>
        </p:nvCxnSpPr>
        <p:spPr>
          <a:xfrm flipH="1">
            <a:off x="2895600" y="2088417"/>
            <a:ext cx="647700" cy="417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81200" y="4724400"/>
            <a:ext cx="3429000" cy="1200329"/>
          </a:xfrm>
          <a:prstGeom prst="rect">
            <a:avLst/>
          </a:prstGeom>
          <a:noFill/>
          <a:ln w="76200">
            <a:solidFill>
              <a:srgbClr val="FF0000"/>
            </a:solidFill>
          </a:ln>
        </p:spPr>
        <p:txBody>
          <a:bodyPr wrap="square" rtlCol="0">
            <a:spAutoFit/>
          </a:bodyPr>
          <a:lstStyle/>
          <a:p>
            <a:pPr algn="ctr"/>
            <a:r>
              <a:rPr lang="en-US" sz="2400" dirty="0">
                <a:solidFill>
                  <a:prstClr val="black"/>
                </a:solidFill>
                <a:latin typeface="Calibri"/>
              </a:rPr>
              <a:t>To save the life of the mother “</a:t>
            </a:r>
            <a:r>
              <a:rPr lang="en-US" sz="2400" b="1" dirty="0">
                <a:solidFill>
                  <a:prstClr val="black"/>
                </a:solidFill>
                <a:latin typeface="Calibri"/>
              </a:rPr>
              <a:t>Previable Parturition</a:t>
            </a:r>
            <a:r>
              <a:rPr lang="en-US" sz="2400" dirty="0">
                <a:solidFill>
                  <a:prstClr val="black"/>
                </a:solidFill>
                <a:latin typeface="Calibri"/>
              </a:rPr>
              <a:t>”</a:t>
            </a:r>
          </a:p>
        </p:txBody>
      </p:sp>
      <p:sp>
        <p:nvSpPr>
          <p:cNvPr id="53" name="TextBox 52"/>
          <p:cNvSpPr txBox="1"/>
          <p:nvPr/>
        </p:nvSpPr>
        <p:spPr>
          <a:xfrm>
            <a:off x="5867399" y="4876801"/>
            <a:ext cx="4572000" cy="954107"/>
          </a:xfrm>
          <a:prstGeom prst="rect">
            <a:avLst/>
          </a:prstGeom>
          <a:noFill/>
          <a:ln w="76200">
            <a:solidFill>
              <a:srgbClr val="FF0000"/>
            </a:solidFill>
          </a:ln>
        </p:spPr>
        <p:txBody>
          <a:bodyPr wrap="square" rtlCol="0">
            <a:spAutoFit/>
          </a:bodyPr>
          <a:lstStyle/>
          <a:p>
            <a:pPr algn="ctr"/>
            <a:r>
              <a:rPr lang="en-US" sz="2800" b="1" dirty="0">
                <a:solidFill>
                  <a:prstClr val="black"/>
                </a:solidFill>
                <a:latin typeface="Calibri"/>
              </a:rPr>
              <a:t>To produce a dead baby:  </a:t>
            </a:r>
          </a:p>
          <a:p>
            <a:pPr algn="ctr"/>
            <a:r>
              <a:rPr lang="en-US" sz="2800" b="1" dirty="0">
                <a:solidFill>
                  <a:prstClr val="black"/>
                </a:solidFill>
                <a:latin typeface="Calibri"/>
              </a:rPr>
              <a:t>"Elective Induced Abortion“</a:t>
            </a:r>
          </a:p>
        </p:txBody>
      </p:sp>
      <p:cxnSp>
        <p:nvCxnSpPr>
          <p:cNvPr id="55" name="Straight Arrow Connector 54"/>
          <p:cNvCxnSpPr>
            <a:stCxn id="41" idx="2"/>
            <a:endCxn id="52" idx="0"/>
          </p:cNvCxnSpPr>
          <p:nvPr/>
        </p:nvCxnSpPr>
        <p:spPr>
          <a:xfrm flipH="1">
            <a:off x="3695700" y="3868817"/>
            <a:ext cx="1485900" cy="855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stCxn id="41" idx="2"/>
            <a:endCxn id="53" idx="0"/>
          </p:cNvCxnSpPr>
          <p:nvPr/>
        </p:nvCxnSpPr>
        <p:spPr>
          <a:xfrm>
            <a:off x="5181600" y="3868817"/>
            <a:ext cx="2971799" cy="1007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181602" y="1272808"/>
            <a:ext cx="1219198" cy="7083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00800" y="1981201"/>
            <a:ext cx="990600" cy="130904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D6E3F15-4CB4-97E2-2200-709F6DDD87D8}"/>
              </a:ext>
            </a:extLst>
          </p:cNvPr>
          <p:cNvSpPr txBox="1"/>
          <p:nvPr/>
        </p:nvSpPr>
        <p:spPr>
          <a:xfrm>
            <a:off x="7421492" y="183416"/>
            <a:ext cx="1189108" cy="369332"/>
          </a:xfrm>
          <a:prstGeom prst="rect">
            <a:avLst/>
          </a:prstGeom>
          <a:noFill/>
        </p:spPr>
        <p:txBody>
          <a:bodyPr wrap="none" rtlCol="0">
            <a:spAutoFit/>
          </a:bodyPr>
          <a:lstStyle/>
          <a:p>
            <a:r>
              <a:rPr lang="en-US" dirty="0"/>
              <a:t>ABORTION</a:t>
            </a:r>
          </a:p>
        </p:txBody>
      </p:sp>
      <p:sp>
        <p:nvSpPr>
          <p:cNvPr id="4" name="TextBox 3">
            <a:extLst>
              <a:ext uri="{FF2B5EF4-FFF2-40B4-BE49-F238E27FC236}">
                <a16:creationId xmlns:a16="http://schemas.microsoft.com/office/drawing/2014/main" id="{8DBEC4AF-B5FC-DCFB-D9B8-97E26DFC39FE}"/>
              </a:ext>
            </a:extLst>
          </p:cNvPr>
          <p:cNvSpPr txBox="1"/>
          <p:nvPr/>
        </p:nvSpPr>
        <p:spPr>
          <a:xfrm>
            <a:off x="606056" y="4876800"/>
            <a:ext cx="1375144"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j-lt"/>
                <a:ea typeface="+mj-ea"/>
                <a:cs typeface="+mj-cs"/>
                <a:sym typeface="Calibri"/>
              </a:rPr>
              <a:t>Before 22 weeks gestational age</a:t>
            </a:r>
          </a:p>
        </p:txBody>
      </p:sp>
      <p:sp>
        <p:nvSpPr>
          <p:cNvPr id="5" name="TextBox 4">
            <a:extLst>
              <a:ext uri="{FF2B5EF4-FFF2-40B4-BE49-F238E27FC236}">
                <a16:creationId xmlns:a16="http://schemas.microsoft.com/office/drawing/2014/main" id="{CBF2A87E-7DC2-BD13-2F66-45A21FCEA792}"/>
              </a:ext>
            </a:extLst>
          </p:cNvPr>
          <p:cNvSpPr txBox="1"/>
          <p:nvPr/>
        </p:nvSpPr>
        <p:spPr>
          <a:xfrm>
            <a:off x="10501420" y="4846023"/>
            <a:ext cx="131466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mj-lt"/>
                <a:ea typeface="+mj-ea"/>
                <a:cs typeface="+mj-cs"/>
                <a:sym typeface="Calibri"/>
              </a:rPr>
              <a:t>At any gestational age</a:t>
            </a:r>
          </a:p>
        </p:txBody>
      </p:sp>
    </p:spTree>
    <p:extLst>
      <p:ext uri="{BB962C8B-B14F-4D97-AF65-F5344CB8AC3E}">
        <p14:creationId xmlns:p14="http://schemas.microsoft.com/office/powerpoint/2010/main" val="257483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40" grpId="0" animBg="1"/>
      <p:bldP spid="41" grpId="0" animBg="1"/>
      <p:bldP spid="52" grpId="0" animBg="1"/>
      <p:bldP spid="53" grpId="0" animBg="1"/>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95BD-5B48-DB3B-35E2-B5F25119E543}"/>
              </a:ext>
            </a:extLst>
          </p:cNvPr>
          <p:cNvSpPr>
            <a:spLocks noGrp="1"/>
          </p:cNvSpPr>
          <p:nvPr>
            <p:ph type="title"/>
          </p:nvPr>
        </p:nvSpPr>
        <p:spPr/>
        <p:txBody>
          <a:bodyPr/>
          <a:lstStyle/>
          <a:p>
            <a:r>
              <a:rPr lang="en-US" dirty="0"/>
              <a:t>ACOG Concurs….</a:t>
            </a:r>
          </a:p>
        </p:txBody>
      </p:sp>
      <p:pic>
        <p:nvPicPr>
          <p:cNvPr id="4" name="Content Placeholder 3">
            <a:extLst>
              <a:ext uri="{FF2B5EF4-FFF2-40B4-BE49-F238E27FC236}">
                <a16:creationId xmlns:a16="http://schemas.microsoft.com/office/drawing/2014/main" id="{E99C99A4-6E7F-8000-11AE-0D38ADD692D3}"/>
              </a:ext>
            </a:extLst>
          </p:cNvPr>
          <p:cNvPicPr>
            <a:picLocks noGrp="1" noChangeAspect="1"/>
          </p:cNvPicPr>
          <p:nvPr>
            <p:ph idx="1"/>
          </p:nvPr>
        </p:nvPicPr>
        <p:blipFill>
          <a:blip r:embed="rId2"/>
          <a:stretch>
            <a:fillRect/>
          </a:stretch>
        </p:blipFill>
        <p:spPr>
          <a:xfrm>
            <a:off x="4857954" y="1600200"/>
            <a:ext cx="7334046" cy="4474509"/>
          </a:xfrm>
          <a:prstGeom prst="rect">
            <a:avLst/>
          </a:prstGeom>
        </p:spPr>
      </p:pic>
      <p:sp>
        <p:nvSpPr>
          <p:cNvPr id="5" name="TextBox 4">
            <a:extLst>
              <a:ext uri="{FF2B5EF4-FFF2-40B4-BE49-F238E27FC236}">
                <a16:creationId xmlns:a16="http://schemas.microsoft.com/office/drawing/2014/main" id="{3AA61B98-D17D-B024-3351-E722CFA9E4CD}"/>
              </a:ext>
            </a:extLst>
          </p:cNvPr>
          <p:cNvSpPr txBox="1"/>
          <p:nvPr/>
        </p:nvSpPr>
        <p:spPr>
          <a:xfrm rot="10800000" flipV="1">
            <a:off x="609599" y="1997840"/>
            <a:ext cx="394113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“Induced Abortion:  An intervention to end a pregnancy </a:t>
            </a:r>
            <a:r>
              <a:rPr kumimoji="0" lang="en-US" sz="3600" i="0" u="sng" strike="noStrike" cap="none" spc="0" normalizeH="0" baseline="0" dirty="0">
                <a:ln>
                  <a:noFill/>
                </a:ln>
                <a:solidFill>
                  <a:srgbClr val="000000"/>
                </a:solidFill>
                <a:effectLst/>
                <a:uFillTx/>
                <a:latin typeface="+mj-lt"/>
                <a:ea typeface="+mj-ea"/>
                <a:cs typeface="+mj-cs"/>
                <a:sym typeface="Calibri"/>
              </a:rPr>
              <a:t>so that it does not result in a live birth</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sp>
        <p:nvSpPr>
          <p:cNvPr id="6" name="Arrow: Curved Right 5">
            <a:extLst>
              <a:ext uri="{FF2B5EF4-FFF2-40B4-BE49-F238E27FC236}">
                <a16:creationId xmlns:a16="http://schemas.microsoft.com/office/drawing/2014/main" id="{17743646-D041-659C-B389-62E0F37DE25C}"/>
              </a:ext>
            </a:extLst>
          </p:cNvPr>
          <p:cNvSpPr/>
          <p:nvPr/>
        </p:nvSpPr>
        <p:spPr>
          <a:xfrm rot="18134735">
            <a:off x="4264525" y="4970167"/>
            <a:ext cx="572418" cy="1643397"/>
          </a:xfrm>
          <a:prstGeom prst="curvedRightArrow">
            <a:avLst>
              <a:gd name="adj1" fmla="val 0"/>
              <a:gd name="adj2" fmla="val 50000"/>
              <a:gd name="adj3" fmla="val 25000"/>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853336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95BD-5B48-DB3B-35E2-B5F25119E543}"/>
              </a:ext>
            </a:extLst>
          </p:cNvPr>
          <p:cNvSpPr>
            <a:spLocks noGrp="1"/>
          </p:cNvSpPr>
          <p:nvPr>
            <p:ph type="title"/>
          </p:nvPr>
        </p:nvSpPr>
        <p:spPr/>
        <p:txBody>
          <a:bodyPr/>
          <a:lstStyle/>
          <a:p>
            <a:r>
              <a:rPr lang="en-US" dirty="0"/>
              <a:t>ACOG Concurs….</a:t>
            </a:r>
          </a:p>
        </p:txBody>
      </p:sp>
      <p:sp>
        <p:nvSpPr>
          <p:cNvPr id="5" name="TextBox 4">
            <a:extLst>
              <a:ext uri="{FF2B5EF4-FFF2-40B4-BE49-F238E27FC236}">
                <a16:creationId xmlns:a16="http://schemas.microsoft.com/office/drawing/2014/main" id="{3AA61B98-D17D-B024-3351-E722CFA9E4CD}"/>
              </a:ext>
            </a:extLst>
          </p:cNvPr>
          <p:cNvSpPr txBox="1"/>
          <p:nvPr/>
        </p:nvSpPr>
        <p:spPr>
          <a:xfrm rot="10800000" flipV="1">
            <a:off x="609599" y="1997840"/>
            <a:ext cx="394113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“Induced Abortion:  An intervention to end a pregnancy </a:t>
            </a:r>
            <a:r>
              <a:rPr kumimoji="0" lang="en-US" sz="3600" b="0" i="0" u="sng" strike="noStrike" cap="none" spc="0" normalizeH="0" baseline="0" dirty="0">
                <a:ln>
                  <a:noFill/>
                </a:ln>
                <a:solidFill>
                  <a:srgbClr val="000000"/>
                </a:solidFill>
                <a:effectLst/>
                <a:uFillTx/>
                <a:latin typeface="+mj-lt"/>
                <a:ea typeface="+mj-ea"/>
                <a:cs typeface="+mj-cs"/>
                <a:sym typeface="Calibri"/>
              </a:rPr>
              <a:t>so that it does not result in a live birth</a:t>
            </a:r>
            <a:r>
              <a:rPr kumimoji="0" lang="en-US" sz="3600" b="0" i="0" u="none" strike="noStrike" cap="none" spc="0" normalizeH="0" baseline="0" dirty="0">
                <a:ln>
                  <a:noFill/>
                </a:ln>
                <a:solidFill>
                  <a:srgbClr val="000000"/>
                </a:solidFill>
                <a:effectLst/>
                <a:uFillTx/>
                <a:latin typeface="+mj-lt"/>
                <a:ea typeface="+mj-ea"/>
                <a:cs typeface="+mj-cs"/>
                <a:sym typeface="Calibri"/>
              </a:rPr>
              <a:t>”</a:t>
            </a:r>
          </a:p>
        </p:txBody>
      </p:sp>
      <p:sp>
        <p:nvSpPr>
          <p:cNvPr id="6" name="Arrow: Curved Right 5">
            <a:extLst>
              <a:ext uri="{FF2B5EF4-FFF2-40B4-BE49-F238E27FC236}">
                <a16:creationId xmlns:a16="http://schemas.microsoft.com/office/drawing/2014/main" id="{17743646-D041-659C-B389-62E0F37DE25C}"/>
              </a:ext>
            </a:extLst>
          </p:cNvPr>
          <p:cNvSpPr/>
          <p:nvPr/>
        </p:nvSpPr>
        <p:spPr>
          <a:xfrm rot="18134735">
            <a:off x="4264525" y="4970167"/>
            <a:ext cx="572418" cy="1643397"/>
          </a:xfrm>
          <a:prstGeom prst="curvedRightArrow">
            <a:avLst>
              <a:gd name="adj1" fmla="val 0"/>
              <a:gd name="adj2" fmla="val 50000"/>
              <a:gd name="adj3" fmla="val 25000"/>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136CCEDA-7640-C59A-DB01-68AF164C1355}"/>
              </a:ext>
            </a:extLst>
          </p:cNvPr>
          <p:cNvSpPr txBox="1"/>
          <p:nvPr/>
        </p:nvSpPr>
        <p:spPr>
          <a:xfrm rot="10800000" flipV="1">
            <a:off x="5199321" y="2126802"/>
            <a:ext cx="4455042"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i="1" dirty="0">
                <a:solidFill>
                  <a:srgbClr val="000000"/>
                </a:solidFill>
                <a:latin typeface="+mj-lt"/>
                <a:ea typeface="+mj-ea"/>
                <a:cs typeface="+mj-cs"/>
                <a:sym typeface="Calibri"/>
              </a:rPr>
              <a:t>In plain language:  the purpose of an induced abortion is to </a:t>
            </a:r>
            <a:r>
              <a:rPr lang="en-US" sz="3200" b="1" i="1" u="sng" dirty="0">
                <a:solidFill>
                  <a:srgbClr val="000000"/>
                </a:solidFill>
                <a:latin typeface="+mj-lt"/>
                <a:ea typeface="+mj-ea"/>
                <a:cs typeface="+mj-cs"/>
                <a:sym typeface="Calibri"/>
              </a:rPr>
              <a:t>make sure that the baby does not survive the separation</a:t>
            </a:r>
            <a:endParaRPr kumimoji="0" lang="en-US" sz="3200" b="1" i="1" u="sng"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862791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037D-ABF7-8A3E-4E8D-29BFD20EF5F9}"/>
              </a:ext>
            </a:extLst>
          </p:cNvPr>
          <p:cNvSpPr>
            <a:spLocks noGrp="1"/>
          </p:cNvSpPr>
          <p:nvPr>
            <p:ph type="title"/>
          </p:nvPr>
        </p:nvSpPr>
        <p:spPr/>
        <p:txBody>
          <a:bodyPr/>
          <a:lstStyle/>
          <a:p>
            <a:r>
              <a:rPr lang="en-US" dirty="0"/>
              <a:t>CDC concurs</a:t>
            </a:r>
          </a:p>
        </p:txBody>
      </p:sp>
      <p:sp>
        <p:nvSpPr>
          <p:cNvPr id="3" name="Content Placeholder 2">
            <a:extLst>
              <a:ext uri="{FF2B5EF4-FFF2-40B4-BE49-F238E27FC236}">
                <a16:creationId xmlns:a16="http://schemas.microsoft.com/office/drawing/2014/main" id="{ADE20D67-552A-B897-E524-07692ACAAC2F}"/>
              </a:ext>
            </a:extLst>
          </p:cNvPr>
          <p:cNvSpPr>
            <a:spLocks noGrp="1"/>
          </p:cNvSpPr>
          <p:nvPr>
            <p:ph idx="1"/>
          </p:nvPr>
        </p:nvSpPr>
        <p:spPr/>
        <p:txBody>
          <a:bodyPr/>
          <a:lstStyle/>
          <a:p>
            <a:pPr marL="0" indent="0">
              <a:buNone/>
            </a:pPr>
            <a:r>
              <a:rPr lang="en-US" dirty="0"/>
              <a:t>“</a:t>
            </a:r>
            <a:r>
              <a:rPr lang="en-US" i="1" dirty="0"/>
              <a:t>For the purpose of surveillance, </a:t>
            </a:r>
            <a:r>
              <a:rPr lang="en-US" b="1" i="1" dirty="0"/>
              <a:t>a legal induced abortion is defined as ‘an intervention </a:t>
            </a:r>
            <a:r>
              <a:rPr lang="en-US" i="1" dirty="0"/>
              <a:t>performed by a licensed clinician (for instance, a physician, nurse midwife, nurse practitioner, physician assistant) within the limits of state regulations, </a:t>
            </a:r>
            <a:r>
              <a:rPr lang="en-US" b="1" i="1" dirty="0"/>
              <a:t>that</a:t>
            </a:r>
            <a:r>
              <a:rPr lang="en-US" i="1" dirty="0"/>
              <a:t> </a:t>
            </a:r>
            <a:r>
              <a:rPr lang="en-US" b="1" i="1" dirty="0"/>
              <a:t>is </a:t>
            </a:r>
            <a:r>
              <a:rPr lang="en-US" b="1" i="1" u="sng" dirty="0"/>
              <a:t>intended to terminate a suspected or known ongoing intrauterine pregnancy and that does not result in a live birth.’ </a:t>
            </a:r>
          </a:p>
          <a:p>
            <a:pPr marL="0" indent="0">
              <a:buNone/>
            </a:pPr>
            <a:r>
              <a:rPr lang="en-US" i="1" dirty="0"/>
              <a:t>This definition excludes management of intrauterine fetal death, early pregnancy failure/loss, ectopic pregnancy, or retained products of conception.”</a:t>
            </a:r>
          </a:p>
        </p:txBody>
      </p:sp>
      <p:sp>
        <p:nvSpPr>
          <p:cNvPr id="4" name="TextBox 3">
            <a:extLst>
              <a:ext uri="{FF2B5EF4-FFF2-40B4-BE49-F238E27FC236}">
                <a16:creationId xmlns:a16="http://schemas.microsoft.com/office/drawing/2014/main" id="{C2625EA2-BC53-7C54-56E0-C60CA50A9311}"/>
              </a:ext>
            </a:extLst>
          </p:cNvPr>
          <p:cNvSpPr txBox="1"/>
          <p:nvPr/>
        </p:nvSpPr>
        <p:spPr>
          <a:xfrm>
            <a:off x="396240" y="6096456"/>
            <a:ext cx="11430000" cy="584775"/>
          </a:xfrm>
          <a:prstGeom prst="rect">
            <a:avLst/>
          </a:prstGeom>
          <a:noFill/>
        </p:spPr>
        <p:txBody>
          <a:bodyPr wrap="square" rtlCol="0">
            <a:spAutoFit/>
          </a:bodyPr>
          <a:lstStyle/>
          <a:p>
            <a:r>
              <a:rPr lang="en-US" sz="1600" dirty="0">
                <a:hlinkClick r:id="rId2"/>
              </a:rPr>
              <a:t>https://www.cdc.gov/reproductive-health/data-statistics/abortion-surveillance-system.html#:~:text=For%20the%20purpose%20of%20surveillance,suspected%20or%20known%20intrauterine%20pregnancy</a:t>
            </a:r>
            <a:r>
              <a:rPr lang="en-US" sz="1600" dirty="0"/>
              <a:t> </a:t>
            </a:r>
          </a:p>
        </p:txBody>
      </p:sp>
    </p:spTree>
    <p:extLst>
      <p:ext uri="{BB962C8B-B14F-4D97-AF65-F5344CB8AC3E}">
        <p14:creationId xmlns:p14="http://schemas.microsoft.com/office/powerpoint/2010/main" val="325667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338" y="304800"/>
            <a:ext cx="8652934" cy="487362"/>
          </a:xfrm>
        </p:spPr>
        <p:txBody>
          <a:bodyPr>
            <a:normAutofit/>
          </a:bodyPr>
          <a:lstStyle/>
          <a:p>
            <a:r>
              <a:rPr lang="en-US" sz="2400" dirty="0"/>
              <a:t>http://clinicquotes.com/how-a-suction-abortion-is-performed/</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 y="838201"/>
            <a:ext cx="11334750" cy="578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0" y="3733800"/>
            <a:ext cx="35052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663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4046"/>
            <a:ext cx="12382500" cy="673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167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150" y="76200"/>
            <a:ext cx="11347451" cy="632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697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50" y="59307"/>
            <a:ext cx="11550650" cy="617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31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89A88-3B15-C5FC-2120-76304A045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4953B-C5FD-339F-BA41-3A2C4152B761}"/>
              </a:ext>
            </a:extLst>
          </p:cNvPr>
          <p:cNvSpPr>
            <a:spLocks noGrp="1"/>
          </p:cNvSpPr>
          <p:nvPr>
            <p:ph type="title"/>
          </p:nvPr>
        </p:nvSpPr>
        <p:spPr/>
        <p:txBody>
          <a:bodyPr/>
          <a:lstStyle/>
          <a:p>
            <a:r>
              <a:rPr lang="en-US" dirty="0"/>
              <a:t>Blob of tissue or Human being?</a:t>
            </a:r>
          </a:p>
        </p:txBody>
      </p:sp>
      <p:sp>
        <p:nvSpPr>
          <p:cNvPr id="3" name="Content Placeholder 2">
            <a:extLst>
              <a:ext uri="{FF2B5EF4-FFF2-40B4-BE49-F238E27FC236}">
                <a16:creationId xmlns:a16="http://schemas.microsoft.com/office/drawing/2014/main" id="{0272E96F-2F24-419E-4584-F6517470C302}"/>
              </a:ext>
            </a:extLst>
          </p:cNvPr>
          <p:cNvSpPr>
            <a:spLocks noGrp="1"/>
          </p:cNvSpPr>
          <p:nvPr>
            <p:ph sz="half" idx="1"/>
          </p:nvPr>
        </p:nvSpPr>
        <p:spPr/>
        <p:txBody>
          <a:bodyPr/>
          <a:lstStyle/>
          <a:p>
            <a:pPr marL="0" indent="0">
              <a:buNone/>
            </a:pPr>
            <a:r>
              <a:rPr lang="en-US" dirty="0"/>
              <a:t>“The scientific basis for distinguishing one cell type from another rests on two criteria:  </a:t>
            </a:r>
          </a:p>
          <a:p>
            <a:pPr marL="514350" indent="-514350">
              <a:buAutoNum type="arabicPeriod"/>
            </a:pPr>
            <a:r>
              <a:rPr lang="en-US" dirty="0"/>
              <a:t>differences in what something is made of (its molecular </a:t>
            </a:r>
            <a:r>
              <a:rPr lang="en-US" b="1" u="sng" dirty="0"/>
              <a:t>composition</a:t>
            </a:r>
            <a:r>
              <a:rPr lang="en-US" dirty="0"/>
              <a:t>) and </a:t>
            </a:r>
          </a:p>
          <a:p>
            <a:pPr marL="514350" indent="-514350">
              <a:buAutoNum type="arabicPeriod"/>
            </a:pPr>
            <a:r>
              <a:rPr lang="en-US" dirty="0"/>
              <a:t>differences in how the cell </a:t>
            </a:r>
            <a:r>
              <a:rPr lang="en-US" b="1" u="sng" dirty="0"/>
              <a:t>behaves</a:t>
            </a:r>
            <a:r>
              <a:rPr lang="en-US" dirty="0"/>
              <a:t>.  ”</a:t>
            </a:r>
          </a:p>
          <a:p>
            <a:pPr marL="0" indent="0">
              <a:buNone/>
            </a:pPr>
            <a:endParaRPr lang="en-US" dirty="0"/>
          </a:p>
        </p:txBody>
      </p:sp>
      <p:sp>
        <p:nvSpPr>
          <p:cNvPr id="4" name="Content Placeholder 3">
            <a:extLst>
              <a:ext uri="{FF2B5EF4-FFF2-40B4-BE49-F238E27FC236}">
                <a16:creationId xmlns:a16="http://schemas.microsoft.com/office/drawing/2014/main" id="{D85FED2C-E4EC-56A7-0708-15479E5CB142}"/>
              </a:ext>
            </a:extLst>
          </p:cNvPr>
          <p:cNvSpPr>
            <a:spLocks noGrp="1"/>
          </p:cNvSpPr>
          <p:nvPr>
            <p:ph sz="half" idx="2"/>
          </p:nvPr>
        </p:nvSpPr>
        <p:spPr/>
        <p:txBody>
          <a:bodyPr/>
          <a:lstStyle/>
          <a:p>
            <a:r>
              <a:rPr lang="en-US" dirty="0"/>
              <a:t>“These two criteria are universally agreed upon and employed throughout the scientific enterprise.  They are not “religious” beliefs or matters of personal opinion.  They are objective, verifiable scientific criteria that determine precisely when a new cell type is formed.”</a:t>
            </a:r>
          </a:p>
        </p:txBody>
      </p:sp>
      <p:sp>
        <p:nvSpPr>
          <p:cNvPr id="5" name="TextBox 4">
            <a:extLst>
              <a:ext uri="{FF2B5EF4-FFF2-40B4-BE49-F238E27FC236}">
                <a16:creationId xmlns:a16="http://schemas.microsoft.com/office/drawing/2014/main" id="{14138729-8662-7878-6C0F-B1E3BC2A3782}"/>
              </a:ext>
            </a:extLst>
          </p:cNvPr>
          <p:cNvSpPr txBox="1"/>
          <p:nvPr/>
        </p:nvSpPr>
        <p:spPr>
          <a:xfrm>
            <a:off x="2606964" y="6311900"/>
            <a:ext cx="7546685" cy="369332"/>
          </a:xfrm>
          <a:prstGeom prst="rect">
            <a:avLst/>
          </a:prstGeom>
          <a:noFill/>
        </p:spPr>
        <p:txBody>
          <a:bodyPr wrap="square">
            <a:spAutoFit/>
          </a:bodyPr>
          <a:lstStyle/>
          <a:p>
            <a:r>
              <a:rPr lang="en-US" dirty="0">
                <a:hlinkClick r:id="rId2"/>
              </a:rPr>
              <a:t>https://lozierinstitute.org/a-scientific-view-of-when-life-begins</a:t>
            </a:r>
            <a:r>
              <a:rPr lang="en-US" dirty="0"/>
              <a:t> </a:t>
            </a:r>
          </a:p>
        </p:txBody>
      </p:sp>
    </p:spTree>
    <p:extLst>
      <p:ext uri="{BB962C8B-B14F-4D97-AF65-F5344CB8AC3E}">
        <p14:creationId xmlns:p14="http://schemas.microsoft.com/office/powerpoint/2010/main" val="205363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 y="112490"/>
            <a:ext cx="11671299" cy="612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433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651" y="186266"/>
            <a:ext cx="11673416" cy="6155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872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E26A-2F13-D2C6-193C-F4C086531103}"/>
              </a:ext>
            </a:extLst>
          </p:cNvPr>
          <p:cNvSpPr>
            <a:spLocks noGrp="1"/>
          </p:cNvSpPr>
          <p:nvPr>
            <p:ph type="title"/>
          </p:nvPr>
        </p:nvSpPr>
        <p:spPr/>
        <p:txBody>
          <a:bodyPr/>
          <a:lstStyle/>
          <a:p>
            <a:r>
              <a:rPr lang="en-US" dirty="0"/>
              <a:t>Drug induced abortion</a:t>
            </a:r>
          </a:p>
        </p:txBody>
      </p:sp>
      <p:sp>
        <p:nvSpPr>
          <p:cNvPr id="3" name="Content Placeholder 2">
            <a:extLst>
              <a:ext uri="{FF2B5EF4-FFF2-40B4-BE49-F238E27FC236}">
                <a16:creationId xmlns:a16="http://schemas.microsoft.com/office/drawing/2014/main" id="{9A92F7A2-BDCA-07FA-59AC-D99D035E0AA1}"/>
              </a:ext>
            </a:extLst>
          </p:cNvPr>
          <p:cNvSpPr>
            <a:spLocks noGrp="1"/>
          </p:cNvSpPr>
          <p:nvPr>
            <p:ph idx="1"/>
          </p:nvPr>
        </p:nvSpPr>
        <p:spPr/>
        <p:txBody>
          <a:bodyPr/>
          <a:lstStyle/>
          <a:p>
            <a:r>
              <a:rPr lang="en-US" sz="3600" dirty="0"/>
              <a:t>Drug induced abortion works by taking two drugs.</a:t>
            </a:r>
          </a:p>
          <a:p>
            <a:r>
              <a:rPr lang="en-US" sz="3600" dirty="0"/>
              <a:t>The first drug (usually </a:t>
            </a:r>
            <a:r>
              <a:rPr lang="en-US" sz="3600" dirty="0" err="1"/>
              <a:t>mifeprex</a:t>
            </a:r>
            <a:r>
              <a:rPr lang="en-US" sz="3600" dirty="0"/>
              <a:t>) poisons the placenta, which is the connection between the mother and the human being in her womb, causing the baby to die of starvation.</a:t>
            </a:r>
          </a:p>
          <a:p>
            <a:r>
              <a:rPr lang="en-US" sz="3600" dirty="0"/>
              <a:t>The second drug (usually misoprostol/Cytotec) causes the mother’s womb to squeeze out the baby.</a:t>
            </a:r>
          </a:p>
          <a:p>
            <a:endParaRPr lang="en-US" sz="3600" dirty="0"/>
          </a:p>
          <a:p>
            <a:endParaRPr lang="en-US" dirty="0"/>
          </a:p>
        </p:txBody>
      </p:sp>
    </p:spTree>
    <p:extLst>
      <p:ext uri="{BB962C8B-B14F-4D97-AF65-F5344CB8AC3E}">
        <p14:creationId xmlns:p14="http://schemas.microsoft.com/office/powerpoint/2010/main" val="24514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7C734-1D04-9D33-5A58-CEC1F0B761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33C849-3837-EB45-E62E-25D0DA54A454}"/>
              </a:ext>
            </a:extLst>
          </p:cNvPr>
          <p:cNvSpPr>
            <a:spLocks noGrp="1"/>
          </p:cNvSpPr>
          <p:nvPr>
            <p:ph type="title"/>
          </p:nvPr>
        </p:nvSpPr>
        <p:spPr>
          <a:xfrm>
            <a:off x="838200" y="365125"/>
            <a:ext cx="10515600" cy="1325563"/>
          </a:xfrm>
        </p:spPr>
        <p:txBody>
          <a:bodyPr/>
          <a:lstStyle/>
          <a:p>
            <a:pPr algn="ctr"/>
            <a:r>
              <a:rPr lang="en-US" dirty="0"/>
              <a:t>Is abortion healthcare?</a:t>
            </a:r>
            <a:br>
              <a:rPr lang="en-US" dirty="0"/>
            </a:br>
            <a:endParaRPr lang="en-US" dirty="0"/>
          </a:p>
        </p:txBody>
      </p:sp>
      <p:sp>
        <p:nvSpPr>
          <p:cNvPr id="5" name="Content Placeholder 4">
            <a:extLst>
              <a:ext uri="{FF2B5EF4-FFF2-40B4-BE49-F238E27FC236}">
                <a16:creationId xmlns:a16="http://schemas.microsoft.com/office/drawing/2014/main" id="{D1630DFC-CA53-6294-F1FF-912CF2B473CA}"/>
              </a:ext>
            </a:extLst>
          </p:cNvPr>
          <p:cNvSpPr>
            <a:spLocks noGrp="1"/>
          </p:cNvSpPr>
          <p:nvPr>
            <p:ph sz="half" idx="1"/>
          </p:nvPr>
        </p:nvSpPr>
        <p:spPr>
          <a:xfrm>
            <a:off x="590550" y="1863724"/>
            <a:ext cx="5429250" cy="4803776"/>
          </a:xfrm>
        </p:spPr>
        <p:txBody>
          <a:bodyPr>
            <a:normAutofit/>
          </a:bodyPr>
          <a:lstStyle/>
          <a:p>
            <a:pPr marL="0" indent="0">
              <a:buNone/>
            </a:pPr>
            <a:r>
              <a:rPr lang="en-US" dirty="0"/>
              <a:t>But these drugs don’t always work.   The further along a woman is in pregnancy, the more likely the drugs fail.</a:t>
            </a:r>
          </a:p>
          <a:p>
            <a:pPr marL="0" indent="0">
              <a:buNone/>
            </a:pPr>
            <a:endParaRPr lang="en-US" dirty="0"/>
          </a:p>
          <a:p>
            <a:pPr marL="0" indent="0">
              <a:buNone/>
            </a:pPr>
            <a:r>
              <a:rPr lang="en-US" dirty="0"/>
              <a:t>Then what happens to the woman?</a:t>
            </a:r>
          </a:p>
        </p:txBody>
      </p:sp>
      <p:sp>
        <p:nvSpPr>
          <p:cNvPr id="6" name="Content Placeholder 5">
            <a:extLst>
              <a:ext uri="{FF2B5EF4-FFF2-40B4-BE49-F238E27FC236}">
                <a16:creationId xmlns:a16="http://schemas.microsoft.com/office/drawing/2014/main" id="{BCED5BE7-3895-E327-D4A5-1F2D05FA3303}"/>
              </a:ext>
            </a:extLst>
          </p:cNvPr>
          <p:cNvSpPr>
            <a:spLocks noGrp="1"/>
          </p:cNvSpPr>
          <p:nvPr>
            <p:ph sz="half" idx="2"/>
          </p:nvPr>
        </p:nvSpPr>
        <p:spPr/>
        <p:txBody>
          <a:bodyPr>
            <a:normAutofit/>
          </a:bodyPr>
          <a:lstStyle/>
          <a:p>
            <a:pPr>
              <a:defRPr/>
            </a:pPr>
            <a:r>
              <a:rPr lang="en-US" dirty="0"/>
              <a:t>Hemorrhage</a:t>
            </a:r>
          </a:p>
          <a:p>
            <a:pPr>
              <a:defRPr/>
            </a:pPr>
            <a:r>
              <a:rPr lang="en-US" dirty="0"/>
              <a:t>Infection</a:t>
            </a:r>
          </a:p>
          <a:p>
            <a:pPr>
              <a:defRPr/>
            </a:pPr>
            <a:r>
              <a:rPr lang="en-US" dirty="0"/>
              <a:t>Surgical complications</a:t>
            </a:r>
          </a:p>
          <a:p>
            <a:pPr>
              <a:defRPr/>
            </a:pPr>
            <a:r>
              <a:rPr lang="en-US" dirty="0"/>
              <a:t>Incomplete abortion</a:t>
            </a:r>
          </a:p>
          <a:p>
            <a:pPr>
              <a:defRPr/>
            </a:pPr>
            <a:r>
              <a:rPr lang="en-US" dirty="0"/>
              <a:t>Ongoing pregnancy</a:t>
            </a:r>
          </a:p>
          <a:p>
            <a:pPr>
              <a:defRPr/>
            </a:pPr>
            <a:r>
              <a:rPr lang="en-US" dirty="0"/>
              <a:t>Death</a:t>
            </a:r>
          </a:p>
          <a:p>
            <a:pPr marL="0" indent="0">
              <a:buNone/>
            </a:pPr>
            <a:endParaRPr lang="en-US" dirty="0"/>
          </a:p>
        </p:txBody>
      </p:sp>
    </p:spTree>
    <p:extLst>
      <p:ext uri="{BB962C8B-B14F-4D97-AF65-F5344CB8AC3E}">
        <p14:creationId xmlns:p14="http://schemas.microsoft.com/office/powerpoint/2010/main" val="18087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528A8-74E6-6119-7747-1D7DF3A14903}"/>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590E452-F06B-A41D-DA07-9FC07FDFBDB5}"/>
              </a:ext>
            </a:extLst>
          </p:cNvPr>
          <p:cNvPicPr>
            <a:picLocks noGrp="1" noChangeAspect="1"/>
          </p:cNvPicPr>
          <p:nvPr>
            <p:ph sz="half" idx="1"/>
          </p:nvPr>
        </p:nvPicPr>
        <p:blipFill>
          <a:blip r:embed="rId2"/>
          <a:stretch>
            <a:fillRect/>
          </a:stretch>
        </p:blipFill>
        <p:spPr>
          <a:xfrm>
            <a:off x="512270" y="1362635"/>
            <a:ext cx="4715148" cy="5304808"/>
          </a:xfrm>
          <a:prstGeom prst="rect">
            <a:avLst/>
          </a:prstGeom>
        </p:spPr>
      </p:pic>
      <p:sp>
        <p:nvSpPr>
          <p:cNvPr id="5" name="Content Placeholder 3">
            <a:extLst>
              <a:ext uri="{FF2B5EF4-FFF2-40B4-BE49-F238E27FC236}">
                <a16:creationId xmlns:a16="http://schemas.microsoft.com/office/drawing/2014/main" id="{097CB186-A453-BC20-89A3-61906D243158}"/>
              </a:ext>
            </a:extLst>
          </p:cNvPr>
          <p:cNvSpPr>
            <a:spLocks noGrp="1"/>
          </p:cNvSpPr>
          <p:nvPr>
            <p:ph sz="half" idx="2"/>
          </p:nvPr>
        </p:nvSpPr>
        <p:spPr>
          <a:xfrm>
            <a:off x="6197600" y="1600201"/>
            <a:ext cx="5384800" cy="4525963"/>
          </a:xfrm>
        </p:spPr>
        <p:txBody>
          <a:bodyPr/>
          <a:lstStyle/>
          <a:p>
            <a:r>
              <a:rPr lang="en-US" sz="2667" dirty="0"/>
              <a:t>20 out of every 100 women with a significant adverse event after </a:t>
            </a:r>
            <a:r>
              <a:rPr lang="en-US" sz="2667" dirty="0" err="1"/>
              <a:t>mifeprex</a:t>
            </a:r>
            <a:r>
              <a:rPr lang="en-US" sz="2667" dirty="0"/>
              <a:t> abortion including: </a:t>
            </a:r>
          </a:p>
          <a:p>
            <a:r>
              <a:rPr lang="en-US" sz="2667" dirty="0"/>
              <a:t>15 out of 100 women hemorrhage</a:t>
            </a:r>
          </a:p>
          <a:p>
            <a:r>
              <a:rPr lang="en-US" sz="2667" dirty="0"/>
              <a:t>7 out of every 100 women with tissue left inside</a:t>
            </a:r>
          </a:p>
          <a:p>
            <a:r>
              <a:rPr lang="en-US" sz="2667" dirty="0"/>
              <a:t>6 out of every 100 women needing surgery.</a:t>
            </a:r>
          </a:p>
          <a:p>
            <a:pPr marL="0" indent="0">
              <a:buNone/>
            </a:pPr>
            <a:endParaRPr lang="en-US" dirty="0"/>
          </a:p>
        </p:txBody>
      </p:sp>
      <p:sp>
        <p:nvSpPr>
          <p:cNvPr id="7" name="Title 3">
            <a:extLst>
              <a:ext uri="{FF2B5EF4-FFF2-40B4-BE49-F238E27FC236}">
                <a16:creationId xmlns:a16="http://schemas.microsoft.com/office/drawing/2014/main" id="{0F2384F8-E128-8F04-01B4-72B4F0F4FBCB}"/>
              </a:ext>
            </a:extLst>
          </p:cNvPr>
          <p:cNvSpPr>
            <a:spLocks noGrp="1"/>
          </p:cNvSpPr>
          <p:nvPr>
            <p:ph type="title"/>
          </p:nvPr>
        </p:nvSpPr>
        <p:spPr>
          <a:xfrm>
            <a:off x="838200" y="365125"/>
            <a:ext cx="10515600" cy="1325563"/>
          </a:xfrm>
        </p:spPr>
        <p:txBody>
          <a:bodyPr/>
          <a:lstStyle/>
          <a:p>
            <a:pPr algn="ctr"/>
            <a:r>
              <a:rPr lang="en-US" dirty="0"/>
              <a:t>Is abortion healthcare?</a:t>
            </a:r>
            <a:br>
              <a:rPr lang="en-US" dirty="0"/>
            </a:br>
            <a:endParaRPr lang="en-US" dirty="0"/>
          </a:p>
        </p:txBody>
      </p:sp>
    </p:spTree>
    <p:extLst>
      <p:ext uri="{BB962C8B-B14F-4D97-AF65-F5344CB8AC3E}">
        <p14:creationId xmlns:p14="http://schemas.microsoft.com/office/powerpoint/2010/main" val="2589011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21953-2109-E6BE-C623-C89C2833C697}"/>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6BF3ECD-431A-3963-E960-71E50E4D9B04}"/>
              </a:ext>
            </a:extLst>
          </p:cNvPr>
          <p:cNvPicPr>
            <a:picLocks noGrp="1" noChangeAspect="1"/>
          </p:cNvPicPr>
          <p:nvPr>
            <p:ph sz="half" idx="2"/>
          </p:nvPr>
        </p:nvPicPr>
        <p:blipFill>
          <a:blip r:embed="rId2"/>
          <a:stretch>
            <a:fillRect/>
          </a:stretch>
        </p:blipFill>
        <p:spPr>
          <a:xfrm>
            <a:off x="6603158" y="1362635"/>
            <a:ext cx="4830685" cy="5281549"/>
          </a:xfrm>
          <a:prstGeom prst="rect">
            <a:avLst/>
          </a:prstGeom>
        </p:spPr>
      </p:pic>
      <p:pic>
        <p:nvPicPr>
          <p:cNvPr id="10" name="Picture 9">
            <a:extLst>
              <a:ext uri="{FF2B5EF4-FFF2-40B4-BE49-F238E27FC236}">
                <a16:creationId xmlns:a16="http://schemas.microsoft.com/office/drawing/2014/main" id="{EE14463A-7B14-C23B-4A31-0654BFA6534D}"/>
              </a:ext>
            </a:extLst>
          </p:cNvPr>
          <p:cNvPicPr>
            <a:picLocks noChangeAspect="1"/>
          </p:cNvPicPr>
          <p:nvPr/>
        </p:nvPicPr>
        <p:blipFill>
          <a:blip r:embed="rId3"/>
          <a:stretch>
            <a:fillRect/>
          </a:stretch>
        </p:blipFill>
        <p:spPr>
          <a:xfrm>
            <a:off x="349005" y="1362636"/>
            <a:ext cx="5746995" cy="4259441"/>
          </a:xfrm>
          <a:prstGeom prst="rect">
            <a:avLst/>
          </a:prstGeom>
        </p:spPr>
      </p:pic>
      <p:sp>
        <p:nvSpPr>
          <p:cNvPr id="11" name="TextBox 10">
            <a:extLst>
              <a:ext uri="{FF2B5EF4-FFF2-40B4-BE49-F238E27FC236}">
                <a16:creationId xmlns:a16="http://schemas.microsoft.com/office/drawing/2014/main" id="{CA8261D8-4A8A-D11E-EEED-3B39E54C9843}"/>
              </a:ext>
            </a:extLst>
          </p:cNvPr>
          <p:cNvSpPr txBox="1"/>
          <p:nvPr/>
        </p:nvSpPr>
        <p:spPr>
          <a:xfrm>
            <a:off x="471288" y="6085755"/>
            <a:ext cx="5743302"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2400"/>
              <a:t>The rate of surgical evacuation was </a:t>
            </a:r>
            <a:r>
              <a:rPr lang="en-US" sz="2400" b="1" u="sng"/>
              <a:t>30.8%.</a:t>
            </a:r>
            <a:endParaRPr lang="en-US" sz="2400" dirty="0">
              <a:solidFill>
                <a:srgbClr val="000000"/>
              </a:solidFill>
              <a:latin typeface="+mj-lt"/>
              <a:ea typeface="+mj-ea"/>
              <a:cs typeface="+mj-cs"/>
              <a:sym typeface="Calibri"/>
            </a:endParaRPr>
          </a:p>
        </p:txBody>
      </p:sp>
      <p:sp>
        <p:nvSpPr>
          <p:cNvPr id="3" name="Title 3">
            <a:extLst>
              <a:ext uri="{FF2B5EF4-FFF2-40B4-BE49-F238E27FC236}">
                <a16:creationId xmlns:a16="http://schemas.microsoft.com/office/drawing/2014/main" id="{285AC8AC-37CB-5C2C-1A2E-4987A1B7357B}"/>
              </a:ext>
            </a:extLst>
          </p:cNvPr>
          <p:cNvSpPr>
            <a:spLocks noGrp="1"/>
          </p:cNvSpPr>
          <p:nvPr>
            <p:ph type="title"/>
          </p:nvPr>
        </p:nvSpPr>
        <p:spPr>
          <a:xfrm>
            <a:off x="838200" y="365125"/>
            <a:ext cx="10515600" cy="1325563"/>
          </a:xfrm>
        </p:spPr>
        <p:txBody>
          <a:bodyPr/>
          <a:lstStyle/>
          <a:p>
            <a:pPr algn="ctr"/>
            <a:r>
              <a:rPr lang="en-US" dirty="0"/>
              <a:t>Is abortion healthcare?</a:t>
            </a:r>
            <a:br>
              <a:rPr lang="en-US" dirty="0"/>
            </a:br>
            <a:endParaRPr lang="en-US" dirty="0"/>
          </a:p>
        </p:txBody>
      </p:sp>
    </p:spTree>
    <p:extLst>
      <p:ext uri="{BB962C8B-B14F-4D97-AF65-F5344CB8AC3E}">
        <p14:creationId xmlns:p14="http://schemas.microsoft.com/office/powerpoint/2010/main" val="411599784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B294646F-F7DC-B5AA-8FB4-BE045F96F1D2}"/>
              </a:ext>
            </a:extLst>
          </p:cNvPr>
          <p:cNvSpPr>
            <a:spLocks noGrp="1"/>
          </p:cNvSpPr>
          <p:nvPr>
            <p:ph sz="half" idx="1"/>
          </p:nvPr>
        </p:nvSpPr>
        <p:spPr>
          <a:xfrm>
            <a:off x="9375770" y="1257549"/>
            <a:ext cx="2308231" cy="5153411"/>
          </a:xfrm>
        </p:spPr>
        <p:txBody>
          <a:bodyPr>
            <a:noAutofit/>
          </a:bodyPr>
          <a:lstStyle/>
          <a:p>
            <a:pPr marL="0" indent="0">
              <a:buNone/>
            </a:pPr>
            <a:r>
              <a:rPr lang="en-US" sz="1200" dirty="0"/>
              <a:t>http://abortionpillsrx.com</a:t>
            </a:r>
            <a:br>
              <a:rPr lang="en-US" sz="1200" dirty="0"/>
            </a:br>
            <a:r>
              <a:rPr lang="en-US" sz="1200" dirty="0"/>
              <a:t>http://abortpregnancy.com</a:t>
            </a:r>
            <a:br>
              <a:rPr lang="en-US" sz="1200" dirty="0"/>
            </a:br>
            <a:r>
              <a:rPr lang="en-US" sz="1200" dirty="0"/>
              <a:t>http://buygenericviagrarx.com</a:t>
            </a:r>
            <a:br>
              <a:rPr lang="en-US" sz="1200" dirty="0"/>
            </a:br>
            <a:r>
              <a:rPr lang="en-US" sz="1200" dirty="0"/>
              <a:t>http://cialisgenericrx.com</a:t>
            </a:r>
            <a:br>
              <a:rPr lang="en-US" sz="1200" dirty="0"/>
            </a:br>
            <a:r>
              <a:rPr lang="en-US" sz="1200" dirty="0"/>
              <a:t>http://endpregnancy.net</a:t>
            </a:r>
            <a:br>
              <a:rPr lang="en-US" sz="1200" dirty="0"/>
            </a:br>
            <a:r>
              <a:rPr lang="en-US" sz="1200" dirty="0"/>
              <a:t>http://goabortion.com</a:t>
            </a:r>
            <a:br>
              <a:rPr lang="en-US" sz="1200" dirty="0"/>
            </a:br>
            <a:r>
              <a:rPr lang="en-US" sz="1200" dirty="0"/>
              <a:t>http://nopregnancy.net</a:t>
            </a:r>
            <a:br>
              <a:rPr lang="en-US" sz="1200" dirty="0"/>
            </a:br>
            <a:r>
              <a:rPr lang="en-US" sz="1200" dirty="0"/>
              <a:t>http://onlineabortionpillrx.com</a:t>
            </a:r>
            <a:br>
              <a:rPr lang="en-US" sz="1200" dirty="0"/>
            </a:br>
            <a:r>
              <a:rPr lang="en-US" sz="1200" dirty="0"/>
              <a:t>http://realabortion.com</a:t>
            </a:r>
            <a:br>
              <a:rPr lang="en-US" sz="1200" dirty="0"/>
            </a:br>
            <a:r>
              <a:rPr lang="en-US" sz="1200" dirty="0"/>
              <a:t>http://realabortionrx.com</a:t>
            </a:r>
            <a:br>
              <a:rPr lang="en-US" sz="1200" dirty="0"/>
            </a:br>
            <a:r>
              <a:rPr lang="en-US" sz="1200" dirty="0"/>
              <a:t>http://zeepharmacy.biz</a:t>
            </a:r>
            <a:br>
              <a:rPr lang="en-US" sz="1200" dirty="0"/>
            </a:br>
            <a:r>
              <a:rPr lang="en-US" sz="1200" dirty="0"/>
              <a:t>http://fragolapiccante.com</a:t>
            </a:r>
            <a:br>
              <a:rPr lang="en-US" sz="1200" dirty="0"/>
            </a:br>
            <a:r>
              <a:rPr lang="en-US" sz="1200" dirty="0"/>
              <a:t>http://soltantosesso.com</a:t>
            </a:r>
            <a:br>
              <a:rPr lang="en-US" sz="1200" dirty="0"/>
            </a:br>
            <a:r>
              <a:rPr lang="en-US" sz="1200" dirty="0"/>
              <a:t>http://homeabortionrx.com</a:t>
            </a:r>
            <a:br>
              <a:rPr lang="en-US" sz="1200" dirty="0"/>
            </a:br>
            <a:r>
              <a:rPr lang="en-US" sz="1200" dirty="0"/>
              <a:t>http://abortion-online.com</a:t>
            </a:r>
            <a:br>
              <a:rPr lang="en-US" sz="1200" dirty="0"/>
            </a:br>
            <a:r>
              <a:rPr lang="en-US" sz="1200" dirty="0"/>
              <a:t>http://abortionpillrx.com</a:t>
            </a:r>
            <a:br>
              <a:rPr lang="en-US" sz="1200" dirty="0"/>
            </a:br>
            <a:r>
              <a:rPr lang="en-US" sz="1200" dirty="0"/>
              <a:t>http://abortionpills247.com</a:t>
            </a:r>
            <a:br>
              <a:rPr lang="en-US" sz="1200" dirty="0"/>
            </a:br>
            <a:r>
              <a:rPr lang="en-US" sz="1200" dirty="0"/>
              <a:t>http://abortionrx.com</a:t>
            </a:r>
            <a:br>
              <a:rPr lang="en-US" sz="1200" dirty="0"/>
            </a:br>
            <a:r>
              <a:rPr lang="en-US" sz="1200" dirty="0"/>
              <a:t>http://acedrugstore.com</a:t>
            </a:r>
            <a:br>
              <a:rPr lang="en-US" sz="1200" dirty="0"/>
            </a:br>
            <a:r>
              <a:rPr lang="en-US" sz="1200" dirty="0">
                <a:hlinkClick r:id="rId2"/>
              </a:rPr>
              <a:t>http://buyabortionpillrx.net</a:t>
            </a:r>
            <a:r>
              <a:rPr lang="en-US" sz="1200" dirty="0"/>
              <a:t> http://buyabortionpills.net</a:t>
            </a:r>
            <a:br>
              <a:rPr lang="en-US" sz="1200" dirty="0"/>
            </a:br>
            <a:r>
              <a:rPr lang="en-US" sz="1200" dirty="0"/>
              <a:t>http://daynighthealthcare.com</a:t>
            </a:r>
            <a:br>
              <a:rPr lang="en-US" sz="1200" dirty="0"/>
            </a:br>
            <a:r>
              <a:rPr lang="en-US" sz="1200" dirty="0"/>
              <a:t>http://daynighthealthcare247.com</a:t>
            </a:r>
            <a:br>
              <a:rPr lang="en-US" sz="1200" dirty="0"/>
            </a:br>
            <a:r>
              <a:rPr lang="en-US" sz="1200" dirty="0"/>
              <a:t>http://fastabortion.com http://genericviagrarx.com</a:t>
            </a:r>
            <a:br>
              <a:rPr lang="en-US" sz="1200" dirty="0"/>
            </a:br>
            <a:r>
              <a:rPr lang="en-US" sz="1200" dirty="0"/>
              <a:t>http://globalpharmacyrx.com</a:t>
            </a:r>
          </a:p>
          <a:p>
            <a:pPr marL="0" indent="0">
              <a:buNone/>
            </a:pPr>
            <a:br>
              <a:rPr lang="en-US" sz="1200" dirty="0"/>
            </a:br>
            <a:br>
              <a:rPr lang="en-US" sz="1200" dirty="0"/>
            </a:br>
            <a:endParaRPr lang="en-US" sz="1200" dirty="0"/>
          </a:p>
        </p:txBody>
      </p:sp>
      <p:sp>
        <p:nvSpPr>
          <p:cNvPr id="11" name="TextBox 10">
            <a:extLst>
              <a:ext uri="{FF2B5EF4-FFF2-40B4-BE49-F238E27FC236}">
                <a16:creationId xmlns:a16="http://schemas.microsoft.com/office/drawing/2014/main" id="{68854565-FDE9-38BD-BC45-DFBFC2A4DC8C}"/>
              </a:ext>
            </a:extLst>
          </p:cNvPr>
          <p:cNvSpPr txBox="1"/>
          <p:nvPr/>
        </p:nvSpPr>
        <p:spPr>
          <a:xfrm flipH="1">
            <a:off x="807169" y="2409866"/>
            <a:ext cx="2261151" cy="3970318"/>
          </a:xfrm>
          <a:prstGeom prst="rect">
            <a:avLst/>
          </a:prstGeom>
          <a:noFill/>
        </p:spPr>
        <p:txBody>
          <a:bodyPr wrap="square" rtlCol="0">
            <a:spAutoFit/>
          </a:bodyPr>
          <a:lstStyle/>
          <a:p>
            <a:r>
              <a:rPr lang="en-US" sz="1200" dirty="0"/>
              <a:t>http://jellypharmacy.com</a:t>
            </a:r>
            <a:br>
              <a:rPr lang="en-US" sz="1200" dirty="0"/>
            </a:br>
            <a:r>
              <a:rPr lang="en-US" sz="1200" dirty="0"/>
              <a:t>http://kamagrarx.biz</a:t>
            </a:r>
            <a:br>
              <a:rPr lang="en-US" sz="1200" dirty="0"/>
            </a:br>
            <a:r>
              <a:rPr lang="en-US" sz="1200" dirty="0"/>
              <a:t>http://nestpillmart.net</a:t>
            </a:r>
            <a:br>
              <a:rPr lang="en-US" sz="1200" dirty="0"/>
            </a:br>
            <a:r>
              <a:rPr lang="en-US" sz="1200" dirty="0"/>
              <a:t>http://northpharmacyrx.com</a:t>
            </a:r>
            <a:br>
              <a:rPr lang="en-US" sz="1200" dirty="0"/>
            </a:br>
            <a:r>
              <a:rPr lang="en-US" sz="1200" dirty="0"/>
              <a:t>http://onlinegenericpill.com</a:t>
            </a:r>
            <a:br>
              <a:rPr lang="en-US" sz="1200" dirty="0"/>
            </a:br>
            <a:r>
              <a:rPr lang="en-US" sz="1200" dirty="0"/>
              <a:t>http://onlinekitrx.com</a:t>
            </a:r>
            <a:br>
              <a:rPr lang="en-US" sz="1200" dirty="0"/>
            </a:br>
            <a:r>
              <a:rPr lang="en-US" sz="1200" dirty="0"/>
              <a:t>http://onlinepillsrx.com</a:t>
            </a:r>
            <a:br>
              <a:rPr lang="en-US" sz="1200" dirty="0"/>
            </a:br>
            <a:r>
              <a:rPr lang="en-US" sz="1200" dirty="0"/>
              <a:t>http://onlinepillsshop.net</a:t>
            </a:r>
            <a:br>
              <a:rPr lang="en-US" sz="1200" dirty="0"/>
            </a:br>
            <a:r>
              <a:rPr lang="en-US" sz="1200" dirty="0"/>
              <a:t>http://onlinesmartdrugsrx.com</a:t>
            </a:r>
            <a:br>
              <a:rPr lang="en-US" sz="1200" dirty="0"/>
            </a:br>
            <a:r>
              <a:rPr lang="en-US" sz="1200" dirty="0"/>
              <a:t>http://onlineviagrarx.com</a:t>
            </a:r>
            <a:br>
              <a:rPr lang="en-US" sz="1200" dirty="0"/>
            </a:br>
            <a:r>
              <a:rPr lang="en-US" sz="1200" dirty="0"/>
              <a:t>http://pillsuppliers.com</a:t>
            </a:r>
            <a:br>
              <a:rPr lang="en-US" sz="1200" dirty="0"/>
            </a:br>
            <a:r>
              <a:rPr lang="en-US" sz="1200" dirty="0"/>
              <a:t>http://realpharmacy.biz</a:t>
            </a:r>
            <a:br>
              <a:rPr lang="en-US" sz="1200" dirty="0"/>
            </a:br>
            <a:r>
              <a:rPr lang="en-US" sz="1200" dirty="0"/>
              <a:t>http://realpharmacyrx.net</a:t>
            </a:r>
            <a:br>
              <a:rPr lang="en-US" sz="1200" dirty="0"/>
            </a:br>
            <a:r>
              <a:rPr lang="en-US" sz="1200" dirty="0"/>
              <a:t>http://realpharmacyrxl.com</a:t>
            </a:r>
            <a:br>
              <a:rPr lang="en-US" sz="1200" dirty="0"/>
            </a:br>
            <a:r>
              <a:rPr lang="en-US" sz="1200" dirty="0"/>
              <a:t>http://realpharmacyrxone.com</a:t>
            </a:r>
            <a:br>
              <a:rPr lang="en-US" sz="1200" dirty="0"/>
            </a:br>
            <a:r>
              <a:rPr lang="en-US" sz="1200" dirty="0"/>
              <a:t>http://redpharmacyrx.com</a:t>
            </a:r>
            <a:br>
              <a:rPr lang="en-US" dirty="0"/>
            </a:br>
            <a:r>
              <a:rPr lang="en-US" sz="1200" dirty="0"/>
              <a:t>http://royalpharmacy.net</a:t>
            </a:r>
            <a:br>
              <a:rPr lang="en-US" sz="1200" dirty="0"/>
            </a:br>
            <a:r>
              <a:rPr lang="en-US" sz="1200" dirty="0"/>
              <a:t>http://safeabortionpillrx.com</a:t>
            </a:r>
            <a:br>
              <a:rPr lang="en-US" sz="1200" dirty="0"/>
            </a:br>
            <a:r>
              <a:rPr lang="en-US" sz="1200" dirty="0"/>
              <a:t>http://safegenericrx.com</a:t>
            </a:r>
            <a:br>
              <a:rPr lang="en-US" sz="1200" dirty="0"/>
            </a:br>
            <a:r>
              <a:rPr lang="en-US" sz="1200" dirty="0"/>
              <a:t>http://simplyviagra.com</a:t>
            </a:r>
            <a:br>
              <a:rPr lang="en-US" sz="1200" dirty="0"/>
            </a:br>
            <a:r>
              <a:rPr lang="en-US" sz="1200" dirty="0"/>
              <a:t>http://simplyviagra.net</a:t>
            </a:r>
            <a:endParaRPr lang="en-US" dirty="0"/>
          </a:p>
        </p:txBody>
      </p:sp>
      <p:sp>
        <p:nvSpPr>
          <p:cNvPr id="12" name="Content Placeholder 5">
            <a:extLst>
              <a:ext uri="{FF2B5EF4-FFF2-40B4-BE49-F238E27FC236}">
                <a16:creationId xmlns:a16="http://schemas.microsoft.com/office/drawing/2014/main" id="{09FBAE95-992E-1CF6-B251-87B767D5E953}"/>
              </a:ext>
            </a:extLst>
          </p:cNvPr>
          <p:cNvSpPr>
            <a:spLocks noGrp="1"/>
          </p:cNvSpPr>
          <p:nvPr>
            <p:ph sz="half" idx="2"/>
          </p:nvPr>
        </p:nvSpPr>
        <p:spPr>
          <a:xfrm>
            <a:off x="3076567" y="2409866"/>
            <a:ext cx="2856872" cy="3800364"/>
          </a:xfrm>
        </p:spPr>
        <p:txBody>
          <a:bodyPr>
            <a:noAutofit/>
          </a:bodyPr>
          <a:lstStyle/>
          <a:p>
            <a:pPr marL="0" indent="0">
              <a:buNone/>
            </a:pPr>
            <a:r>
              <a:rPr lang="en-US" sz="1200" dirty="0"/>
              <a:t>http://supremepharmacyrx.com</a:t>
            </a:r>
            <a:br>
              <a:rPr lang="en-US" sz="1200" dirty="0"/>
            </a:br>
            <a:r>
              <a:rPr lang="en-US" sz="1200" dirty="0"/>
              <a:t>http://viagrageneric99.com</a:t>
            </a:r>
            <a:br>
              <a:rPr lang="en-US" sz="1200" dirty="0"/>
            </a:br>
            <a:r>
              <a:rPr lang="en-US" sz="1200" dirty="0"/>
              <a:t>http://viagragenericrx.com</a:t>
            </a:r>
            <a:br>
              <a:rPr lang="en-US" sz="1200" dirty="0"/>
            </a:br>
            <a:r>
              <a:rPr lang="en-US" sz="1200" dirty="0"/>
              <a:t>http://viagragenericrx.net</a:t>
            </a:r>
            <a:br>
              <a:rPr lang="en-US" sz="1200" dirty="0"/>
            </a:br>
            <a:r>
              <a:rPr lang="en-US" sz="1200" dirty="0"/>
              <a:t>http://viagrapharmacyrx.com</a:t>
            </a:r>
            <a:br>
              <a:rPr lang="en-US" sz="1200" dirty="0"/>
            </a:br>
            <a:r>
              <a:rPr lang="en-US" sz="1200" dirty="0"/>
              <a:t>http://xmaspharmacy.com</a:t>
            </a:r>
            <a:br>
              <a:rPr lang="en-US" sz="1200" dirty="0"/>
            </a:br>
            <a:r>
              <a:rPr lang="en-US" sz="1200" dirty="0"/>
              <a:t>http://royalpharmacyrx.com</a:t>
            </a:r>
            <a:br>
              <a:rPr lang="en-US" sz="1200" dirty="0"/>
            </a:br>
            <a:r>
              <a:rPr lang="en-US" sz="1200" dirty="0"/>
              <a:t>http://abortionkit.net</a:t>
            </a:r>
            <a:br>
              <a:rPr lang="en-US" sz="1200" dirty="0"/>
            </a:br>
            <a:r>
              <a:rPr lang="en-US" sz="1200" dirty="0"/>
              <a:t>http://leonpharmacy.com</a:t>
            </a:r>
            <a:br>
              <a:rPr lang="en-US" sz="1200" dirty="0"/>
            </a:br>
            <a:r>
              <a:rPr lang="en-US" sz="1200" dirty="0"/>
              <a:t>http://rablonhcare.wordpress.com</a:t>
            </a:r>
            <a:br>
              <a:rPr lang="en-US" sz="1200" dirty="0"/>
            </a:br>
            <a:r>
              <a:rPr lang="en-US" sz="1200" dirty="0"/>
              <a:t>http://abortion-health.tumblr.com</a:t>
            </a:r>
            <a:br>
              <a:rPr lang="en-US" sz="1200" dirty="0"/>
            </a:br>
            <a:r>
              <a:rPr lang="en-US" sz="1200" dirty="0"/>
              <a:t>http://abortionpillrx.cabanova.com</a:t>
            </a:r>
            <a:br>
              <a:rPr lang="en-US" sz="1200" dirty="0"/>
            </a:br>
            <a:r>
              <a:rPr lang="en-US" sz="1200" dirty="0"/>
              <a:t>http://abortionpillsrx.tumblr.com</a:t>
            </a:r>
            <a:br>
              <a:rPr lang="en-US" sz="1200" dirty="0"/>
            </a:br>
            <a:r>
              <a:rPr lang="en-US" sz="1200" dirty="0"/>
              <a:t>http://jamiecrews999.livejournal.com</a:t>
            </a:r>
            <a:br>
              <a:rPr lang="en-US" sz="1200" dirty="0"/>
            </a:br>
            <a:r>
              <a:rPr lang="en-US" sz="1200" dirty="0"/>
              <a:t>http://medicalabortionpills.wordpress.com</a:t>
            </a:r>
            <a:br>
              <a:rPr lang="en-US" sz="1200" dirty="0"/>
            </a:br>
            <a:r>
              <a:rPr lang="en-US" sz="1200" dirty="0"/>
              <a:t>http://womensmedicalcare.blogspot.com</a:t>
            </a:r>
            <a:br>
              <a:rPr lang="en-US" sz="1200" dirty="0"/>
            </a:br>
            <a:r>
              <a:rPr lang="en-US" sz="1200" dirty="0"/>
              <a:t>http://birthcontrolpillsinfo.blogspot.com http://acedrugstore.blogspot.com</a:t>
            </a:r>
            <a:br>
              <a:rPr lang="en-US" sz="1200" dirty="0"/>
            </a:br>
            <a:r>
              <a:rPr lang="en-US" sz="1200" dirty="0"/>
              <a:t>http://buyabortionpillrxnet.wordpress.com</a:t>
            </a:r>
            <a:br>
              <a:rPr lang="en-US" sz="1200" dirty="0"/>
            </a:br>
            <a:r>
              <a:rPr lang="en-US" sz="1200" dirty="0"/>
              <a:t>http://buyabortionpills.ulcraft.com</a:t>
            </a:r>
            <a:br>
              <a:rPr lang="en-US" sz="1200" dirty="0"/>
            </a:br>
            <a:endParaRPr lang="en-US" sz="1200" dirty="0"/>
          </a:p>
        </p:txBody>
      </p:sp>
      <p:sp>
        <p:nvSpPr>
          <p:cNvPr id="13" name="TextBox 12">
            <a:extLst>
              <a:ext uri="{FF2B5EF4-FFF2-40B4-BE49-F238E27FC236}">
                <a16:creationId xmlns:a16="http://schemas.microsoft.com/office/drawing/2014/main" id="{63ED148C-FBE7-45F3-4219-AED0BEB73795}"/>
              </a:ext>
            </a:extLst>
          </p:cNvPr>
          <p:cNvSpPr txBox="1"/>
          <p:nvPr/>
        </p:nvSpPr>
        <p:spPr>
          <a:xfrm>
            <a:off x="6096001" y="2306320"/>
            <a:ext cx="3357740" cy="3970318"/>
          </a:xfrm>
          <a:prstGeom prst="rect">
            <a:avLst/>
          </a:prstGeom>
          <a:noFill/>
        </p:spPr>
        <p:txBody>
          <a:bodyPr wrap="square" rtlCol="0">
            <a:spAutoFit/>
          </a:bodyPr>
          <a:lstStyle/>
          <a:p>
            <a:r>
              <a:rPr lang="en-US" sz="1200" dirty="0"/>
              <a:t>http://safepregnancytermination.blogspot.com http://trustededpharmacy.blogspot.com</a:t>
            </a:r>
            <a:br>
              <a:rPr lang="en-US" sz="1200" dirty="0"/>
            </a:br>
            <a:r>
              <a:rPr lang="en-US" sz="1200" dirty="0"/>
              <a:t>http://womensabortionpills.blogspot.com</a:t>
            </a:r>
            <a:br>
              <a:rPr lang="en-US" sz="1200" dirty="0"/>
            </a:br>
            <a:r>
              <a:rPr lang="en-US" sz="1200" dirty="0"/>
              <a:t>http://nestpillmartpharmacy.weebly.com</a:t>
            </a:r>
            <a:br>
              <a:rPr lang="en-US" sz="1200" dirty="0"/>
            </a:br>
            <a:r>
              <a:rPr lang="en-US" sz="1200" dirty="0"/>
              <a:t>http://birthcontrolpillsonline.blogspot.com</a:t>
            </a:r>
            <a:br>
              <a:rPr lang="en-US" sz="1200" dirty="0"/>
            </a:br>
            <a:r>
              <a:rPr lang="en-US" sz="1200" dirty="0"/>
              <a:t>http://womenabortiondrugs.blogspot.com</a:t>
            </a:r>
            <a:br>
              <a:rPr lang="en-US" sz="1200" dirty="0"/>
            </a:br>
            <a:r>
              <a:rPr lang="en-US" sz="1200" dirty="0"/>
              <a:t>http://onlineabortionpillrx.hatenablog.com</a:t>
            </a:r>
            <a:br>
              <a:rPr lang="en-US" sz="1200" dirty="0"/>
            </a:br>
            <a:r>
              <a:rPr lang="en-US" sz="1200" dirty="0"/>
              <a:t>http://onlinegeneric.wordpress.com</a:t>
            </a:r>
            <a:br>
              <a:rPr lang="en-US" sz="1200" dirty="0"/>
            </a:br>
            <a:r>
              <a:rPr lang="en-US" sz="1200" dirty="0"/>
              <a:t>http://onlinegenericpills.blogspot.com</a:t>
            </a:r>
            <a:br>
              <a:rPr lang="en-US" sz="1200" dirty="0"/>
            </a:br>
            <a:r>
              <a:rPr lang="en-US" sz="1200" dirty="0"/>
              <a:t>http://onlinegenericpills.blogspot.in</a:t>
            </a:r>
            <a:br>
              <a:rPr lang="en-US" sz="1200" dirty="0"/>
            </a:br>
            <a:r>
              <a:rPr lang="en-US" sz="1200" dirty="0"/>
              <a:t>http://onlinegenericpills.hatenablog.com</a:t>
            </a:r>
            <a:br>
              <a:rPr lang="en-US" sz="1200" dirty="0"/>
            </a:br>
            <a:r>
              <a:rPr lang="en-US" sz="1200" dirty="0"/>
              <a:t>http://alternateabortiondrugs.blogspot.com</a:t>
            </a:r>
            <a:br>
              <a:rPr lang="en-US" sz="1200" dirty="0"/>
            </a:br>
            <a:r>
              <a:rPr lang="en-US" sz="1200" dirty="0"/>
              <a:t>http://abortionpillonline.blogspot.com</a:t>
            </a:r>
            <a:br>
              <a:rPr lang="en-US" sz="1200" dirty="0"/>
            </a:br>
            <a:r>
              <a:rPr lang="en-US" sz="1200" dirty="0"/>
              <a:t>http://royalpharmacyrx.blogspot.com</a:t>
            </a:r>
            <a:br>
              <a:rPr lang="en-US" sz="1200" dirty="0"/>
            </a:br>
            <a:r>
              <a:rPr lang="en-US" sz="1200" dirty="0"/>
              <a:t>http://realpharmacyrxonline.wordpress.com</a:t>
            </a:r>
            <a:br>
              <a:rPr lang="en-US" sz="1200" dirty="0"/>
            </a:br>
            <a:r>
              <a:rPr lang="en-US" sz="1200" dirty="0"/>
              <a:t>http://supremepharmacyrxblogs.wordpress.com</a:t>
            </a:r>
            <a:br>
              <a:rPr lang="en-US" sz="1200" dirty="0"/>
            </a:br>
            <a:r>
              <a:rPr lang="en-US" sz="1200" dirty="0"/>
              <a:t>http://zeepharmacyblog.wordpress.com</a:t>
            </a:r>
            <a:br>
              <a:rPr lang="en-US" sz="1200" dirty="0"/>
            </a:br>
            <a:r>
              <a:rPr lang="en-US" sz="1200" dirty="0"/>
              <a:t>http://rablon.net</a:t>
            </a:r>
            <a:br>
              <a:rPr lang="en-US" sz="1200" dirty="0"/>
            </a:br>
            <a:r>
              <a:rPr lang="en-US" sz="1200" dirty="0"/>
              <a:t>http://rablon.com</a:t>
            </a:r>
            <a:br>
              <a:rPr lang="en-US" sz="1200" dirty="0"/>
            </a:br>
            <a:r>
              <a:rPr lang="en-US" sz="1200" dirty="0"/>
              <a:t>http://rablonhealthcare.com</a:t>
            </a:r>
          </a:p>
        </p:txBody>
      </p:sp>
      <p:sp>
        <p:nvSpPr>
          <p:cNvPr id="6" name="Title 3">
            <a:extLst>
              <a:ext uri="{FF2B5EF4-FFF2-40B4-BE49-F238E27FC236}">
                <a16:creationId xmlns:a16="http://schemas.microsoft.com/office/drawing/2014/main" id="{A326F3D7-0A20-15FB-5B7D-075AB1C30BB9}"/>
              </a:ext>
            </a:extLst>
          </p:cNvPr>
          <p:cNvSpPr>
            <a:spLocks noGrp="1"/>
          </p:cNvSpPr>
          <p:nvPr>
            <p:ph type="title"/>
          </p:nvPr>
        </p:nvSpPr>
        <p:spPr>
          <a:xfrm>
            <a:off x="838200" y="365125"/>
            <a:ext cx="10515600" cy="1325563"/>
          </a:xfrm>
        </p:spPr>
        <p:txBody>
          <a:bodyPr/>
          <a:lstStyle/>
          <a:p>
            <a:pPr algn="ctr"/>
            <a:r>
              <a:rPr lang="en-US" dirty="0"/>
              <a:t>Is abortion healthcare?</a:t>
            </a:r>
            <a:br>
              <a:rPr lang="en-US" dirty="0"/>
            </a:br>
            <a:endParaRPr lang="en-US" dirty="0"/>
          </a:p>
        </p:txBody>
      </p:sp>
    </p:spTree>
    <p:extLst>
      <p:ext uri="{BB962C8B-B14F-4D97-AF65-F5344CB8AC3E}">
        <p14:creationId xmlns:p14="http://schemas.microsoft.com/office/powerpoint/2010/main" val="39482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p:bldP spid="12" grpId="0" uiExpand="1" build="p"/>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BFF3A-212E-2980-A7B4-93C5A7BDF04A}"/>
            </a:ext>
          </a:extLst>
        </p:cNvPr>
        <p:cNvGrpSpPr/>
        <p:nvPr/>
      </p:nvGrpSpPr>
      <p:grpSpPr>
        <a:xfrm>
          <a:off x="0" y="0"/>
          <a:ext cx="0" cy="0"/>
          <a:chOff x="0" y="0"/>
          <a:chExt cx="0" cy="0"/>
        </a:xfrm>
      </p:grpSpPr>
      <p:sp>
        <p:nvSpPr>
          <p:cNvPr id="5" name="Content Placeholder 3">
            <a:extLst>
              <a:ext uri="{FF2B5EF4-FFF2-40B4-BE49-F238E27FC236}">
                <a16:creationId xmlns:a16="http://schemas.microsoft.com/office/drawing/2014/main" id="{C4B145A3-40BE-8393-DC90-2A38E23FB739}"/>
              </a:ext>
            </a:extLst>
          </p:cNvPr>
          <p:cNvSpPr>
            <a:spLocks noGrp="1"/>
          </p:cNvSpPr>
          <p:nvPr>
            <p:ph sz="half" idx="2"/>
          </p:nvPr>
        </p:nvSpPr>
        <p:spPr>
          <a:xfrm>
            <a:off x="6197600" y="1600201"/>
            <a:ext cx="5384800" cy="4525963"/>
          </a:xfrm>
        </p:spPr>
        <p:txBody>
          <a:bodyPr>
            <a:normAutofit/>
          </a:bodyPr>
          <a:lstStyle/>
          <a:p>
            <a:r>
              <a:rPr lang="en-US" dirty="0"/>
              <a:t>No confirmation of gestational age  </a:t>
            </a:r>
          </a:p>
          <a:p>
            <a:r>
              <a:rPr lang="en-US" dirty="0"/>
              <a:t>No concern about the exponentially increasing rate of hemorrhage and complications after 7 weeks gestation </a:t>
            </a:r>
          </a:p>
        </p:txBody>
      </p:sp>
      <p:sp>
        <p:nvSpPr>
          <p:cNvPr id="7" name="Title 3">
            <a:extLst>
              <a:ext uri="{FF2B5EF4-FFF2-40B4-BE49-F238E27FC236}">
                <a16:creationId xmlns:a16="http://schemas.microsoft.com/office/drawing/2014/main" id="{740C103A-C958-521C-724D-9FC59924020F}"/>
              </a:ext>
            </a:extLst>
          </p:cNvPr>
          <p:cNvSpPr>
            <a:spLocks noGrp="1"/>
          </p:cNvSpPr>
          <p:nvPr>
            <p:ph type="title"/>
          </p:nvPr>
        </p:nvSpPr>
        <p:spPr>
          <a:xfrm>
            <a:off x="838200" y="365125"/>
            <a:ext cx="10515600" cy="1325563"/>
          </a:xfrm>
        </p:spPr>
        <p:txBody>
          <a:bodyPr/>
          <a:lstStyle/>
          <a:p>
            <a:pPr algn="ctr"/>
            <a:r>
              <a:rPr lang="en-US" dirty="0"/>
              <a:t>Is abortion healthcare?</a:t>
            </a:r>
            <a:br>
              <a:rPr lang="en-US" dirty="0"/>
            </a:br>
            <a:endParaRPr lang="en-US" dirty="0"/>
          </a:p>
        </p:txBody>
      </p:sp>
      <p:sp>
        <p:nvSpPr>
          <p:cNvPr id="3" name="Content Placeholder 2">
            <a:extLst>
              <a:ext uri="{FF2B5EF4-FFF2-40B4-BE49-F238E27FC236}">
                <a16:creationId xmlns:a16="http://schemas.microsoft.com/office/drawing/2014/main" id="{E86C30EC-3125-0C7F-4160-3314E93DD4E0}"/>
              </a:ext>
            </a:extLst>
          </p:cNvPr>
          <p:cNvSpPr>
            <a:spLocks noGrp="1"/>
          </p:cNvSpPr>
          <p:nvPr>
            <p:ph sz="half" idx="1"/>
          </p:nvPr>
        </p:nvSpPr>
        <p:spPr/>
        <p:txBody>
          <a:bodyPr/>
          <a:lstStyle/>
          <a:p>
            <a:r>
              <a:rPr lang="en-US" dirty="0"/>
              <a:t>No physician or health care provider</a:t>
            </a:r>
          </a:p>
          <a:p>
            <a:r>
              <a:rPr lang="en-US" dirty="0"/>
              <a:t>No ultrasound to confirm intrauterine location of the pregnancy or rule out ectopic pregnancy</a:t>
            </a:r>
          </a:p>
          <a:p>
            <a:r>
              <a:rPr lang="en-US" dirty="0"/>
              <a:t>No Rhogam given to Rh- women</a:t>
            </a:r>
          </a:p>
          <a:p>
            <a:endParaRPr lang="en-US" dirty="0"/>
          </a:p>
        </p:txBody>
      </p:sp>
    </p:spTree>
    <p:extLst>
      <p:ext uri="{BB962C8B-B14F-4D97-AF65-F5344CB8AC3E}">
        <p14:creationId xmlns:p14="http://schemas.microsoft.com/office/powerpoint/2010/main" val="20339478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5DB4C-0A8A-20B4-A38B-DB516E0ABF7D}"/>
            </a:ext>
          </a:extLst>
        </p:cNvPr>
        <p:cNvGrpSpPr/>
        <p:nvPr/>
      </p:nvGrpSpPr>
      <p:grpSpPr>
        <a:xfrm>
          <a:off x="0" y="0"/>
          <a:ext cx="0" cy="0"/>
          <a:chOff x="0" y="0"/>
          <a:chExt cx="0" cy="0"/>
        </a:xfrm>
      </p:grpSpPr>
      <p:sp>
        <p:nvSpPr>
          <p:cNvPr id="5" name="Content Placeholder 3">
            <a:extLst>
              <a:ext uri="{FF2B5EF4-FFF2-40B4-BE49-F238E27FC236}">
                <a16:creationId xmlns:a16="http://schemas.microsoft.com/office/drawing/2014/main" id="{D46D1FC8-1399-D0FB-66D8-7E40E6B4621A}"/>
              </a:ext>
            </a:extLst>
          </p:cNvPr>
          <p:cNvSpPr>
            <a:spLocks noGrp="1"/>
          </p:cNvSpPr>
          <p:nvPr>
            <p:ph sz="half" idx="2"/>
          </p:nvPr>
        </p:nvSpPr>
        <p:spPr>
          <a:xfrm>
            <a:off x="6197600" y="1600201"/>
            <a:ext cx="5384800" cy="4525963"/>
          </a:xfrm>
        </p:spPr>
        <p:txBody>
          <a:bodyPr>
            <a:normAutofit/>
          </a:bodyPr>
          <a:lstStyle/>
          <a:p>
            <a:r>
              <a:rPr lang="en-US" dirty="0"/>
              <a:t>No confirmation of gestational age  </a:t>
            </a:r>
          </a:p>
          <a:p>
            <a:r>
              <a:rPr lang="en-US" dirty="0"/>
              <a:t>No concern about the exponentially increasing rate of hemorrhage and complications after 7 weeks gestation </a:t>
            </a:r>
          </a:p>
        </p:txBody>
      </p:sp>
      <p:sp>
        <p:nvSpPr>
          <p:cNvPr id="7" name="Title 3">
            <a:extLst>
              <a:ext uri="{FF2B5EF4-FFF2-40B4-BE49-F238E27FC236}">
                <a16:creationId xmlns:a16="http://schemas.microsoft.com/office/drawing/2014/main" id="{48186901-A266-BE0C-34E4-C47B423BDB42}"/>
              </a:ext>
            </a:extLst>
          </p:cNvPr>
          <p:cNvSpPr>
            <a:spLocks noGrp="1"/>
          </p:cNvSpPr>
          <p:nvPr>
            <p:ph type="title"/>
          </p:nvPr>
        </p:nvSpPr>
        <p:spPr>
          <a:xfrm>
            <a:off x="838200" y="365125"/>
            <a:ext cx="10515600" cy="1325563"/>
          </a:xfrm>
        </p:spPr>
        <p:txBody>
          <a:bodyPr/>
          <a:lstStyle/>
          <a:p>
            <a:pPr algn="ctr"/>
            <a:r>
              <a:rPr lang="en-US" dirty="0"/>
              <a:t>Is abortion healthcare?</a:t>
            </a:r>
            <a:br>
              <a:rPr lang="en-US" dirty="0"/>
            </a:br>
            <a:endParaRPr lang="en-US" dirty="0"/>
          </a:p>
        </p:txBody>
      </p:sp>
      <p:sp>
        <p:nvSpPr>
          <p:cNvPr id="3" name="Content Placeholder 2">
            <a:extLst>
              <a:ext uri="{FF2B5EF4-FFF2-40B4-BE49-F238E27FC236}">
                <a16:creationId xmlns:a16="http://schemas.microsoft.com/office/drawing/2014/main" id="{1E20D636-6FF8-FF7D-6EBD-87ADA1E47E97}"/>
              </a:ext>
            </a:extLst>
          </p:cNvPr>
          <p:cNvSpPr>
            <a:spLocks noGrp="1"/>
          </p:cNvSpPr>
          <p:nvPr>
            <p:ph sz="half" idx="1"/>
          </p:nvPr>
        </p:nvSpPr>
        <p:spPr>
          <a:xfrm>
            <a:off x="819150" y="1390650"/>
            <a:ext cx="5181600" cy="5276849"/>
          </a:xfrm>
        </p:spPr>
        <p:txBody>
          <a:bodyPr>
            <a:normAutofit/>
          </a:bodyPr>
          <a:lstStyle/>
          <a:p>
            <a:r>
              <a:rPr lang="en-US" dirty="0"/>
              <a:t>No concern about the potential lack of access to emergency room services </a:t>
            </a:r>
          </a:p>
          <a:p>
            <a:r>
              <a:rPr lang="en-US" dirty="0"/>
              <a:t>No concern about the fact that these online pill packages come without any package inserts or instructions, </a:t>
            </a:r>
          </a:p>
          <a:p>
            <a:pPr marL="0" indent="0">
              <a:buNone/>
            </a:pPr>
            <a:r>
              <a:rPr lang="en-US" dirty="0"/>
              <a:t>No concern about the fact that "</a:t>
            </a:r>
            <a:r>
              <a:rPr lang="en-US" i="1" dirty="0"/>
              <a:t>the 20 tablets labeled 200 mcg misoprostol contained between 34.1 mcg and 201.4 mcg of the active ingredient</a:t>
            </a:r>
            <a:r>
              <a:rPr lang="en-US" dirty="0"/>
              <a:t>." </a:t>
            </a:r>
          </a:p>
          <a:p>
            <a:endParaRPr lang="en-US" dirty="0"/>
          </a:p>
        </p:txBody>
      </p:sp>
    </p:spTree>
    <p:extLst>
      <p:ext uri="{BB962C8B-B14F-4D97-AF65-F5344CB8AC3E}">
        <p14:creationId xmlns:p14="http://schemas.microsoft.com/office/powerpoint/2010/main" val="33613663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D94A3-7240-D0F3-3E3D-A755FFC5B061}"/>
            </a:ext>
          </a:extLst>
        </p:cNvPr>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14139A2-7E06-6D94-5BEB-FBA9E9964B12}"/>
              </a:ext>
            </a:extLst>
          </p:cNvPr>
          <p:cNvSpPr>
            <a:spLocks noGrp="1"/>
          </p:cNvSpPr>
          <p:nvPr>
            <p:ph sz="half" idx="2"/>
          </p:nvPr>
        </p:nvSpPr>
        <p:spPr>
          <a:xfrm>
            <a:off x="6197600" y="1600201"/>
            <a:ext cx="5384800" cy="4525963"/>
          </a:xfrm>
        </p:spPr>
        <p:txBody>
          <a:bodyPr>
            <a:normAutofit/>
          </a:bodyPr>
          <a:lstStyle/>
          <a:p>
            <a:r>
              <a:rPr lang="en-US" dirty="0"/>
              <a:t>No concern about the easy access for pimps and abusers who can get a discount for packages of 10 or more. </a:t>
            </a:r>
          </a:p>
          <a:p>
            <a:r>
              <a:rPr lang="en-US" dirty="0"/>
              <a:t>No screening for coerced abortion or trafficking</a:t>
            </a:r>
          </a:p>
        </p:txBody>
      </p:sp>
      <p:sp>
        <p:nvSpPr>
          <p:cNvPr id="7" name="Title 3">
            <a:extLst>
              <a:ext uri="{FF2B5EF4-FFF2-40B4-BE49-F238E27FC236}">
                <a16:creationId xmlns:a16="http://schemas.microsoft.com/office/drawing/2014/main" id="{55EEE0FB-A1B3-0F7C-5DED-47EBDC0AD057}"/>
              </a:ext>
            </a:extLst>
          </p:cNvPr>
          <p:cNvSpPr>
            <a:spLocks noGrp="1"/>
          </p:cNvSpPr>
          <p:nvPr>
            <p:ph type="title"/>
          </p:nvPr>
        </p:nvSpPr>
        <p:spPr>
          <a:xfrm>
            <a:off x="838200" y="365125"/>
            <a:ext cx="10515600" cy="1325563"/>
          </a:xfrm>
        </p:spPr>
        <p:txBody>
          <a:bodyPr/>
          <a:lstStyle/>
          <a:p>
            <a:pPr algn="ctr"/>
            <a:r>
              <a:rPr lang="en-US" dirty="0"/>
              <a:t>Is abortion healthcare?</a:t>
            </a:r>
            <a:br>
              <a:rPr lang="en-US" dirty="0"/>
            </a:br>
            <a:endParaRPr lang="en-US" dirty="0"/>
          </a:p>
        </p:txBody>
      </p:sp>
      <p:sp>
        <p:nvSpPr>
          <p:cNvPr id="3" name="Content Placeholder 2">
            <a:extLst>
              <a:ext uri="{FF2B5EF4-FFF2-40B4-BE49-F238E27FC236}">
                <a16:creationId xmlns:a16="http://schemas.microsoft.com/office/drawing/2014/main" id="{6E97D028-583E-A701-D7F4-03E86148B019}"/>
              </a:ext>
            </a:extLst>
          </p:cNvPr>
          <p:cNvSpPr>
            <a:spLocks noGrp="1"/>
          </p:cNvSpPr>
          <p:nvPr>
            <p:ph sz="half" idx="1"/>
          </p:nvPr>
        </p:nvSpPr>
        <p:spPr>
          <a:xfrm>
            <a:off x="806450" y="1385094"/>
            <a:ext cx="5181600" cy="5032375"/>
          </a:xfrm>
        </p:spPr>
        <p:txBody>
          <a:bodyPr>
            <a:normAutofit/>
          </a:bodyPr>
          <a:lstStyle/>
          <a:p>
            <a:r>
              <a:rPr lang="en-US" dirty="0"/>
              <a:t>No concern about the potential lack of access to emergency room services </a:t>
            </a:r>
          </a:p>
          <a:p>
            <a:r>
              <a:rPr lang="en-US" dirty="0"/>
              <a:t>No concern about the fact that these online pill packages come without any package inserts or instructions, </a:t>
            </a:r>
          </a:p>
          <a:p>
            <a:pPr marL="0" indent="0">
              <a:buNone/>
            </a:pPr>
            <a:r>
              <a:rPr lang="en-US" dirty="0"/>
              <a:t>No concern about the fact that "</a:t>
            </a:r>
            <a:r>
              <a:rPr lang="en-US" i="1" dirty="0"/>
              <a:t>the 20 tablets labeled 200 mcg misoprostol contained between 34.1 mcg and 201.4 mcg of the active ingredient</a:t>
            </a:r>
            <a:r>
              <a:rPr lang="en-US" dirty="0"/>
              <a:t>." </a:t>
            </a:r>
          </a:p>
          <a:p>
            <a:pPr marL="0" indent="0">
              <a:buNone/>
            </a:pPr>
            <a:endParaRPr lang="en-US" dirty="0"/>
          </a:p>
        </p:txBody>
      </p:sp>
    </p:spTree>
    <p:extLst>
      <p:ext uri="{BB962C8B-B14F-4D97-AF65-F5344CB8AC3E}">
        <p14:creationId xmlns:p14="http://schemas.microsoft.com/office/powerpoint/2010/main" val="416912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44FBE-C739-1A02-5AB1-0A2C6CCED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230AB2-746B-A433-5707-9B6F42236D07}"/>
              </a:ext>
            </a:extLst>
          </p:cNvPr>
          <p:cNvSpPr>
            <a:spLocks noGrp="1"/>
          </p:cNvSpPr>
          <p:nvPr>
            <p:ph type="title"/>
          </p:nvPr>
        </p:nvSpPr>
        <p:spPr/>
        <p:txBody>
          <a:bodyPr/>
          <a:lstStyle/>
          <a:p>
            <a:r>
              <a:rPr lang="en-US" dirty="0"/>
              <a:t>Blob of tissue or Human being?</a:t>
            </a:r>
          </a:p>
        </p:txBody>
      </p:sp>
      <p:pic>
        <p:nvPicPr>
          <p:cNvPr id="8" name="Content Placeholder 7">
            <a:extLst>
              <a:ext uri="{FF2B5EF4-FFF2-40B4-BE49-F238E27FC236}">
                <a16:creationId xmlns:a16="http://schemas.microsoft.com/office/drawing/2014/main" id="{E7BC1F14-A190-FBFC-BF09-3201626B7186}"/>
              </a:ext>
            </a:extLst>
          </p:cNvPr>
          <p:cNvPicPr>
            <a:picLocks noGrp="1" noChangeAspect="1"/>
          </p:cNvPicPr>
          <p:nvPr>
            <p:ph sz="half" idx="1"/>
          </p:nvPr>
        </p:nvPicPr>
        <p:blipFill>
          <a:blip r:embed="rId2"/>
          <a:stretch>
            <a:fillRect/>
          </a:stretch>
        </p:blipFill>
        <p:spPr>
          <a:xfrm>
            <a:off x="385156" y="1825625"/>
            <a:ext cx="4411287" cy="4351338"/>
          </a:xfrm>
          <a:prstGeom prst="rect">
            <a:avLst/>
          </a:prstGeom>
        </p:spPr>
      </p:pic>
      <p:sp>
        <p:nvSpPr>
          <p:cNvPr id="4" name="Content Placeholder 3">
            <a:extLst>
              <a:ext uri="{FF2B5EF4-FFF2-40B4-BE49-F238E27FC236}">
                <a16:creationId xmlns:a16="http://schemas.microsoft.com/office/drawing/2014/main" id="{C3088BAF-2CE8-4F83-2592-B79427FF58F9}"/>
              </a:ext>
            </a:extLst>
          </p:cNvPr>
          <p:cNvSpPr>
            <a:spLocks noGrp="1"/>
          </p:cNvSpPr>
          <p:nvPr>
            <p:ph sz="half" idx="2"/>
          </p:nvPr>
        </p:nvSpPr>
        <p:spPr/>
        <p:txBody>
          <a:bodyPr>
            <a:normAutofit fontScale="92500"/>
          </a:bodyPr>
          <a:lstStyle/>
          <a:p>
            <a:pPr marL="0" indent="0">
              <a:buNone/>
            </a:pPr>
            <a:r>
              <a:rPr lang="en-US" b="1" u="sng" dirty="0"/>
              <a:t>Composition</a:t>
            </a:r>
            <a:r>
              <a:rPr lang="en-US" b="1" dirty="0"/>
              <a:t> of a one-celled embryo is </a:t>
            </a:r>
            <a:r>
              <a:rPr lang="en-US" sz="3000" b="1" dirty="0"/>
              <a:t>different</a:t>
            </a:r>
            <a:r>
              <a:rPr lang="en-US" b="1" dirty="0"/>
              <a:t> than either sperm or egg</a:t>
            </a:r>
          </a:p>
          <a:p>
            <a:pPr marL="0" indent="0">
              <a:buNone/>
            </a:pPr>
            <a:endParaRPr lang="en-US" dirty="0"/>
          </a:p>
          <a:p>
            <a:pPr marL="0" indent="0">
              <a:buNone/>
            </a:pPr>
            <a:r>
              <a:rPr lang="en-US" dirty="0"/>
              <a:t>Sperm =  23 paternal chromosomes</a:t>
            </a:r>
          </a:p>
          <a:p>
            <a:pPr marL="0" indent="0">
              <a:buNone/>
            </a:pPr>
            <a:r>
              <a:rPr lang="en-US" dirty="0"/>
              <a:t>Egg = 23 maternal chromosomes</a:t>
            </a:r>
          </a:p>
          <a:p>
            <a:pPr marL="0" indent="0">
              <a:buNone/>
            </a:pPr>
            <a:r>
              <a:rPr lang="en-US" dirty="0"/>
              <a:t>One-celled embryo = 46-47 chromosomes of both paternal and maternal origin</a:t>
            </a:r>
          </a:p>
        </p:txBody>
      </p:sp>
      <p:sp>
        <p:nvSpPr>
          <p:cNvPr id="5" name="TextBox 4">
            <a:extLst>
              <a:ext uri="{FF2B5EF4-FFF2-40B4-BE49-F238E27FC236}">
                <a16:creationId xmlns:a16="http://schemas.microsoft.com/office/drawing/2014/main" id="{E53CB112-19FE-2839-C54B-B4776783CC60}"/>
              </a:ext>
            </a:extLst>
          </p:cNvPr>
          <p:cNvSpPr txBox="1"/>
          <p:nvPr/>
        </p:nvSpPr>
        <p:spPr>
          <a:xfrm>
            <a:off x="2174358" y="6398181"/>
            <a:ext cx="8455542" cy="369332"/>
          </a:xfrm>
          <a:prstGeom prst="rect">
            <a:avLst/>
          </a:prstGeom>
          <a:noFill/>
        </p:spPr>
        <p:txBody>
          <a:bodyPr wrap="square">
            <a:spAutoFit/>
          </a:bodyPr>
          <a:lstStyle/>
          <a:p>
            <a:r>
              <a:rPr lang="en-US" dirty="0">
                <a:hlinkClick r:id="rId3"/>
              </a:rPr>
              <a:t>https://www.bdfund.org/wp-content/uploads/2016/05/wi_whitepaper_life_print.pdf</a:t>
            </a:r>
            <a:r>
              <a:rPr lang="en-US" dirty="0"/>
              <a:t> </a:t>
            </a:r>
          </a:p>
        </p:txBody>
      </p:sp>
    </p:spTree>
    <p:extLst>
      <p:ext uri="{BB962C8B-B14F-4D97-AF65-F5344CB8AC3E}">
        <p14:creationId xmlns:p14="http://schemas.microsoft.com/office/powerpoint/2010/main" val="38495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B1F21B-8A5D-47DC-A2C4-7879FB19BC35}"/>
              </a:ext>
            </a:extLst>
          </p:cNvPr>
          <p:cNvPicPr>
            <a:picLocks noChangeAspect="1"/>
          </p:cNvPicPr>
          <p:nvPr/>
        </p:nvPicPr>
        <p:blipFill>
          <a:blip r:embed="rId2"/>
          <a:stretch>
            <a:fillRect/>
          </a:stretch>
        </p:blipFill>
        <p:spPr>
          <a:xfrm>
            <a:off x="805476" y="3238638"/>
            <a:ext cx="3835400" cy="3086100"/>
          </a:xfrm>
          <a:prstGeom prst="rect">
            <a:avLst/>
          </a:prstGeom>
        </p:spPr>
      </p:pic>
      <p:pic>
        <p:nvPicPr>
          <p:cNvPr id="17" name="Picture 16">
            <a:extLst>
              <a:ext uri="{FF2B5EF4-FFF2-40B4-BE49-F238E27FC236}">
                <a16:creationId xmlns:a16="http://schemas.microsoft.com/office/drawing/2014/main" id="{6310C6FE-03ED-4CA0-B02E-CCD825481031}"/>
              </a:ext>
            </a:extLst>
          </p:cNvPr>
          <p:cNvPicPr>
            <a:picLocks noChangeAspect="1"/>
          </p:cNvPicPr>
          <p:nvPr/>
        </p:nvPicPr>
        <p:blipFill>
          <a:blip r:embed="rId3"/>
          <a:stretch>
            <a:fillRect/>
          </a:stretch>
        </p:blipFill>
        <p:spPr>
          <a:xfrm>
            <a:off x="4621753" y="2180321"/>
            <a:ext cx="3798347" cy="3217179"/>
          </a:xfrm>
          <a:prstGeom prst="rect">
            <a:avLst/>
          </a:prstGeom>
        </p:spPr>
      </p:pic>
      <p:pic>
        <p:nvPicPr>
          <p:cNvPr id="19" name="Picture 18">
            <a:extLst>
              <a:ext uri="{FF2B5EF4-FFF2-40B4-BE49-F238E27FC236}">
                <a16:creationId xmlns:a16="http://schemas.microsoft.com/office/drawing/2014/main" id="{0BCC7F92-24F1-4DAD-BCBD-C7B65A28FC30}"/>
              </a:ext>
            </a:extLst>
          </p:cNvPr>
          <p:cNvPicPr>
            <a:picLocks noChangeAspect="1"/>
          </p:cNvPicPr>
          <p:nvPr/>
        </p:nvPicPr>
        <p:blipFill>
          <a:blip r:embed="rId4"/>
          <a:stretch>
            <a:fillRect/>
          </a:stretch>
        </p:blipFill>
        <p:spPr>
          <a:xfrm>
            <a:off x="8142322" y="1187450"/>
            <a:ext cx="3898900" cy="4483100"/>
          </a:xfrm>
          <a:prstGeom prst="rect">
            <a:avLst/>
          </a:prstGeom>
        </p:spPr>
      </p:pic>
      <p:sp>
        <p:nvSpPr>
          <p:cNvPr id="5" name="Title 3">
            <a:extLst>
              <a:ext uri="{FF2B5EF4-FFF2-40B4-BE49-F238E27FC236}">
                <a16:creationId xmlns:a16="http://schemas.microsoft.com/office/drawing/2014/main" id="{94E60667-DE91-49A7-D63E-41273045C419}"/>
              </a:ext>
            </a:extLst>
          </p:cNvPr>
          <p:cNvSpPr>
            <a:spLocks noGrp="1"/>
          </p:cNvSpPr>
          <p:nvPr>
            <p:ph type="title"/>
          </p:nvPr>
        </p:nvSpPr>
        <p:spPr>
          <a:xfrm>
            <a:off x="838200" y="365125"/>
            <a:ext cx="10515600" cy="1325563"/>
          </a:xfrm>
        </p:spPr>
        <p:txBody>
          <a:bodyPr/>
          <a:lstStyle/>
          <a:p>
            <a:pPr algn="ctr"/>
            <a:r>
              <a:rPr lang="en-US" dirty="0"/>
              <a:t>Is abortion healthcare?</a:t>
            </a:r>
            <a:br>
              <a:rPr lang="en-US" dirty="0"/>
            </a:br>
            <a:endParaRPr lang="en-US" dirty="0"/>
          </a:p>
        </p:txBody>
      </p:sp>
    </p:spTree>
    <p:extLst>
      <p:ext uri="{BB962C8B-B14F-4D97-AF65-F5344CB8AC3E}">
        <p14:creationId xmlns:p14="http://schemas.microsoft.com/office/powerpoint/2010/main" val="13349724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332F-FFE2-295A-C374-E78CF7E9B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4100B-6607-5741-B97B-70C73121441F}"/>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1AC8F6E1-3B93-8F9C-6029-DA35B1E8E1BE}"/>
              </a:ext>
            </a:extLst>
          </p:cNvPr>
          <p:cNvSpPr>
            <a:spLocks noGrp="1"/>
          </p:cNvSpPr>
          <p:nvPr>
            <p:ph idx="1"/>
          </p:nvPr>
        </p:nvSpPr>
        <p:spPr/>
        <p:txBody>
          <a:bodyPr/>
          <a:lstStyle/>
          <a:p>
            <a:r>
              <a:rPr lang="en-US" dirty="0">
                <a:solidFill>
                  <a:srgbClr val="FF0000"/>
                </a:solidFill>
              </a:rPr>
              <a:t>What’s in her womb? A human being!</a:t>
            </a:r>
            <a:endParaRPr lang="en-US" dirty="0">
              <a:solidFill>
                <a:srgbClr val="FF0000"/>
              </a:solidFill>
              <a:highlight>
                <a:srgbClr val="808080"/>
              </a:highlight>
            </a:endParaRPr>
          </a:p>
          <a:p>
            <a:r>
              <a:rPr lang="en-US" dirty="0">
                <a:solidFill>
                  <a:srgbClr val="FF0000"/>
                </a:solidFill>
              </a:rPr>
              <a:t>Which human beings should we value? We should value and protect all human beings inside or outside of the womb, from the beginning to the end of their life. </a:t>
            </a:r>
          </a:p>
          <a:p>
            <a:r>
              <a:rPr lang="en-US" b="1" dirty="0"/>
              <a:t>Is abortion healthcare?   </a:t>
            </a:r>
          </a:p>
          <a:p>
            <a:r>
              <a:rPr lang="en-US" dirty="0">
                <a:solidFill>
                  <a:schemeClr val="bg1">
                    <a:lumMod val="85000"/>
                  </a:schemeClr>
                </a:solidFill>
              </a:rPr>
              <a:t>If he can walk away, I can walk away?</a:t>
            </a:r>
          </a:p>
          <a:p>
            <a:r>
              <a:rPr lang="en-US" dirty="0">
                <a:solidFill>
                  <a:schemeClr val="bg1">
                    <a:lumMod val="85000"/>
                  </a:schemeClr>
                </a:solidFill>
              </a:rPr>
              <a:t>Who is my neighbor?   Pastor Stuckwisch </a:t>
            </a:r>
          </a:p>
        </p:txBody>
      </p:sp>
    </p:spTree>
    <p:extLst>
      <p:ext uri="{BB962C8B-B14F-4D97-AF65-F5344CB8AC3E}">
        <p14:creationId xmlns:p14="http://schemas.microsoft.com/office/powerpoint/2010/main" val="132660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75518-6DD3-97D1-8A31-D22B0326A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97A5A-2A6D-461F-0FEC-B1AA8475F95F}"/>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A76A3CB0-318D-3540-F152-4023B3A6F2A9}"/>
              </a:ext>
            </a:extLst>
          </p:cNvPr>
          <p:cNvSpPr>
            <a:spLocks noGrp="1"/>
          </p:cNvSpPr>
          <p:nvPr>
            <p:ph idx="1"/>
          </p:nvPr>
        </p:nvSpPr>
        <p:spPr/>
        <p:txBody>
          <a:bodyPr/>
          <a:lstStyle/>
          <a:p>
            <a:r>
              <a:rPr lang="en-US" dirty="0">
                <a:solidFill>
                  <a:srgbClr val="FF0000"/>
                </a:solidFill>
              </a:rPr>
              <a:t>What’s in her womb? A human being!</a:t>
            </a:r>
            <a:endParaRPr lang="en-US" dirty="0">
              <a:solidFill>
                <a:srgbClr val="FF0000"/>
              </a:solidFill>
              <a:highlight>
                <a:srgbClr val="808080"/>
              </a:highlight>
            </a:endParaRPr>
          </a:p>
          <a:p>
            <a:r>
              <a:rPr lang="en-US" dirty="0">
                <a:solidFill>
                  <a:srgbClr val="FF0000"/>
                </a:solidFill>
              </a:rPr>
              <a:t>Which human beings should we value? We should value and protect all human beings inside or outside of the womb, from the beginning to the end of their life. </a:t>
            </a:r>
          </a:p>
          <a:p>
            <a:r>
              <a:rPr lang="en-US" b="1" dirty="0"/>
              <a:t>Is abortion healthcare?   NO!</a:t>
            </a:r>
          </a:p>
          <a:p>
            <a:r>
              <a:rPr lang="en-US" dirty="0">
                <a:solidFill>
                  <a:schemeClr val="bg1">
                    <a:lumMod val="85000"/>
                  </a:schemeClr>
                </a:solidFill>
              </a:rPr>
              <a:t>If he can walk away, I can walk away?</a:t>
            </a:r>
          </a:p>
          <a:p>
            <a:r>
              <a:rPr lang="en-US" dirty="0">
                <a:solidFill>
                  <a:schemeClr val="bg1">
                    <a:lumMod val="85000"/>
                  </a:schemeClr>
                </a:solidFill>
              </a:rPr>
              <a:t>Who is my neighbor?   Pastor Stuckwisch </a:t>
            </a:r>
          </a:p>
        </p:txBody>
      </p:sp>
    </p:spTree>
    <p:extLst>
      <p:ext uri="{BB962C8B-B14F-4D97-AF65-F5344CB8AC3E}">
        <p14:creationId xmlns:p14="http://schemas.microsoft.com/office/powerpoint/2010/main" val="560542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20F09-920A-D3B2-53DA-B3BF477D1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3E6F9-3B38-919C-F72B-ECA0CB994206}"/>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1F82405E-BD0C-37E3-75BB-3E5BA6017C0F}"/>
              </a:ext>
            </a:extLst>
          </p:cNvPr>
          <p:cNvSpPr>
            <a:spLocks noGrp="1"/>
          </p:cNvSpPr>
          <p:nvPr>
            <p:ph idx="1"/>
          </p:nvPr>
        </p:nvSpPr>
        <p:spPr/>
        <p:txBody>
          <a:bodyPr/>
          <a:lstStyle/>
          <a:p>
            <a:r>
              <a:rPr lang="en-US" dirty="0">
                <a:solidFill>
                  <a:srgbClr val="FF0000"/>
                </a:solidFill>
              </a:rPr>
              <a:t>What’s in her womb? A human being!</a:t>
            </a:r>
            <a:endParaRPr lang="en-US" dirty="0">
              <a:solidFill>
                <a:srgbClr val="FF0000"/>
              </a:solidFill>
              <a:highlight>
                <a:srgbClr val="808080"/>
              </a:highlight>
            </a:endParaRPr>
          </a:p>
          <a:p>
            <a:r>
              <a:rPr lang="en-US" dirty="0">
                <a:solidFill>
                  <a:srgbClr val="FF0000"/>
                </a:solidFill>
              </a:rPr>
              <a:t>Which human beings should we value? We should value and protect all human beings inside or outside of the womb, from the beginning to the end of their life. </a:t>
            </a:r>
          </a:p>
          <a:p>
            <a:r>
              <a:rPr lang="en-US" dirty="0">
                <a:solidFill>
                  <a:srgbClr val="FF0000"/>
                </a:solidFill>
              </a:rPr>
              <a:t>Is abortion healthcare?   NO!</a:t>
            </a:r>
          </a:p>
          <a:p>
            <a:r>
              <a:rPr lang="en-US" b="1" dirty="0"/>
              <a:t>If he can walk away, I can walk away?</a:t>
            </a:r>
          </a:p>
          <a:p>
            <a:r>
              <a:rPr lang="en-US" dirty="0">
                <a:solidFill>
                  <a:schemeClr val="bg1">
                    <a:lumMod val="85000"/>
                  </a:schemeClr>
                </a:solidFill>
              </a:rPr>
              <a:t>Who is my neighbor?   Pastor Stuckwisch </a:t>
            </a:r>
          </a:p>
        </p:txBody>
      </p:sp>
    </p:spTree>
    <p:extLst>
      <p:ext uri="{BB962C8B-B14F-4D97-AF65-F5344CB8AC3E}">
        <p14:creationId xmlns:p14="http://schemas.microsoft.com/office/powerpoint/2010/main" val="2830214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93D1-A833-986E-7B2B-D10085549AB9}"/>
              </a:ext>
            </a:extLst>
          </p:cNvPr>
          <p:cNvSpPr>
            <a:spLocks noGrp="1"/>
          </p:cNvSpPr>
          <p:nvPr>
            <p:ph type="title"/>
          </p:nvPr>
        </p:nvSpPr>
        <p:spPr/>
        <p:txBody>
          <a:bodyPr/>
          <a:lstStyle/>
          <a:p>
            <a:r>
              <a:rPr lang="en-US" dirty="0"/>
              <a:t>If he can walk away, I can walk away.</a:t>
            </a:r>
            <a:br>
              <a:rPr lang="en-US" dirty="0"/>
            </a:br>
            <a:endParaRPr lang="en-US" dirty="0"/>
          </a:p>
        </p:txBody>
      </p:sp>
      <p:sp>
        <p:nvSpPr>
          <p:cNvPr id="3" name="Content Placeholder 2">
            <a:extLst>
              <a:ext uri="{FF2B5EF4-FFF2-40B4-BE49-F238E27FC236}">
                <a16:creationId xmlns:a16="http://schemas.microsoft.com/office/drawing/2014/main" id="{2EFCE983-F64C-33A7-1A09-026DBAD12B0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035259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7FB37-D574-8FB6-6EB4-53B7822688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FC095-6AA1-797A-6169-8259C2AD8A16}"/>
              </a:ext>
            </a:extLst>
          </p:cNvPr>
          <p:cNvSpPr>
            <a:spLocks noGrp="1"/>
          </p:cNvSpPr>
          <p:nvPr>
            <p:ph type="title"/>
          </p:nvPr>
        </p:nvSpPr>
        <p:spPr>
          <a:xfrm>
            <a:off x="838200" y="174625"/>
            <a:ext cx="10515600" cy="1325563"/>
          </a:xfrm>
        </p:spPr>
        <p:txBody>
          <a:bodyPr/>
          <a:lstStyle/>
          <a:p>
            <a:pPr algn="ctr"/>
            <a:r>
              <a:rPr lang="en-US" dirty="0"/>
              <a:t>If he can walk away, </a:t>
            </a:r>
            <a:r>
              <a:rPr lang="en-US" dirty="0">
                <a:solidFill>
                  <a:schemeClr val="bg1">
                    <a:lumMod val="85000"/>
                  </a:schemeClr>
                </a:solidFill>
              </a:rPr>
              <a:t>I can walk away.</a:t>
            </a:r>
            <a:br>
              <a:rPr lang="en-US" dirty="0">
                <a:solidFill>
                  <a:schemeClr val="bg1">
                    <a:lumMod val="85000"/>
                  </a:schemeClr>
                </a:solidFill>
              </a:rPr>
            </a:br>
            <a:endParaRPr lang="en-US" dirty="0">
              <a:solidFill>
                <a:schemeClr val="bg1">
                  <a:lumMod val="85000"/>
                </a:schemeClr>
              </a:solidFill>
            </a:endParaRPr>
          </a:p>
        </p:txBody>
      </p:sp>
      <p:sp>
        <p:nvSpPr>
          <p:cNvPr id="4" name="Content Placeholder 3">
            <a:extLst>
              <a:ext uri="{FF2B5EF4-FFF2-40B4-BE49-F238E27FC236}">
                <a16:creationId xmlns:a16="http://schemas.microsoft.com/office/drawing/2014/main" id="{2FC7F776-AE28-965F-7DD0-1F2170D959B8}"/>
              </a:ext>
            </a:extLst>
          </p:cNvPr>
          <p:cNvSpPr>
            <a:spLocks noGrp="1"/>
          </p:cNvSpPr>
          <p:nvPr>
            <p:ph sz="half" idx="1"/>
          </p:nvPr>
        </p:nvSpPr>
        <p:spPr>
          <a:xfrm>
            <a:off x="838200" y="1825625"/>
            <a:ext cx="3181350" cy="4351338"/>
          </a:xfrm>
        </p:spPr>
        <p:txBody>
          <a:bodyPr/>
          <a:lstStyle/>
          <a:p>
            <a:r>
              <a:rPr lang="en-US" dirty="0"/>
              <a:t>2.4 million aborted women</a:t>
            </a:r>
          </a:p>
          <a:p>
            <a:r>
              <a:rPr lang="en-US" dirty="0"/>
              <a:t>FL, LA, MN, NE, SD, UT</a:t>
            </a:r>
          </a:p>
          <a:p>
            <a:r>
              <a:rPr lang="en-US" dirty="0"/>
              <a:t>1996-2020</a:t>
            </a:r>
          </a:p>
          <a:p>
            <a:r>
              <a:rPr lang="en-US" dirty="0"/>
              <a:t>Data from abortion clinics required reporting.</a:t>
            </a:r>
          </a:p>
        </p:txBody>
      </p:sp>
      <p:pic>
        <p:nvPicPr>
          <p:cNvPr id="6" name="Content Placeholder 4">
            <a:extLst>
              <a:ext uri="{FF2B5EF4-FFF2-40B4-BE49-F238E27FC236}">
                <a16:creationId xmlns:a16="http://schemas.microsoft.com/office/drawing/2014/main" id="{A7DFA475-7801-8952-D5F1-2D17B34280CE}"/>
              </a:ext>
            </a:extLst>
          </p:cNvPr>
          <p:cNvPicPr>
            <a:picLocks noGrp="1" noChangeAspect="1"/>
          </p:cNvPicPr>
          <p:nvPr>
            <p:ph sz="half" idx="2"/>
          </p:nvPr>
        </p:nvPicPr>
        <p:blipFill>
          <a:blip r:embed="rId2"/>
          <a:stretch>
            <a:fillRect/>
          </a:stretch>
        </p:blipFill>
        <p:spPr>
          <a:xfrm>
            <a:off x="3790949" y="964268"/>
            <a:ext cx="8188431" cy="5360332"/>
          </a:xfrm>
          <a:prstGeom prst="rect">
            <a:avLst/>
          </a:prstGeom>
        </p:spPr>
      </p:pic>
    </p:spTree>
    <p:extLst>
      <p:ext uri="{BB962C8B-B14F-4D97-AF65-F5344CB8AC3E}">
        <p14:creationId xmlns:p14="http://schemas.microsoft.com/office/powerpoint/2010/main" val="442360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F649F-E96C-42C6-A507-33677A90C1FF}"/>
              </a:ext>
            </a:extLst>
          </p:cNvPr>
          <p:cNvSpPr>
            <a:spLocks noGrp="1"/>
          </p:cNvSpPr>
          <p:nvPr>
            <p:ph idx="1"/>
          </p:nvPr>
        </p:nvSpPr>
        <p:spPr>
          <a:xfrm>
            <a:off x="838200" y="1209155"/>
            <a:ext cx="10896600" cy="4882342"/>
          </a:xfrm>
        </p:spPr>
        <p:txBody>
          <a:bodyPr>
            <a:normAutofit/>
          </a:bodyPr>
          <a:lstStyle/>
          <a:p>
            <a:r>
              <a:rPr lang="en-US" b="1" dirty="0"/>
              <a:t>38% of women indicate that the father of the baby was the most influential person in their abortion decision. (but in another study 55%)</a:t>
            </a:r>
          </a:p>
          <a:p>
            <a:r>
              <a:rPr lang="en-US" dirty="0"/>
              <a:t>57% of women who obtained an abortion experienced a potentially traumatic life event in the 12 months leading up to their abortion. The most common factors included unemployment, a breakup, or falling behind on rent or mortgage.</a:t>
            </a:r>
          </a:p>
          <a:p>
            <a:r>
              <a:rPr lang="en-US" dirty="0"/>
              <a:t>Only 12% of women included a physical problem with their health among reasons for having an abortion. </a:t>
            </a:r>
          </a:p>
          <a:p>
            <a:r>
              <a:rPr lang="en-US" dirty="0"/>
              <a:t>1% of women choosing abortion reported that they were the survivors of rape and less than half of one percent cited incest. </a:t>
            </a:r>
          </a:p>
        </p:txBody>
      </p:sp>
      <p:sp>
        <p:nvSpPr>
          <p:cNvPr id="4" name="TextBox 3">
            <a:extLst>
              <a:ext uri="{FF2B5EF4-FFF2-40B4-BE49-F238E27FC236}">
                <a16:creationId xmlns:a16="http://schemas.microsoft.com/office/drawing/2014/main" id="{CF462E2A-676C-45A0-B8F2-ABF287D541B5}"/>
              </a:ext>
            </a:extLst>
          </p:cNvPr>
          <p:cNvSpPr txBox="1"/>
          <p:nvPr/>
        </p:nvSpPr>
        <p:spPr>
          <a:xfrm>
            <a:off x="1949631" y="6252390"/>
            <a:ext cx="8673737" cy="369332"/>
          </a:xfrm>
          <a:prstGeom prst="rect">
            <a:avLst/>
          </a:prstGeom>
          <a:noFill/>
        </p:spPr>
        <p:txBody>
          <a:bodyPr wrap="square" rtlCol="0">
            <a:spAutoFit/>
          </a:bodyPr>
          <a:lstStyle/>
          <a:p>
            <a:r>
              <a:rPr lang="en-US" dirty="0">
                <a:hlinkClick r:id="rId2"/>
              </a:rPr>
              <a:t>https://www.care-net.org/hubfs/Downloads/Top_40_Abortion_Statistics.pdf</a:t>
            </a:r>
            <a:r>
              <a:rPr lang="en-US" dirty="0"/>
              <a:t> </a:t>
            </a:r>
          </a:p>
        </p:txBody>
      </p:sp>
      <p:sp>
        <p:nvSpPr>
          <p:cNvPr id="7" name="Title 1">
            <a:extLst>
              <a:ext uri="{FF2B5EF4-FFF2-40B4-BE49-F238E27FC236}">
                <a16:creationId xmlns:a16="http://schemas.microsoft.com/office/drawing/2014/main" id="{43E25D51-EA36-0826-76BB-7D0F4D0E1943}"/>
              </a:ext>
            </a:extLst>
          </p:cNvPr>
          <p:cNvSpPr>
            <a:spLocks noGrp="1"/>
          </p:cNvSpPr>
          <p:nvPr>
            <p:ph type="title"/>
          </p:nvPr>
        </p:nvSpPr>
        <p:spPr>
          <a:xfrm>
            <a:off x="838200" y="174625"/>
            <a:ext cx="10515600" cy="1325563"/>
          </a:xfrm>
        </p:spPr>
        <p:txBody>
          <a:bodyPr/>
          <a:lstStyle/>
          <a:p>
            <a:pPr algn="ctr"/>
            <a:r>
              <a:rPr lang="en-US" dirty="0"/>
              <a:t>If he can walk away, </a:t>
            </a:r>
            <a:r>
              <a:rPr lang="en-US" dirty="0">
                <a:solidFill>
                  <a:schemeClr val="bg1">
                    <a:lumMod val="85000"/>
                  </a:schemeClr>
                </a:solidFill>
              </a:rPr>
              <a:t>I can walk away.</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10713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29FCD-4899-897E-D1A9-0FFE07A129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7BFD3-81DD-74DC-CDB4-3BEB8F56FECF}"/>
              </a:ext>
            </a:extLst>
          </p:cNvPr>
          <p:cNvSpPr>
            <a:spLocks noGrp="1"/>
          </p:cNvSpPr>
          <p:nvPr>
            <p:ph idx="1"/>
          </p:nvPr>
        </p:nvSpPr>
        <p:spPr>
          <a:xfrm>
            <a:off x="838200" y="1209155"/>
            <a:ext cx="10896600" cy="4882342"/>
          </a:xfrm>
        </p:spPr>
        <p:txBody>
          <a:bodyPr>
            <a:normAutofit/>
          </a:bodyPr>
          <a:lstStyle/>
          <a:p>
            <a:r>
              <a:rPr lang="en-US" dirty="0"/>
              <a:t>“More than half of the women in the qualitative sample cited concerns about their relationship or single motherhood as a reason to end the pregnancy. Relationship problems included the partner's drinking, physical abuse, unfaithfulness, unreliability, immaturity and absence (often due to incarceration or responsibilities to his other children).</a:t>
            </a:r>
          </a:p>
          <a:p>
            <a:r>
              <a:rPr lang="en-US" dirty="0"/>
              <a:t>Many of these women were disappointed because their partner had reacted to the pregnancy by denying paternity, breaking off communication with them or saying that they did not want a child.</a:t>
            </a:r>
          </a:p>
          <a:p>
            <a:r>
              <a:rPr lang="en-US" dirty="0"/>
              <a:t>A small number of women stated that they were in new relationships and that it was too soon to have a child with their partner.”</a:t>
            </a:r>
          </a:p>
        </p:txBody>
      </p:sp>
      <p:sp>
        <p:nvSpPr>
          <p:cNvPr id="4" name="TextBox 3">
            <a:extLst>
              <a:ext uri="{FF2B5EF4-FFF2-40B4-BE49-F238E27FC236}">
                <a16:creationId xmlns:a16="http://schemas.microsoft.com/office/drawing/2014/main" id="{89299DB3-06FA-ED21-3918-8B00E98ABAAF}"/>
              </a:ext>
            </a:extLst>
          </p:cNvPr>
          <p:cNvSpPr txBox="1"/>
          <p:nvPr/>
        </p:nvSpPr>
        <p:spPr>
          <a:xfrm>
            <a:off x="838201" y="6252390"/>
            <a:ext cx="10725150" cy="646331"/>
          </a:xfrm>
          <a:prstGeom prst="rect">
            <a:avLst/>
          </a:prstGeom>
          <a:noFill/>
        </p:spPr>
        <p:txBody>
          <a:bodyPr wrap="square" rtlCol="0">
            <a:spAutoFit/>
          </a:bodyPr>
          <a:lstStyle/>
          <a:p>
            <a:r>
              <a:rPr lang="en-US" dirty="0">
                <a:hlinkClick r:id="rId2"/>
              </a:rPr>
              <a:t>https://www.guttmacher.org/journals/psrh/2005/reasons-us-women-have-abortions-quantitative-and-qualitative-perspectives</a:t>
            </a:r>
            <a:r>
              <a:rPr lang="en-US" dirty="0"/>
              <a:t> </a:t>
            </a:r>
          </a:p>
        </p:txBody>
      </p:sp>
      <p:sp>
        <p:nvSpPr>
          <p:cNvPr id="7" name="Title 1">
            <a:extLst>
              <a:ext uri="{FF2B5EF4-FFF2-40B4-BE49-F238E27FC236}">
                <a16:creationId xmlns:a16="http://schemas.microsoft.com/office/drawing/2014/main" id="{68ACB3AF-46B0-EEBA-0C35-A1CF8B987B7F}"/>
              </a:ext>
            </a:extLst>
          </p:cNvPr>
          <p:cNvSpPr>
            <a:spLocks noGrp="1"/>
          </p:cNvSpPr>
          <p:nvPr>
            <p:ph type="title"/>
          </p:nvPr>
        </p:nvSpPr>
        <p:spPr>
          <a:xfrm>
            <a:off x="838200" y="174625"/>
            <a:ext cx="10515600" cy="1325563"/>
          </a:xfrm>
        </p:spPr>
        <p:txBody>
          <a:bodyPr/>
          <a:lstStyle/>
          <a:p>
            <a:pPr algn="ctr"/>
            <a:r>
              <a:rPr lang="en-US" dirty="0"/>
              <a:t>If he can walk away, </a:t>
            </a:r>
            <a:r>
              <a:rPr lang="en-US" dirty="0">
                <a:solidFill>
                  <a:schemeClr val="bg1">
                    <a:lumMod val="85000"/>
                  </a:schemeClr>
                </a:solidFill>
              </a:rPr>
              <a:t>I can walk away.</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29538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10D1-03C8-9F7F-EF71-4A6D97D404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07877-BFAB-CF49-16C6-E98060878388}"/>
              </a:ext>
            </a:extLst>
          </p:cNvPr>
          <p:cNvSpPr>
            <a:spLocks noGrp="1"/>
          </p:cNvSpPr>
          <p:nvPr>
            <p:ph idx="1"/>
          </p:nvPr>
        </p:nvSpPr>
        <p:spPr>
          <a:xfrm>
            <a:off x="838200" y="1209155"/>
            <a:ext cx="10896600" cy="4882342"/>
          </a:xfrm>
        </p:spPr>
        <p:txBody>
          <a:bodyPr>
            <a:normAutofit/>
          </a:bodyPr>
          <a:lstStyle/>
          <a:p>
            <a:r>
              <a:rPr lang="en-US" dirty="0"/>
              <a:t>“Most who gave this reason had children already. They related how hard it was to raise children by themselves and how hard it would be to add another child to their families. Some felt depleted and alone:</a:t>
            </a:r>
          </a:p>
          <a:p>
            <a:r>
              <a:rPr lang="en-US" dirty="0"/>
              <a:t>"Well, I already had one son, and right now he's growing up without a father, just me and him.…If you </a:t>
            </a:r>
            <a:r>
              <a:rPr lang="en-US" dirty="0" err="1"/>
              <a:t>ain't</a:t>
            </a:r>
            <a:r>
              <a:rPr lang="en-US" dirty="0"/>
              <a:t> got a lot of help with the family support, it's really hard. Sometimes I can't handle it, but I have to, you know, for my son's sake.…I believe, right now, I'm </a:t>
            </a:r>
            <a:r>
              <a:rPr lang="en-US" dirty="0" err="1"/>
              <a:t>gonna</a:t>
            </a:r>
            <a:r>
              <a:rPr lang="en-US" dirty="0"/>
              <a:t> take care of myself and my son."</a:t>
            </a:r>
            <a:r>
              <a:rPr lang="en-US" i="1" dirty="0"/>
              <a:t>—19-year-old, below the poverty line</a:t>
            </a:r>
            <a:endParaRPr lang="en-US" dirty="0"/>
          </a:p>
          <a:p>
            <a:r>
              <a:rPr lang="en-US" dirty="0"/>
              <a:t>A number of women stated that it was unfair to one's children to bring them up without a father figure.”</a:t>
            </a:r>
          </a:p>
        </p:txBody>
      </p:sp>
      <p:sp>
        <p:nvSpPr>
          <p:cNvPr id="4" name="TextBox 3">
            <a:extLst>
              <a:ext uri="{FF2B5EF4-FFF2-40B4-BE49-F238E27FC236}">
                <a16:creationId xmlns:a16="http://schemas.microsoft.com/office/drawing/2014/main" id="{3C5E0EFE-BD4E-64E3-C3CA-21D51A81255C}"/>
              </a:ext>
            </a:extLst>
          </p:cNvPr>
          <p:cNvSpPr txBox="1"/>
          <p:nvPr/>
        </p:nvSpPr>
        <p:spPr>
          <a:xfrm>
            <a:off x="838201" y="6252390"/>
            <a:ext cx="10725150" cy="646331"/>
          </a:xfrm>
          <a:prstGeom prst="rect">
            <a:avLst/>
          </a:prstGeom>
          <a:noFill/>
        </p:spPr>
        <p:txBody>
          <a:bodyPr wrap="square" rtlCol="0">
            <a:spAutoFit/>
          </a:bodyPr>
          <a:lstStyle/>
          <a:p>
            <a:r>
              <a:rPr lang="en-US" dirty="0">
                <a:hlinkClick r:id="rId2"/>
              </a:rPr>
              <a:t>https://www.guttmacher.org/journals/psrh/2005/reasons-us-women-have-abortions-quantitative-and-qualitative-perspectives</a:t>
            </a:r>
            <a:r>
              <a:rPr lang="en-US" dirty="0"/>
              <a:t> </a:t>
            </a:r>
          </a:p>
        </p:txBody>
      </p:sp>
      <p:sp>
        <p:nvSpPr>
          <p:cNvPr id="7" name="Title 1">
            <a:extLst>
              <a:ext uri="{FF2B5EF4-FFF2-40B4-BE49-F238E27FC236}">
                <a16:creationId xmlns:a16="http://schemas.microsoft.com/office/drawing/2014/main" id="{E53E562B-17AA-0FE3-B996-891D4F48241F}"/>
              </a:ext>
            </a:extLst>
          </p:cNvPr>
          <p:cNvSpPr>
            <a:spLocks noGrp="1"/>
          </p:cNvSpPr>
          <p:nvPr>
            <p:ph type="title"/>
          </p:nvPr>
        </p:nvSpPr>
        <p:spPr>
          <a:xfrm>
            <a:off x="838200" y="174625"/>
            <a:ext cx="10515600" cy="1325563"/>
          </a:xfrm>
        </p:spPr>
        <p:txBody>
          <a:bodyPr/>
          <a:lstStyle/>
          <a:p>
            <a:pPr algn="ctr"/>
            <a:r>
              <a:rPr lang="en-US" dirty="0"/>
              <a:t>If he can walk away, </a:t>
            </a:r>
            <a:r>
              <a:rPr lang="en-US" dirty="0">
                <a:solidFill>
                  <a:schemeClr val="bg1">
                    <a:lumMod val="85000"/>
                  </a:schemeClr>
                </a:solidFill>
              </a:rPr>
              <a:t>I can walk away.</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234186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93D43-B14D-F1CE-3626-D76EEF8DC6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D2038-76A9-38B9-DFFA-82DCAAC46118}"/>
              </a:ext>
            </a:extLst>
          </p:cNvPr>
          <p:cNvSpPr>
            <a:spLocks noGrp="1"/>
          </p:cNvSpPr>
          <p:nvPr>
            <p:ph idx="1"/>
          </p:nvPr>
        </p:nvSpPr>
        <p:spPr>
          <a:xfrm>
            <a:off x="838200" y="1209155"/>
            <a:ext cx="10896600" cy="4882342"/>
          </a:xfrm>
        </p:spPr>
        <p:txBody>
          <a:bodyPr>
            <a:normAutofit/>
          </a:bodyPr>
          <a:lstStyle/>
          <a:p>
            <a:r>
              <a:rPr lang="en-US" b="1" i="1" dirty="0"/>
              <a:t>“Opinions on adoption.</a:t>
            </a:r>
            <a:r>
              <a:rPr lang="en-US" dirty="0"/>
              <a:t> Respondents were not specifically asked about adoption; nevertheless, it came up spontaneously in both parts of the study. While fewer than 1% of women in the quantitative survey volunteered that they would not consider or did not favor having a baby and giving it up for adoption, more than one-third of interview respondents said they had considered adoption and concluded that it was a morally unconscionable option because giving one's child away is wrong.”</a:t>
            </a:r>
          </a:p>
        </p:txBody>
      </p:sp>
      <p:sp>
        <p:nvSpPr>
          <p:cNvPr id="4" name="TextBox 3">
            <a:extLst>
              <a:ext uri="{FF2B5EF4-FFF2-40B4-BE49-F238E27FC236}">
                <a16:creationId xmlns:a16="http://schemas.microsoft.com/office/drawing/2014/main" id="{6918D14D-B248-1056-A5B9-98E9DC964745}"/>
              </a:ext>
            </a:extLst>
          </p:cNvPr>
          <p:cNvSpPr txBox="1"/>
          <p:nvPr/>
        </p:nvSpPr>
        <p:spPr>
          <a:xfrm>
            <a:off x="838201" y="6252390"/>
            <a:ext cx="10725150" cy="646331"/>
          </a:xfrm>
          <a:prstGeom prst="rect">
            <a:avLst/>
          </a:prstGeom>
          <a:noFill/>
        </p:spPr>
        <p:txBody>
          <a:bodyPr wrap="square" rtlCol="0">
            <a:spAutoFit/>
          </a:bodyPr>
          <a:lstStyle/>
          <a:p>
            <a:r>
              <a:rPr lang="en-US" dirty="0">
                <a:hlinkClick r:id="rId2"/>
              </a:rPr>
              <a:t>https://www.guttmacher.org/journals/psrh/2005/reasons-us-women-have-abortions-quantitative-and-qualitative-perspectives</a:t>
            </a:r>
            <a:r>
              <a:rPr lang="en-US" dirty="0"/>
              <a:t> </a:t>
            </a:r>
          </a:p>
        </p:txBody>
      </p:sp>
      <p:sp>
        <p:nvSpPr>
          <p:cNvPr id="7" name="Title 1">
            <a:extLst>
              <a:ext uri="{FF2B5EF4-FFF2-40B4-BE49-F238E27FC236}">
                <a16:creationId xmlns:a16="http://schemas.microsoft.com/office/drawing/2014/main" id="{BBDFF28C-3EDB-25B5-F0FE-7693C7ED26A2}"/>
              </a:ext>
            </a:extLst>
          </p:cNvPr>
          <p:cNvSpPr>
            <a:spLocks noGrp="1"/>
          </p:cNvSpPr>
          <p:nvPr>
            <p:ph type="title"/>
          </p:nvPr>
        </p:nvSpPr>
        <p:spPr>
          <a:xfrm>
            <a:off x="838200" y="174625"/>
            <a:ext cx="10515600" cy="1325563"/>
          </a:xfrm>
        </p:spPr>
        <p:txBody>
          <a:bodyPr/>
          <a:lstStyle/>
          <a:p>
            <a:pPr algn="ctr"/>
            <a:r>
              <a:rPr lang="en-US" dirty="0"/>
              <a:t>If he can walk away, </a:t>
            </a:r>
            <a:r>
              <a:rPr lang="en-US" dirty="0">
                <a:solidFill>
                  <a:schemeClr val="bg1">
                    <a:lumMod val="85000"/>
                  </a:schemeClr>
                </a:solidFill>
              </a:rPr>
              <a:t>I can walk away.</a:t>
            </a:r>
            <a:br>
              <a:rPr lang="en-US" dirty="0">
                <a:solidFill>
                  <a:schemeClr val="bg1">
                    <a:lumMod val="85000"/>
                  </a:schemeClr>
                </a:solidFill>
              </a:rPr>
            </a:br>
            <a:endParaRPr lang="en-US" dirty="0">
              <a:solidFill>
                <a:schemeClr val="bg1">
                  <a:lumMod val="85000"/>
                </a:schemeClr>
              </a:solidFill>
            </a:endParaRPr>
          </a:p>
        </p:txBody>
      </p:sp>
    </p:spTree>
    <p:extLst>
      <p:ext uri="{BB962C8B-B14F-4D97-AF65-F5344CB8AC3E}">
        <p14:creationId xmlns:p14="http://schemas.microsoft.com/office/powerpoint/2010/main" val="31523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B0FE-A76A-C82D-0B40-ACDE8DD9C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D11E0-628E-A42E-9DE6-70AB6EB69FFB}"/>
              </a:ext>
            </a:extLst>
          </p:cNvPr>
          <p:cNvSpPr>
            <a:spLocks noGrp="1"/>
          </p:cNvSpPr>
          <p:nvPr>
            <p:ph type="title"/>
          </p:nvPr>
        </p:nvSpPr>
        <p:spPr/>
        <p:txBody>
          <a:bodyPr/>
          <a:lstStyle/>
          <a:p>
            <a:r>
              <a:rPr lang="en-US" dirty="0"/>
              <a:t>Blob of tissue or Human being?</a:t>
            </a:r>
          </a:p>
        </p:txBody>
      </p:sp>
      <p:pic>
        <p:nvPicPr>
          <p:cNvPr id="8" name="Content Placeholder 7">
            <a:extLst>
              <a:ext uri="{FF2B5EF4-FFF2-40B4-BE49-F238E27FC236}">
                <a16:creationId xmlns:a16="http://schemas.microsoft.com/office/drawing/2014/main" id="{8316EC72-1235-F87B-EB8A-758A530F6CEB}"/>
              </a:ext>
            </a:extLst>
          </p:cNvPr>
          <p:cNvPicPr>
            <a:picLocks noGrp="1" noChangeAspect="1"/>
          </p:cNvPicPr>
          <p:nvPr>
            <p:ph sz="half" idx="1"/>
          </p:nvPr>
        </p:nvPicPr>
        <p:blipFill>
          <a:blip r:embed="rId2"/>
          <a:stretch>
            <a:fillRect/>
          </a:stretch>
        </p:blipFill>
        <p:spPr>
          <a:xfrm>
            <a:off x="385156" y="1825625"/>
            <a:ext cx="4411287" cy="4351338"/>
          </a:xfrm>
          <a:prstGeom prst="rect">
            <a:avLst/>
          </a:prstGeom>
        </p:spPr>
      </p:pic>
      <p:sp>
        <p:nvSpPr>
          <p:cNvPr id="4" name="Content Placeholder 3">
            <a:extLst>
              <a:ext uri="{FF2B5EF4-FFF2-40B4-BE49-F238E27FC236}">
                <a16:creationId xmlns:a16="http://schemas.microsoft.com/office/drawing/2014/main" id="{838F3901-0838-DF95-13EA-5311CDE539CB}"/>
              </a:ext>
            </a:extLst>
          </p:cNvPr>
          <p:cNvSpPr>
            <a:spLocks noGrp="1"/>
          </p:cNvSpPr>
          <p:nvPr>
            <p:ph sz="half" idx="2"/>
          </p:nvPr>
        </p:nvSpPr>
        <p:spPr/>
        <p:txBody>
          <a:bodyPr>
            <a:normAutofit/>
          </a:bodyPr>
          <a:lstStyle/>
          <a:p>
            <a:pPr marL="0" indent="0">
              <a:buNone/>
            </a:pPr>
            <a:r>
              <a:rPr lang="en-US" b="1" u="sng" dirty="0"/>
              <a:t>Behavior</a:t>
            </a:r>
            <a:r>
              <a:rPr lang="en-US" b="1" dirty="0"/>
              <a:t> of a one-celled embryo is different than either sperm or egg</a:t>
            </a:r>
          </a:p>
          <a:p>
            <a:pPr marL="0" indent="0">
              <a:buNone/>
            </a:pPr>
            <a:endParaRPr lang="en-US" dirty="0"/>
          </a:p>
          <a:p>
            <a:pPr marL="0" indent="0">
              <a:buNone/>
            </a:pPr>
            <a:r>
              <a:rPr lang="en-US" dirty="0"/>
              <a:t>Sperm =  finds an egg</a:t>
            </a:r>
          </a:p>
          <a:p>
            <a:pPr marL="0" indent="0">
              <a:buNone/>
            </a:pPr>
            <a:r>
              <a:rPr lang="en-US" dirty="0"/>
              <a:t>Egg = receives a sperm</a:t>
            </a:r>
          </a:p>
          <a:p>
            <a:pPr marL="0" indent="0">
              <a:buNone/>
            </a:pPr>
            <a:r>
              <a:rPr lang="en-US" dirty="0"/>
              <a:t>One-celled embryo= Directs its own organization into tissues and organs!</a:t>
            </a:r>
          </a:p>
        </p:txBody>
      </p:sp>
      <p:sp>
        <p:nvSpPr>
          <p:cNvPr id="5" name="TextBox 4">
            <a:extLst>
              <a:ext uri="{FF2B5EF4-FFF2-40B4-BE49-F238E27FC236}">
                <a16:creationId xmlns:a16="http://schemas.microsoft.com/office/drawing/2014/main" id="{1CBBDFEE-0D5B-5BE5-8921-7D22189DF5FC}"/>
              </a:ext>
            </a:extLst>
          </p:cNvPr>
          <p:cNvSpPr txBox="1"/>
          <p:nvPr/>
        </p:nvSpPr>
        <p:spPr>
          <a:xfrm>
            <a:off x="2174358" y="6398181"/>
            <a:ext cx="8455542" cy="369332"/>
          </a:xfrm>
          <a:prstGeom prst="rect">
            <a:avLst/>
          </a:prstGeom>
          <a:noFill/>
        </p:spPr>
        <p:txBody>
          <a:bodyPr wrap="square">
            <a:spAutoFit/>
          </a:bodyPr>
          <a:lstStyle/>
          <a:p>
            <a:r>
              <a:rPr lang="en-US" dirty="0">
                <a:hlinkClick r:id="rId3"/>
              </a:rPr>
              <a:t>https://www.bdfund.org/wp-content/uploads/2016/05/wi_whitepaper_life_print.pdf</a:t>
            </a:r>
            <a:r>
              <a:rPr lang="en-US" dirty="0"/>
              <a:t> </a:t>
            </a:r>
          </a:p>
        </p:txBody>
      </p:sp>
    </p:spTree>
    <p:extLst>
      <p:ext uri="{BB962C8B-B14F-4D97-AF65-F5344CB8AC3E}">
        <p14:creationId xmlns:p14="http://schemas.microsoft.com/office/powerpoint/2010/main" val="29355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6D742-053F-E08C-C797-39816C5722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0108F-E5A1-332A-4674-4362760BD29F}"/>
              </a:ext>
            </a:extLst>
          </p:cNvPr>
          <p:cNvSpPr>
            <a:spLocks noGrp="1"/>
          </p:cNvSpPr>
          <p:nvPr>
            <p:ph idx="1"/>
          </p:nvPr>
        </p:nvSpPr>
        <p:spPr>
          <a:xfrm>
            <a:off x="838200" y="1209155"/>
            <a:ext cx="10896600" cy="4882342"/>
          </a:xfrm>
        </p:spPr>
        <p:txBody>
          <a:bodyPr>
            <a:normAutofit/>
          </a:bodyPr>
          <a:lstStyle/>
          <a:p>
            <a:r>
              <a:rPr lang="en-US" dirty="0"/>
              <a:t>But…</a:t>
            </a:r>
          </a:p>
          <a:p>
            <a:r>
              <a:rPr lang="en-US" dirty="0"/>
              <a:t> I can’t.</a:t>
            </a:r>
          </a:p>
        </p:txBody>
      </p:sp>
      <p:sp>
        <p:nvSpPr>
          <p:cNvPr id="7" name="Title 1">
            <a:extLst>
              <a:ext uri="{FF2B5EF4-FFF2-40B4-BE49-F238E27FC236}">
                <a16:creationId xmlns:a16="http://schemas.microsoft.com/office/drawing/2014/main" id="{F96D4FCD-9F4A-1647-1DC4-D2FE0C9672B3}"/>
              </a:ext>
            </a:extLst>
          </p:cNvPr>
          <p:cNvSpPr>
            <a:spLocks noGrp="1"/>
          </p:cNvSpPr>
          <p:nvPr>
            <p:ph type="title"/>
          </p:nvPr>
        </p:nvSpPr>
        <p:spPr>
          <a:xfrm>
            <a:off x="838200" y="174625"/>
            <a:ext cx="10515600" cy="1325563"/>
          </a:xfrm>
        </p:spPr>
        <p:txBody>
          <a:bodyPr/>
          <a:lstStyle/>
          <a:p>
            <a:pPr algn="ctr"/>
            <a:r>
              <a:rPr lang="en-US" dirty="0"/>
              <a:t>If he can walk away, I can walk away.</a:t>
            </a:r>
            <a:br>
              <a:rPr lang="en-US" dirty="0"/>
            </a:br>
            <a:endParaRPr lang="en-US" dirty="0"/>
          </a:p>
        </p:txBody>
      </p:sp>
      <p:pic>
        <p:nvPicPr>
          <p:cNvPr id="2" name="Picture 1">
            <a:extLst>
              <a:ext uri="{FF2B5EF4-FFF2-40B4-BE49-F238E27FC236}">
                <a16:creationId xmlns:a16="http://schemas.microsoft.com/office/drawing/2014/main" id="{09B7AC01-BDAF-5E74-21A9-251CD8F7007B}"/>
              </a:ext>
            </a:extLst>
          </p:cNvPr>
          <p:cNvPicPr>
            <a:picLocks noChangeAspect="1"/>
          </p:cNvPicPr>
          <p:nvPr/>
        </p:nvPicPr>
        <p:blipFill>
          <a:blip r:embed="rId2"/>
          <a:stretch>
            <a:fillRect/>
          </a:stretch>
        </p:blipFill>
        <p:spPr>
          <a:xfrm>
            <a:off x="3451636" y="1161788"/>
            <a:ext cx="7902164" cy="5268109"/>
          </a:xfrm>
          <a:prstGeom prst="rect">
            <a:avLst/>
          </a:prstGeom>
        </p:spPr>
      </p:pic>
    </p:spTree>
    <p:extLst>
      <p:ext uri="{BB962C8B-B14F-4D97-AF65-F5344CB8AC3E}">
        <p14:creationId xmlns:p14="http://schemas.microsoft.com/office/powerpoint/2010/main" val="44691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0D346-C2D2-CD51-09F9-A65E963951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AD32F-B6FB-D1DE-C24B-B23D9C0E10AD}"/>
              </a:ext>
            </a:extLst>
          </p:cNvPr>
          <p:cNvSpPr>
            <a:spLocks noGrp="1"/>
          </p:cNvSpPr>
          <p:nvPr>
            <p:ph idx="1"/>
          </p:nvPr>
        </p:nvSpPr>
        <p:spPr>
          <a:xfrm>
            <a:off x="838200" y="1209155"/>
            <a:ext cx="10896600" cy="4882342"/>
          </a:xfrm>
        </p:spPr>
        <p:txBody>
          <a:bodyPr>
            <a:normAutofit/>
          </a:bodyPr>
          <a:lstStyle/>
          <a:p>
            <a:r>
              <a:rPr lang="en-US" dirty="0"/>
              <a:t>But…</a:t>
            </a:r>
          </a:p>
          <a:p>
            <a:r>
              <a:rPr lang="en-US" dirty="0"/>
              <a:t> I can’t.</a:t>
            </a:r>
          </a:p>
        </p:txBody>
      </p:sp>
      <p:sp>
        <p:nvSpPr>
          <p:cNvPr id="7" name="Title 1">
            <a:extLst>
              <a:ext uri="{FF2B5EF4-FFF2-40B4-BE49-F238E27FC236}">
                <a16:creationId xmlns:a16="http://schemas.microsoft.com/office/drawing/2014/main" id="{1414E63C-0B2D-80DD-0166-5510F5E066B7}"/>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pic>
        <p:nvPicPr>
          <p:cNvPr id="2" name="Picture 1">
            <a:extLst>
              <a:ext uri="{FF2B5EF4-FFF2-40B4-BE49-F238E27FC236}">
                <a16:creationId xmlns:a16="http://schemas.microsoft.com/office/drawing/2014/main" id="{4E1189BA-3619-1B81-CB52-CDECBB1AD600}"/>
              </a:ext>
            </a:extLst>
          </p:cNvPr>
          <p:cNvPicPr>
            <a:picLocks noChangeAspect="1"/>
          </p:cNvPicPr>
          <p:nvPr/>
        </p:nvPicPr>
        <p:blipFill>
          <a:blip r:embed="rId2"/>
          <a:stretch>
            <a:fillRect/>
          </a:stretch>
        </p:blipFill>
        <p:spPr>
          <a:xfrm>
            <a:off x="3451636" y="1161788"/>
            <a:ext cx="7902164" cy="5268109"/>
          </a:xfrm>
          <a:prstGeom prst="rect">
            <a:avLst/>
          </a:prstGeom>
        </p:spPr>
      </p:pic>
    </p:spTree>
    <p:extLst>
      <p:ext uri="{BB962C8B-B14F-4D97-AF65-F5344CB8AC3E}">
        <p14:creationId xmlns:p14="http://schemas.microsoft.com/office/powerpoint/2010/main" val="3481191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C0D08-43EC-4FB0-415D-1C172884B6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E21EE1-ECCE-0F67-8814-81D2DACF515E}"/>
              </a:ext>
            </a:extLst>
          </p:cNvPr>
          <p:cNvSpPr>
            <a:spLocks noGrp="1"/>
          </p:cNvSpPr>
          <p:nvPr>
            <p:ph sz="half" idx="1"/>
          </p:nvPr>
        </p:nvSpPr>
        <p:spPr>
          <a:xfrm>
            <a:off x="247650" y="1181100"/>
            <a:ext cx="5772150" cy="5181600"/>
          </a:xfrm>
        </p:spPr>
        <p:txBody>
          <a:bodyPr>
            <a:normAutofit/>
          </a:bodyPr>
          <a:lstStyle/>
          <a:p>
            <a:pPr marL="0" indent="0">
              <a:buNone/>
            </a:pPr>
            <a:r>
              <a:rPr lang="en-US" sz="2400" b="1" i="1" dirty="0"/>
              <a:t>Pregnancy-associated deaths in Finland 1987-1994--definition problems and benefits of record linkage</a:t>
            </a:r>
          </a:p>
          <a:p>
            <a:pPr marL="0" indent="0">
              <a:buNone/>
            </a:pPr>
            <a:r>
              <a:rPr lang="fi-FI" sz="2400" dirty="0"/>
              <a:t>Gissler M, Kauppila R, Meriläinen J, Toukomaa H, Hemminki E.</a:t>
            </a:r>
            <a:endParaRPr lang="en-US" sz="2400" dirty="0"/>
          </a:p>
          <a:p>
            <a:pPr marL="0" indent="0">
              <a:buNone/>
            </a:pPr>
            <a:r>
              <a:rPr lang="en-US" sz="2400" b="1" dirty="0"/>
              <a:t>Stakes, (the National Research and Development Centre for Welfare and Health), Helsinki, Finland.</a:t>
            </a:r>
          </a:p>
          <a:p>
            <a:pPr marL="0" indent="0">
              <a:buNone/>
            </a:pPr>
            <a:r>
              <a:rPr lang="en-US" sz="2400" dirty="0"/>
              <a:t> </a:t>
            </a:r>
            <a:r>
              <a:rPr lang="en-US" sz="2400" i="1" dirty="0"/>
              <a:t>Acta </a:t>
            </a:r>
            <a:r>
              <a:rPr lang="en-US" sz="2400" i="1" dirty="0" err="1"/>
              <a:t>Obstetrica</a:t>
            </a:r>
            <a:r>
              <a:rPr lang="en-US" sz="2400" i="1" dirty="0"/>
              <a:t> et </a:t>
            </a:r>
            <a:r>
              <a:rPr lang="en-US" sz="2400" i="1" dirty="0" err="1"/>
              <a:t>Gynecologica</a:t>
            </a:r>
            <a:r>
              <a:rPr lang="en-US" sz="2400" i="1" dirty="0"/>
              <a:t> Scandinavica</a:t>
            </a:r>
            <a:r>
              <a:rPr lang="en-US" sz="2400" dirty="0"/>
              <a:t>, 76:651-657, 1997</a:t>
            </a:r>
          </a:p>
          <a:p>
            <a:endParaRPr lang="en-US" dirty="0"/>
          </a:p>
        </p:txBody>
      </p:sp>
      <p:sp>
        <p:nvSpPr>
          <p:cNvPr id="5" name="Title 1">
            <a:extLst>
              <a:ext uri="{FF2B5EF4-FFF2-40B4-BE49-F238E27FC236}">
                <a16:creationId xmlns:a16="http://schemas.microsoft.com/office/drawing/2014/main" id="{12DF10A2-8412-29FA-90AD-D3EC1DA2216F}"/>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pic>
        <p:nvPicPr>
          <p:cNvPr id="9" name="Picture 2">
            <a:extLst>
              <a:ext uri="{FF2B5EF4-FFF2-40B4-BE49-F238E27FC236}">
                <a16:creationId xmlns:a16="http://schemas.microsoft.com/office/drawing/2014/main" id="{0399232B-5E0D-E418-D7A2-C8953BF29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969433"/>
            <a:ext cx="5503331" cy="5604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229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2E52-49C6-42C7-A194-A8D2362E4B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17F3B6-2A0E-5CC0-2091-CBBB977A8D01}"/>
              </a:ext>
            </a:extLst>
          </p:cNvPr>
          <p:cNvSpPr>
            <a:spLocks noGrp="1"/>
          </p:cNvSpPr>
          <p:nvPr>
            <p:ph sz="half" idx="1"/>
          </p:nvPr>
        </p:nvSpPr>
        <p:spPr>
          <a:xfrm>
            <a:off x="247650" y="1181100"/>
            <a:ext cx="5772150" cy="5181600"/>
          </a:xfrm>
        </p:spPr>
        <p:txBody>
          <a:bodyPr>
            <a:normAutofit/>
          </a:bodyPr>
          <a:lstStyle/>
          <a:p>
            <a:pPr marL="0" indent="0">
              <a:buNone/>
            </a:pPr>
            <a:r>
              <a:rPr lang="en-US" sz="2400" b="1" i="1" dirty="0"/>
              <a:t>Pregnancy-associated deaths in Finland 1987-1994--definition problems and benefits of record linkage</a:t>
            </a:r>
          </a:p>
          <a:p>
            <a:pPr marL="0" indent="0">
              <a:buNone/>
            </a:pPr>
            <a:r>
              <a:rPr lang="fi-FI" sz="2400" dirty="0"/>
              <a:t>Gissler M, Kauppila R, Meriläinen J, Toukomaa H, Hemminki E.</a:t>
            </a:r>
            <a:endParaRPr lang="en-US" sz="2400" dirty="0"/>
          </a:p>
          <a:p>
            <a:pPr marL="0" indent="0">
              <a:buNone/>
            </a:pPr>
            <a:r>
              <a:rPr lang="en-US" sz="2400" b="1" dirty="0"/>
              <a:t>Stakes, (the National Research and Development Centre for Welfare and Health), Helsinki, Finland.</a:t>
            </a:r>
          </a:p>
          <a:p>
            <a:pPr marL="0" indent="0">
              <a:buNone/>
            </a:pPr>
            <a:r>
              <a:rPr lang="en-US" sz="2400" dirty="0"/>
              <a:t> </a:t>
            </a:r>
            <a:r>
              <a:rPr lang="en-US" sz="2400" i="1" dirty="0"/>
              <a:t>Acta </a:t>
            </a:r>
            <a:r>
              <a:rPr lang="en-US" sz="2400" i="1" dirty="0" err="1"/>
              <a:t>Obstetrica</a:t>
            </a:r>
            <a:r>
              <a:rPr lang="en-US" sz="2400" i="1" dirty="0"/>
              <a:t> et </a:t>
            </a:r>
            <a:r>
              <a:rPr lang="en-US" sz="2400" i="1" dirty="0" err="1"/>
              <a:t>Gynecologica</a:t>
            </a:r>
            <a:r>
              <a:rPr lang="en-US" sz="2400" i="1" dirty="0"/>
              <a:t> Scandinavica</a:t>
            </a:r>
            <a:r>
              <a:rPr lang="en-US" sz="2400" dirty="0"/>
              <a:t>, 76:651-657, 1997</a:t>
            </a:r>
          </a:p>
          <a:p>
            <a:endParaRPr lang="en-US" dirty="0"/>
          </a:p>
        </p:txBody>
      </p:sp>
      <p:sp>
        <p:nvSpPr>
          <p:cNvPr id="5" name="Title 1">
            <a:extLst>
              <a:ext uri="{FF2B5EF4-FFF2-40B4-BE49-F238E27FC236}">
                <a16:creationId xmlns:a16="http://schemas.microsoft.com/office/drawing/2014/main" id="{A61D7DD4-1932-D306-7CDD-C56B56563057}"/>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
        <p:nvSpPr>
          <p:cNvPr id="2" name="Content Placeholder 3">
            <a:extLst>
              <a:ext uri="{FF2B5EF4-FFF2-40B4-BE49-F238E27FC236}">
                <a16:creationId xmlns:a16="http://schemas.microsoft.com/office/drawing/2014/main" id="{0DF2A251-93F7-5DB7-41A7-D80345EB1FEE}"/>
              </a:ext>
            </a:extLst>
          </p:cNvPr>
          <p:cNvSpPr txBox="1">
            <a:spLocks/>
          </p:cNvSpPr>
          <p:nvPr/>
        </p:nvSpPr>
        <p:spPr>
          <a:xfrm>
            <a:off x="6553200" y="1097229"/>
            <a:ext cx="4800600" cy="5198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Retrospective record review women ages (15-49) that died between 1987-1994 (n=9,192)</a:t>
            </a:r>
          </a:p>
          <a:p>
            <a:pPr marL="0" indent="0">
              <a:buFont typeface="Arial" panose="020B0604020202020204" pitchFamily="34" charset="0"/>
              <a:buNone/>
            </a:pPr>
            <a:endParaRPr lang="en-US" sz="2000" b="1" dirty="0"/>
          </a:p>
        </p:txBody>
      </p:sp>
      <p:pic>
        <p:nvPicPr>
          <p:cNvPr id="8" name="Picture 7">
            <a:extLst>
              <a:ext uri="{FF2B5EF4-FFF2-40B4-BE49-F238E27FC236}">
                <a16:creationId xmlns:a16="http://schemas.microsoft.com/office/drawing/2014/main" id="{4F4EE840-B970-FF5D-B467-ED5820162BDC}"/>
              </a:ext>
            </a:extLst>
          </p:cNvPr>
          <p:cNvPicPr>
            <a:picLocks noChangeAspect="1"/>
          </p:cNvPicPr>
          <p:nvPr/>
        </p:nvPicPr>
        <p:blipFill>
          <a:blip r:embed="rId2"/>
          <a:stretch>
            <a:fillRect/>
          </a:stretch>
        </p:blipFill>
        <p:spPr>
          <a:xfrm>
            <a:off x="6476802" y="2631625"/>
            <a:ext cx="4572396" cy="3731075"/>
          </a:xfrm>
          <a:prstGeom prst="rect">
            <a:avLst/>
          </a:prstGeom>
        </p:spPr>
      </p:pic>
    </p:spTree>
    <p:extLst>
      <p:ext uri="{BB962C8B-B14F-4D97-AF65-F5344CB8AC3E}">
        <p14:creationId xmlns:p14="http://schemas.microsoft.com/office/powerpoint/2010/main" val="19028565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00AC-9865-CF96-5F0C-6EFCC078CA6F}"/>
            </a:ext>
          </a:extLst>
        </p:cNvPr>
        <p:cNvGrpSpPr/>
        <p:nvPr/>
      </p:nvGrpSpPr>
      <p:grpSpPr>
        <a:xfrm>
          <a:off x="0" y="0"/>
          <a:ext cx="0" cy="0"/>
          <a:chOff x="0" y="0"/>
          <a:chExt cx="0" cy="0"/>
        </a:xfrm>
      </p:grpSpPr>
      <p:pic>
        <p:nvPicPr>
          <p:cNvPr id="16388" name="Picture 4">
            <a:extLst>
              <a:ext uri="{FF2B5EF4-FFF2-40B4-BE49-F238E27FC236}">
                <a16:creationId xmlns:a16="http://schemas.microsoft.com/office/drawing/2014/main" id="{7BC64F0B-E989-CEFF-9F0B-08C100F76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7" y="990336"/>
            <a:ext cx="11952513" cy="569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D669BED2-4469-29F4-45BF-40B99111B0DF}"/>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Tree>
    <p:extLst>
      <p:ext uri="{BB962C8B-B14F-4D97-AF65-F5344CB8AC3E}">
        <p14:creationId xmlns:p14="http://schemas.microsoft.com/office/powerpoint/2010/main" val="32492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38EC5-BF1D-27DE-18EF-B0AE28DCC9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479822-D6FE-ECD8-AA7F-ACAA0FD71C33}"/>
              </a:ext>
            </a:extLst>
          </p:cNvPr>
          <p:cNvSpPr>
            <a:spLocks noGrp="1"/>
          </p:cNvSpPr>
          <p:nvPr>
            <p:ph sz="half" idx="1"/>
          </p:nvPr>
        </p:nvSpPr>
        <p:spPr>
          <a:xfrm>
            <a:off x="247650" y="1181100"/>
            <a:ext cx="5772150" cy="5181600"/>
          </a:xfrm>
        </p:spPr>
        <p:txBody>
          <a:bodyPr>
            <a:normAutofit/>
          </a:bodyPr>
          <a:lstStyle/>
          <a:p>
            <a:pPr marL="0" indent="0">
              <a:buNone/>
            </a:pPr>
            <a:r>
              <a:rPr lang="en-US" sz="2400" b="1" i="1" dirty="0"/>
              <a:t>Pregnancy-associated deaths in Finland 1987-1994--definition problems and benefits of record linkage</a:t>
            </a:r>
          </a:p>
          <a:p>
            <a:pPr marL="0" indent="0">
              <a:buNone/>
            </a:pPr>
            <a:r>
              <a:rPr lang="fi-FI" sz="2400" dirty="0"/>
              <a:t>Gissler M, Kauppila R, Meriläinen J, Toukomaa H, Hemminki E.</a:t>
            </a:r>
            <a:endParaRPr lang="en-US" sz="2400" dirty="0"/>
          </a:p>
          <a:p>
            <a:pPr marL="0" indent="0">
              <a:buNone/>
            </a:pPr>
            <a:r>
              <a:rPr lang="en-US" sz="2400" b="1" dirty="0"/>
              <a:t>Stakes, (the National Research and Development Centre for Welfare and Health), Helsinki, Finland.</a:t>
            </a:r>
          </a:p>
          <a:p>
            <a:pPr marL="0" indent="0">
              <a:buNone/>
            </a:pPr>
            <a:r>
              <a:rPr lang="en-US" sz="2400" dirty="0"/>
              <a:t> </a:t>
            </a:r>
            <a:r>
              <a:rPr lang="en-US" sz="2400" i="1" dirty="0"/>
              <a:t>Acta </a:t>
            </a:r>
            <a:r>
              <a:rPr lang="en-US" sz="2400" i="1" dirty="0" err="1"/>
              <a:t>Obstetrica</a:t>
            </a:r>
            <a:r>
              <a:rPr lang="en-US" sz="2400" i="1" dirty="0"/>
              <a:t> et </a:t>
            </a:r>
            <a:r>
              <a:rPr lang="en-US" sz="2400" i="1" dirty="0" err="1"/>
              <a:t>Gynecologica</a:t>
            </a:r>
            <a:r>
              <a:rPr lang="en-US" sz="2400" i="1" dirty="0"/>
              <a:t> Scandinavica</a:t>
            </a:r>
            <a:r>
              <a:rPr lang="en-US" sz="2400" dirty="0"/>
              <a:t>, 76:651-657, 1997</a:t>
            </a:r>
          </a:p>
          <a:p>
            <a:endParaRPr lang="en-US" dirty="0"/>
          </a:p>
        </p:txBody>
      </p:sp>
      <p:sp>
        <p:nvSpPr>
          <p:cNvPr id="5" name="Title 1">
            <a:extLst>
              <a:ext uri="{FF2B5EF4-FFF2-40B4-BE49-F238E27FC236}">
                <a16:creationId xmlns:a16="http://schemas.microsoft.com/office/drawing/2014/main" id="{A5142BDB-5463-F208-CDA9-E313CE6DBE72}"/>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
        <p:nvSpPr>
          <p:cNvPr id="6" name="Content Placeholder 5">
            <a:extLst>
              <a:ext uri="{FF2B5EF4-FFF2-40B4-BE49-F238E27FC236}">
                <a16:creationId xmlns:a16="http://schemas.microsoft.com/office/drawing/2014/main" id="{7390CF47-17BD-ED41-4D4F-432CF8E381BC}"/>
              </a:ext>
            </a:extLst>
          </p:cNvPr>
          <p:cNvSpPr>
            <a:spLocks noGrp="1"/>
          </p:cNvSpPr>
          <p:nvPr>
            <p:ph sz="half" idx="2"/>
          </p:nvPr>
        </p:nvSpPr>
        <p:spPr/>
        <p:txBody>
          <a:bodyPr/>
          <a:lstStyle/>
          <a:p>
            <a:pPr marL="0" indent="0">
              <a:buNone/>
            </a:pPr>
            <a:r>
              <a:rPr lang="en-US" dirty="0"/>
              <a:t>“interview-based studies… have consistently shown extraordinarily high levels of suicidal ideation (30-55 percent) </a:t>
            </a:r>
          </a:p>
          <a:p>
            <a:pPr marL="0" indent="0">
              <a:buNone/>
            </a:pPr>
            <a:r>
              <a:rPr lang="en-US" dirty="0"/>
              <a:t>and reports of suicide attempts (7-30 percent) among women who have had an abortion.”</a:t>
            </a:r>
          </a:p>
          <a:p>
            <a:endParaRPr lang="en-US" dirty="0"/>
          </a:p>
          <a:p>
            <a:pPr marL="0" indent="0">
              <a:buNone/>
            </a:pPr>
            <a:endParaRPr lang="en-US" dirty="0"/>
          </a:p>
        </p:txBody>
      </p:sp>
    </p:spTree>
    <p:extLst>
      <p:ext uri="{BB962C8B-B14F-4D97-AF65-F5344CB8AC3E}">
        <p14:creationId xmlns:p14="http://schemas.microsoft.com/office/powerpoint/2010/main" val="22552827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FBCAE-B8F0-71A6-D50F-53A9410A22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F9BC9F-5CE3-B4E8-C1FE-900D630BB1B3}"/>
              </a:ext>
            </a:extLst>
          </p:cNvPr>
          <p:cNvSpPr>
            <a:spLocks noGrp="1"/>
          </p:cNvSpPr>
          <p:nvPr>
            <p:ph sz="half" idx="1"/>
          </p:nvPr>
        </p:nvSpPr>
        <p:spPr>
          <a:xfrm>
            <a:off x="247650" y="1181100"/>
            <a:ext cx="5772150" cy="5181600"/>
          </a:xfrm>
        </p:spPr>
        <p:txBody>
          <a:bodyPr>
            <a:normAutofit/>
          </a:bodyPr>
          <a:lstStyle/>
          <a:p>
            <a:pPr marL="0" indent="0">
              <a:buNone/>
            </a:pPr>
            <a:r>
              <a:rPr lang="en-US" sz="2400" b="1" i="1" dirty="0"/>
              <a:t>Pregnancy-associated deaths in Finland 1987-1994--definition problems and benefits of record linkage</a:t>
            </a:r>
          </a:p>
          <a:p>
            <a:pPr marL="0" indent="0">
              <a:buNone/>
            </a:pPr>
            <a:r>
              <a:rPr lang="fi-FI" sz="2400" dirty="0"/>
              <a:t>Gissler M, Kauppila R, Meriläinen J, Toukomaa H, Hemminki E.</a:t>
            </a:r>
            <a:endParaRPr lang="en-US" sz="2400" dirty="0"/>
          </a:p>
          <a:p>
            <a:pPr marL="0" indent="0">
              <a:buNone/>
            </a:pPr>
            <a:r>
              <a:rPr lang="en-US" sz="2400" b="1" dirty="0"/>
              <a:t>Stakes, (the National Research and Development Centre for Welfare and Health), Helsinki, Finland.</a:t>
            </a:r>
          </a:p>
          <a:p>
            <a:pPr marL="0" indent="0">
              <a:buNone/>
            </a:pPr>
            <a:r>
              <a:rPr lang="en-US" sz="2400" dirty="0"/>
              <a:t> </a:t>
            </a:r>
            <a:r>
              <a:rPr lang="en-US" sz="2400" i="1" dirty="0"/>
              <a:t>Acta </a:t>
            </a:r>
            <a:r>
              <a:rPr lang="en-US" sz="2400" i="1" dirty="0" err="1"/>
              <a:t>Obstetrica</a:t>
            </a:r>
            <a:r>
              <a:rPr lang="en-US" sz="2400" i="1" dirty="0"/>
              <a:t> et </a:t>
            </a:r>
            <a:r>
              <a:rPr lang="en-US" sz="2400" i="1" dirty="0" err="1"/>
              <a:t>Gynecologica</a:t>
            </a:r>
            <a:r>
              <a:rPr lang="en-US" sz="2400" i="1" dirty="0"/>
              <a:t> Scandinavica</a:t>
            </a:r>
            <a:r>
              <a:rPr lang="en-US" sz="2400" dirty="0"/>
              <a:t>, 76:651-657, 1997</a:t>
            </a:r>
          </a:p>
          <a:p>
            <a:endParaRPr lang="en-US" dirty="0"/>
          </a:p>
        </p:txBody>
      </p:sp>
      <p:sp>
        <p:nvSpPr>
          <p:cNvPr id="5" name="Title 1">
            <a:extLst>
              <a:ext uri="{FF2B5EF4-FFF2-40B4-BE49-F238E27FC236}">
                <a16:creationId xmlns:a16="http://schemas.microsoft.com/office/drawing/2014/main" id="{8FA83CB5-1F80-DA47-41B7-62934037A666}"/>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
        <p:nvSpPr>
          <p:cNvPr id="6" name="Content Placeholder 5">
            <a:extLst>
              <a:ext uri="{FF2B5EF4-FFF2-40B4-BE49-F238E27FC236}">
                <a16:creationId xmlns:a16="http://schemas.microsoft.com/office/drawing/2014/main" id="{6A017FA6-FD51-68A4-100B-C3CF18BA48F6}"/>
              </a:ext>
            </a:extLst>
          </p:cNvPr>
          <p:cNvSpPr>
            <a:spLocks noGrp="1"/>
          </p:cNvSpPr>
          <p:nvPr>
            <p:ph sz="half" idx="2"/>
          </p:nvPr>
        </p:nvSpPr>
        <p:spPr>
          <a:xfrm>
            <a:off x="6172200" y="1343025"/>
            <a:ext cx="5181600" cy="4351338"/>
          </a:xfrm>
        </p:spPr>
        <p:txBody>
          <a:bodyPr/>
          <a:lstStyle/>
          <a:p>
            <a:pPr marL="0" indent="0">
              <a:buNone/>
            </a:pPr>
            <a:r>
              <a:rPr lang="en-US" b="1" dirty="0"/>
              <a:t>“</a:t>
            </a:r>
            <a:r>
              <a:rPr lang="en-US" dirty="0"/>
              <a:t>In many of these studies, the women interviewed have explicitly described the abortion as the cause of their suicidal impulses”</a:t>
            </a:r>
          </a:p>
          <a:p>
            <a:endParaRPr lang="en-US" dirty="0"/>
          </a:p>
          <a:p>
            <a:pPr marL="0" indent="0">
              <a:buNone/>
            </a:pPr>
            <a:endParaRPr lang="en-US" dirty="0"/>
          </a:p>
        </p:txBody>
      </p:sp>
      <p:pic>
        <p:nvPicPr>
          <p:cNvPr id="2" name="Picture 2">
            <a:extLst>
              <a:ext uri="{FF2B5EF4-FFF2-40B4-BE49-F238E27FC236}">
                <a16:creationId xmlns:a16="http://schemas.microsoft.com/office/drawing/2014/main" id="{353328CB-8A48-15B2-EA53-BDFC191B8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598" y="3862388"/>
            <a:ext cx="4097337" cy="250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9611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638800" y="1600200"/>
            <a:ext cx="4800600" cy="5029200"/>
          </a:xfrm>
        </p:spPr>
        <p:txBody>
          <a:bodyPr/>
          <a:lstStyle/>
          <a:p>
            <a:pPr marL="0" indent="0">
              <a:buNone/>
            </a:pPr>
            <a:r>
              <a:rPr lang="en-US" b="1" i="1" dirty="0"/>
              <a:t>Abortion and mental health:  quantitative synthesis and analysis of research published 1995-2009</a:t>
            </a:r>
            <a:r>
              <a:rPr lang="en-US" dirty="0"/>
              <a:t>.</a:t>
            </a:r>
          </a:p>
          <a:p>
            <a:pPr marL="0" indent="0">
              <a:buNone/>
            </a:pPr>
            <a:r>
              <a:rPr lang="en-US" sz="2000" dirty="0"/>
              <a:t>Coleman P. </a:t>
            </a:r>
          </a:p>
          <a:p>
            <a:pPr marL="0" indent="0">
              <a:buNone/>
            </a:pPr>
            <a:r>
              <a:rPr lang="en-US" sz="2000" dirty="0"/>
              <a:t>British Journal of Psychiatry (2011) 199  180-186. </a:t>
            </a:r>
          </a:p>
          <a:p>
            <a:pPr marL="0" indent="0">
              <a:buNone/>
            </a:pPr>
            <a:endParaRPr lang="en-US" sz="2000" dirty="0"/>
          </a:p>
          <a:p>
            <a:pPr marL="0" indent="0">
              <a:buNone/>
            </a:pPr>
            <a:r>
              <a:rPr lang="en-US" sz="3200" dirty="0"/>
              <a:t>Meta-analysis of 22 published studies</a:t>
            </a:r>
          </a:p>
          <a:p>
            <a:pPr marL="0" indent="0">
              <a:buNone/>
            </a:pPr>
            <a:r>
              <a:rPr lang="en-US" sz="3200" dirty="0"/>
              <a:t>877,181 participants</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3733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B942D97F-C1C3-1017-D177-E7B738E5BAF4}"/>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Tree>
    <p:extLst>
      <p:ext uri="{BB962C8B-B14F-4D97-AF65-F5344CB8AC3E}">
        <p14:creationId xmlns:p14="http://schemas.microsoft.com/office/powerpoint/2010/main" val="4193550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638800" y="1600200"/>
            <a:ext cx="4800600" cy="5029200"/>
          </a:xfrm>
        </p:spPr>
        <p:txBody>
          <a:bodyPr/>
          <a:lstStyle/>
          <a:p>
            <a:pPr marL="0" indent="0">
              <a:buNone/>
            </a:pPr>
            <a:r>
              <a:rPr lang="en-US" sz="3200" dirty="0"/>
              <a:t>Women who have had an abortion experience: </a:t>
            </a:r>
          </a:p>
          <a:p>
            <a:pPr marL="0" indent="0">
              <a:buNone/>
            </a:pPr>
            <a:r>
              <a:rPr lang="en-US" sz="3200" dirty="0"/>
              <a:t>an 81% overall increased risk for mental health problems after the abortion.</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3733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60B8AC7B-981E-D67F-78A0-A5076FDEB8EE}"/>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Tree>
    <p:extLst>
      <p:ext uri="{BB962C8B-B14F-4D97-AF65-F5344CB8AC3E}">
        <p14:creationId xmlns:p14="http://schemas.microsoft.com/office/powerpoint/2010/main" val="28431284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638800" y="1600200"/>
            <a:ext cx="4800600" cy="5029200"/>
          </a:xfrm>
        </p:spPr>
        <p:txBody>
          <a:bodyPr>
            <a:normAutofit/>
          </a:bodyPr>
          <a:lstStyle/>
          <a:p>
            <a:pPr marL="0" indent="0">
              <a:buNone/>
            </a:pPr>
            <a:r>
              <a:rPr lang="en-US" sz="3200" dirty="0"/>
              <a:t>Women who have had an abortion experience: </a:t>
            </a:r>
          </a:p>
          <a:p>
            <a:pPr marL="0" indent="0">
              <a:buNone/>
            </a:pPr>
            <a:r>
              <a:rPr lang="en-US" sz="3200" dirty="0"/>
              <a:t>A 34% increased risk for anxiety disorders</a:t>
            </a:r>
          </a:p>
          <a:p>
            <a:pPr marL="0" indent="0">
              <a:buNone/>
            </a:pPr>
            <a:r>
              <a:rPr lang="en-US" sz="3200" dirty="0"/>
              <a:t>37% increased risk for major depression</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3733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08CAFFBD-C059-41CD-1906-BF75DAB1A5D7}"/>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Tree>
    <p:extLst>
      <p:ext uri="{BB962C8B-B14F-4D97-AF65-F5344CB8AC3E}">
        <p14:creationId xmlns:p14="http://schemas.microsoft.com/office/powerpoint/2010/main" val="304186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3CA9A-EACE-3990-F1D1-F9859A2CC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DE49C-83B6-FF43-C929-5CA0629C5F62}"/>
              </a:ext>
            </a:extLst>
          </p:cNvPr>
          <p:cNvSpPr>
            <a:spLocks noGrp="1"/>
          </p:cNvSpPr>
          <p:nvPr>
            <p:ph type="title"/>
          </p:nvPr>
        </p:nvSpPr>
        <p:spPr/>
        <p:txBody>
          <a:bodyPr/>
          <a:lstStyle/>
          <a:p>
            <a:r>
              <a:rPr lang="en-US" dirty="0"/>
              <a:t>Blob of tissue or Human being?</a:t>
            </a:r>
          </a:p>
        </p:txBody>
      </p:sp>
      <p:pic>
        <p:nvPicPr>
          <p:cNvPr id="8" name="Content Placeholder 7">
            <a:extLst>
              <a:ext uri="{FF2B5EF4-FFF2-40B4-BE49-F238E27FC236}">
                <a16:creationId xmlns:a16="http://schemas.microsoft.com/office/drawing/2014/main" id="{5460C26B-BA88-CD65-9D2D-73731E946B4C}"/>
              </a:ext>
            </a:extLst>
          </p:cNvPr>
          <p:cNvPicPr>
            <a:picLocks noGrp="1" noChangeAspect="1"/>
          </p:cNvPicPr>
          <p:nvPr>
            <p:ph sz="half" idx="1"/>
          </p:nvPr>
        </p:nvPicPr>
        <p:blipFill>
          <a:blip r:embed="rId2"/>
          <a:stretch>
            <a:fillRect/>
          </a:stretch>
        </p:blipFill>
        <p:spPr>
          <a:xfrm>
            <a:off x="385156" y="1825625"/>
            <a:ext cx="4411287" cy="4351338"/>
          </a:xfrm>
          <a:prstGeom prst="rect">
            <a:avLst/>
          </a:prstGeom>
        </p:spPr>
      </p:pic>
      <p:sp>
        <p:nvSpPr>
          <p:cNvPr id="4" name="Content Placeholder 3">
            <a:extLst>
              <a:ext uri="{FF2B5EF4-FFF2-40B4-BE49-F238E27FC236}">
                <a16:creationId xmlns:a16="http://schemas.microsoft.com/office/drawing/2014/main" id="{CF3AFE32-FB97-AB19-59C7-2A3CAB4B1A64}"/>
              </a:ext>
            </a:extLst>
          </p:cNvPr>
          <p:cNvSpPr>
            <a:spLocks noGrp="1"/>
          </p:cNvSpPr>
          <p:nvPr>
            <p:ph sz="half" idx="2"/>
          </p:nvPr>
        </p:nvSpPr>
        <p:spPr>
          <a:xfrm>
            <a:off x="6172200" y="1825625"/>
            <a:ext cx="5181600" cy="4572556"/>
          </a:xfrm>
        </p:spPr>
        <p:txBody>
          <a:bodyPr>
            <a:normAutofit/>
          </a:bodyPr>
          <a:lstStyle/>
          <a:p>
            <a:pPr marL="0" indent="0">
              <a:buNone/>
            </a:pPr>
            <a:r>
              <a:rPr lang="en-US" b="1" u="sng" dirty="0"/>
              <a:t>Behavior</a:t>
            </a:r>
            <a:r>
              <a:rPr lang="en-US" b="1" dirty="0"/>
              <a:t> of a one-celled embryo is different than either sperm or egg</a:t>
            </a:r>
          </a:p>
          <a:p>
            <a:pPr marL="0" indent="0">
              <a:buNone/>
            </a:pPr>
            <a:r>
              <a:rPr lang="en-US" dirty="0"/>
              <a:t>Tissues and organs are “…collections of human cells are alive and carry on the activities of cellular life, </a:t>
            </a:r>
          </a:p>
          <a:p>
            <a:pPr marL="0" indent="0">
              <a:buNone/>
            </a:pPr>
            <a:r>
              <a:rPr lang="en-US" b="1" i="1" dirty="0"/>
              <a:t>yet fail to exhibit coordinated interactions directed towards any higher level of organization.” </a:t>
            </a:r>
          </a:p>
          <a:p>
            <a:pPr marL="0" indent="0">
              <a:buNone/>
            </a:pPr>
            <a:endParaRPr lang="en-US" dirty="0"/>
          </a:p>
        </p:txBody>
      </p:sp>
      <p:sp>
        <p:nvSpPr>
          <p:cNvPr id="5" name="TextBox 4">
            <a:extLst>
              <a:ext uri="{FF2B5EF4-FFF2-40B4-BE49-F238E27FC236}">
                <a16:creationId xmlns:a16="http://schemas.microsoft.com/office/drawing/2014/main" id="{198EF86D-A60C-4EBE-837E-B17E99A15467}"/>
              </a:ext>
            </a:extLst>
          </p:cNvPr>
          <p:cNvSpPr txBox="1"/>
          <p:nvPr/>
        </p:nvSpPr>
        <p:spPr>
          <a:xfrm>
            <a:off x="2174358" y="6398181"/>
            <a:ext cx="8455542" cy="369332"/>
          </a:xfrm>
          <a:prstGeom prst="rect">
            <a:avLst/>
          </a:prstGeom>
          <a:noFill/>
        </p:spPr>
        <p:txBody>
          <a:bodyPr wrap="square">
            <a:spAutoFit/>
          </a:bodyPr>
          <a:lstStyle/>
          <a:p>
            <a:r>
              <a:rPr lang="en-US" dirty="0">
                <a:hlinkClick r:id="rId3"/>
              </a:rPr>
              <a:t>https://www.bdfund.org/wp-content/uploads/2016/05/wi_whitepaper_life_print.pdf</a:t>
            </a:r>
            <a:r>
              <a:rPr lang="en-US" dirty="0"/>
              <a:t> </a:t>
            </a:r>
          </a:p>
        </p:txBody>
      </p:sp>
    </p:spTree>
    <p:extLst>
      <p:ext uri="{BB962C8B-B14F-4D97-AF65-F5344CB8AC3E}">
        <p14:creationId xmlns:p14="http://schemas.microsoft.com/office/powerpoint/2010/main" val="34922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638800" y="1600200"/>
            <a:ext cx="4800600" cy="5029200"/>
          </a:xfrm>
        </p:spPr>
        <p:txBody>
          <a:bodyPr>
            <a:normAutofit/>
          </a:bodyPr>
          <a:lstStyle/>
          <a:p>
            <a:pPr marL="0" indent="0">
              <a:buNone/>
            </a:pPr>
            <a:r>
              <a:rPr lang="en-US" sz="3200" dirty="0"/>
              <a:t>Women who have had an   abortion experience: </a:t>
            </a:r>
          </a:p>
          <a:p>
            <a:pPr marL="0" indent="0">
              <a:buNone/>
            </a:pPr>
            <a:r>
              <a:rPr lang="en-US" sz="3200" dirty="0"/>
              <a:t>110% increased risk for alcohol abuse</a:t>
            </a:r>
          </a:p>
          <a:p>
            <a:pPr marL="0" indent="0">
              <a:buNone/>
            </a:pPr>
            <a:r>
              <a:rPr lang="en-US" sz="3200" dirty="0"/>
              <a:t>220% increased risk for </a:t>
            </a:r>
            <a:r>
              <a:rPr lang="en-US" sz="3200" dirty="0" err="1"/>
              <a:t>marajuana</a:t>
            </a:r>
            <a:r>
              <a:rPr lang="en-US" sz="3200" dirty="0"/>
              <a:t> abuse</a:t>
            </a:r>
          </a:p>
          <a:p>
            <a:pPr marL="0" indent="0">
              <a:buNone/>
            </a:pPr>
            <a:endParaRPr lang="en-US" sz="3200" dirty="0"/>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3733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D68A3821-A327-762F-AE07-B9B58A1771CB}"/>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Tree>
    <p:extLst>
      <p:ext uri="{BB962C8B-B14F-4D97-AF65-F5344CB8AC3E}">
        <p14:creationId xmlns:p14="http://schemas.microsoft.com/office/powerpoint/2010/main" val="1830359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638800" y="1600200"/>
            <a:ext cx="4800600" cy="5029200"/>
          </a:xfrm>
        </p:spPr>
        <p:txBody>
          <a:bodyPr>
            <a:normAutofit/>
          </a:bodyPr>
          <a:lstStyle/>
          <a:p>
            <a:pPr marL="0" indent="0">
              <a:buNone/>
            </a:pPr>
            <a:r>
              <a:rPr lang="en-US" sz="3200" dirty="0"/>
              <a:t>Women who have had an   abortion experience: </a:t>
            </a:r>
          </a:p>
          <a:p>
            <a:pPr marL="0" indent="0">
              <a:buNone/>
            </a:pPr>
            <a:r>
              <a:rPr lang="en-US" sz="3200" dirty="0"/>
              <a:t>A 155% increased risk of suicide attempts.</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3733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783D2293-3232-BA2E-0F5A-5DE106BEF4E3}"/>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Tree>
    <p:extLst>
      <p:ext uri="{BB962C8B-B14F-4D97-AF65-F5344CB8AC3E}">
        <p14:creationId xmlns:p14="http://schemas.microsoft.com/office/powerpoint/2010/main" val="40298356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638800" y="1600200"/>
            <a:ext cx="4800600" cy="5029200"/>
          </a:xfrm>
        </p:spPr>
        <p:txBody>
          <a:bodyPr>
            <a:normAutofit/>
          </a:bodyPr>
          <a:lstStyle/>
          <a:p>
            <a:pPr marL="0" indent="0">
              <a:buNone/>
            </a:pPr>
            <a:r>
              <a:rPr lang="en-US" sz="3200" dirty="0"/>
              <a:t>Women who have had an   abortion experience: </a:t>
            </a:r>
          </a:p>
          <a:p>
            <a:pPr marL="0" indent="0">
              <a:buNone/>
            </a:pPr>
            <a:endParaRPr lang="en-US" sz="3200" dirty="0"/>
          </a:p>
          <a:p>
            <a:pPr marL="0" indent="0">
              <a:buNone/>
            </a:pPr>
            <a:r>
              <a:rPr lang="en-US" sz="3200" dirty="0"/>
              <a:t>A 55% increased risk of mental health problems when compared to an unintended pregnancy carried to term.</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3733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01ECAA52-1D0C-3908-7B95-FD7E80A46D1F}"/>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Tree>
    <p:extLst>
      <p:ext uri="{BB962C8B-B14F-4D97-AF65-F5344CB8AC3E}">
        <p14:creationId xmlns:p14="http://schemas.microsoft.com/office/powerpoint/2010/main" val="39020489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638800" y="1600200"/>
            <a:ext cx="4800600" cy="5029200"/>
          </a:xfrm>
        </p:spPr>
        <p:txBody>
          <a:bodyPr/>
          <a:lstStyle/>
          <a:p>
            <a:pPr marL="0" indent="0">
              <a:buNone/>
            </a:pPr>
            <a:r>
              <a:rPr lang="en-US" sz="3200" dirty="0"/>
              <a:t>Approximately 10% of the incidence of mental health problems in the study were shown to be directly attributable to the abortion.</a:t>
            </a: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3733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9C403A6A-55AF-35FE-4B4C-01F32BCBA3C2}"/>
              </a:ext>
            </a:extLst>
          </p:cNvPr>
          <p:cNvSpPr>
            <a:spLocks noGrp="1"/>
          </p:cNvSpPr>
          <p:nvPr>
            <p:ph type="title"/>
          </p:nvPr>
        </p:nvSpPr>
        <p:spPr>
          <a:xfrm>
            <a:off x="838200" y="174625"/>
            <a:ext cx="10515600" cy="1325563"/>
          </a:xfrm>
        </p:spPr>
        <p:txBody>
          <a:bodyPr/>
          <a:lstStyle/>
          <a:p>
            <a:pPr algn="ctr"/>
            <a:r>
              <a:rPr lang="en-US" dirty="0"/>
              <a:t>If he can walk away, I can walk away. Not.</a:t>
            </a:r>
            <a:br>
              <a:rPr lang="en-US" dirty="0"/>
            </a:br>
            <a:endParaRPr lang="en-US" dirty="0"/>
          </a:p>
        </p:txBody>
      </p:sp>
    </p:spTree>
    <p:extLst>
      <p:ext uri="{BB962C8B-B14F-4D97-AF65-F5344CB8AC3E}">
        <p14:creationId xmlns:p14="http://schemas.microsoft.com/office/powerpoint/2010/main" val="527159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F9B8C-34B5-5DB5-FB62-E7B6B33BE60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E46A55C-23BB-178E-E0C7-AED23739A4E2}"/>
              </a:ext>
            </a:extLst>
          </p:cNvPr>
          <p:cNvSpPr>
            <a:spLocks noGrp="1"/>
          </p:cNvSpPr>
          <p:nvPr>
            <p:ph type="title"/>
          </p:nvPr>
        </p:nvSpPr>
        <p:spPr/>
        <p:txBody>
          <a:bodyPr/>
          <a:lstStyle/>
          <a:p>
            <a:pPr algn="ctr"/>
            <a:r>
              <a:rPr lang="en-US" dirty="0"/>
              <a:t>If he can walk away, I can walk away. Not.</a:t>
            </a:r>
            <a:br>
              <a:rPr lang="en-US" dirty="0"/>
            </a:br>
            <a:endParaRPr lang="en-US" dirty="0"/>
          </a:p>
        </p:txBody>
      </p:sp>
      <p:sp>
        <p:nvSpPr>
          <p:cNvPr id="3" name="Content Placeholder 2">
            <a:extLst>
              <a:ext uri="{FF2B5EF4-FFF2-40B4-BE49-F238E27FC236}">
                <a16:creationId xmlns:a16="http://schemas.microsoft.com/office/drawing/2014/main" id="{28289B86-3C66-1138-0C1D-627752A192BC}"/>
              </a:ext>
            </a:extLst>
          </p:cNvPr>
          <p:cNvSpPr>
            <a:spLocks noGrp="1"/>
          </p:cNvSpPr>
          <p:nvPr>
            <p:ph sz="half" idx="1"/>
          </p:nvPr>
        </p:nvSpPr>
        <p:spPr/>
        <p:txBody>
          <a:bodyPr>
            <a:normAutofit/>
          </a:bodyPr>
          <a:lstStyle/>
          <a:p>
            <a:r>
              <a:rPr lang="en-US" dirty="0"/>
              <a:t>Guilt</a:t>
            </a:r>
          </a:p>
          <a:p>
            <a:r>
              <a:rPr lang="en-US" dirty="0"/>
              <a:t>Anxiety</a:t>
            </a:r>
          </a:p>
          <a:p>
            <a:r>
              <a:rPr lang="en-US" dirty="0"/>
              <a:t>Avoiding Children or Pregnant Women</a:t>
            </a:r>
          </a:p>
          <a:p>
            <a:r>
              <a:rPr lang="en-US" dirty="0"/>
              <a:t>Feeling “Numb”</a:t>
            </a:r>
          </a:p>
          <a:p>
            <a:r>
              <a:rPr lang="en-US" dirty="0"/>
              <a:t>Depression</a:t>
            </a:r>
          </a:p>
          <a:p>
            <a:r>
              <a:rPr lang="en-US" dirty="0"/>
              <a:t>Thoughts of suicide</a:t>
            </a:r>
          </a:p>
          <a:p>
            <a:r>
              <a:rPr lang="en-US" dirty="0"/>
              <a:t>Anniversary Reminders</a:t>
            </a:r>
          </a:p>
          <a:p>
            <a:endParaRPr lang="en-US" dirty="0"/>
          </a:p>
        </p:txBody>
      </p:sp>
      <p:sp>
        <p:nvSpPr>
          <p:cNvPr id="4" name="Content Placeholder 3">
            <a:extLst>
              <a:ext uri="{FF2B5EF4-FFF2-40B4-BE49-F238E27FC236}">
                <a16:creationId xmlns:a16="http://schemas.microsoft.com/office/drawing/2014/main" id="{DF44FBE0-F095-432E-548B-9C34652922FC}"/>
              </a:ext>
            </a:extLst>
          </p:cNvPr>
          <p:cNvSpPr>
            <a:spLocks noGrp="1"/>
          </p:cNvSpPr>
          <p:nvPr>
            <p:ph sz="half" idx="2"/>
          </p:nvPr>
        </p:nvSpPr>
        <p:spPr/>
        <p:txBody>
          <a:bodyPr/>
          <a:lstStyle/>
          <a:p>
            <a:r>
              <a:rPr lang="en-US" dirty="0"/>
              <a:t>Experiencing the abortion again</a:t>
            </a:r>
          </a:p>
          <a:p>
            <a:r>
              <a:rPr lang="en-US" dirty="0"/>
              <a:t>Wanting to get pregnant again</a:t>
            </a:r>
          </a:p>
          <a:p>
            <a:r>
              <a:rPr lang="en-US" dirty="0"/>
              <a:t>Fear of infertility</a:t>
            </a:r>
          </a:p>
          <a:p>
            <a:r>
              <a:rPr lang="en-US" dirty="0"/>
              <a:t>Unable to bond with children</a:t>
            </a:r>
          </a:p>
          <a:p>
            <a:r>
              <a:rPr lang="en-US" dirty="0"/>
              <a:t>Fear that children will die</a:t>
            </a:r>
          </a:p>
          <a:p>
            <a:r>
              <a:rPr lang="en-US" dirty="0"/>
              <a:t>Eating disorders</a:t>
            </a:r>
          </a:p>
          <a:p>
            <a:r>
              <a:rPr lang="en-US" dirty="0"/>
              <a:t>Alcohol and Drug use</a:t>
            </a:r>
          </a:p>
          <a:p>
            <a:endParaRPr lang="en-US" dirty="0"/>
          </a:p>
        </p:txBody>
      </p:sp>
    </p:spTree>
    <p:extLst>
      <p:ext uri="{BB962C8B-B14F-4D97-AF65-F5344CB8AC3E}">
        <p14:creationId xmlns:p14="http://schemas.microsoft.com/office/powerpoint/2010/main" val="17920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434F3-E5EB-BF38-2D2E-8B071AA48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E4069-AFD4-1987-3F51-DF90A3454CFE}"/>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99322CF9-2F5C-D079-F5DB-05E51784796C}"/>
              </a:ext>
            </a:extLst>
          </p:cNvPr>
          <p:cNvSpPr>
            <a:spLocks noGrp="1"/>
          </p:cNvSpPr>
          <p:nvPr>
            <p:ph idx="1"/>
          </p:nvPr>
        </p:nvSpPr>
        <p:spPr/>
        <p:txBody>
          <a:bodyPr/>
          <a:lstStyle/>
          <a:p>
            <a:r>
              <a:rPr lang="en-US" dirty="0">
                <a:solidFill>
                  <a:srgbClr val="FF0000"/>
                </a:solidFill>
              </a:rPr>
              <a:t>What’s in her womb? A human being!</a:t>
            </a:r>
            <a:endParaRPr lang="en-US" dirty="0">
              <a:solidFill>
                <a:srgbClr val="FF0000"/>
              </a:solidFill>
              <a:highlight>
                <a:srgbClr val="808080"/>
              </a:highlight>
            </a:endParaRPr>
          </a:p>
          <a:p>
            <a:r>
              <a:rPr lang="en-US" dirty="0">
                <a:solidFill>
                  <a:srgbClr val="FF0000"/>
                </a:solidFill>
              </a:rPr>
              <a:t>Which human beings should we value? We should value and protect all human beings inside or outside of the womb, from the beginning to the end of their life. </a:t>
            </a:r>
          </a:p>
          <a:p>
            <a:r>
              <a:rPr lang="en-US" dirty="0">
                <a:solidFill>
                  <a:srgbClr val="FF0000"/>
                </a:solidFill>
              </a:rPr>
              <a:t>Is abortion healthcare?  NO!</a:t>
            </a:r>
          </a:p>
          <a:p>
            <a:r>
              <a:rPr lang="en-US" b="1" dirty="0"/>
              <a:t>If he can walk away, I can walk away? </a:t>
            </a:r>
          </a:p>
          <a:p>
            <a:r>
              <a:rPr lang="en-US" dirty="0"/>
              <a:t>Who is my neighbor?   Pastor Stuckwisch </a:t>
            </a:r>
          </a:p>
        </p:txBody>
      </p:sp>
    </p:spTree>
    <p:extLst>
      <p:ext uri="{BB962C8B-B14F-4D97-AF65-F5344CB8AC3E}">
        <p14:creationId xmlns:p14="http://schemas.microsoft.com/office/powerpoint/2010/main" val="32689361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E3185-A31F-B759-2AC9-77931E6E7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4227C-8925-9618-AD07-246F79ADB85B}"/>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133D5D8B-2F53-68F9-965C-D3BA49554DDE}"/>
              </a:ext>
            </a:extLst>
          </p:cNvPr>
          <p:cNvSpPr>
            <a:spLocks noGrp="1"/>
          </p:cNvSpPr>
          <p:nvPr>
            <p:ph idx="1"/>
          </p:nvPr>
        </p:nvSpPr>
        <p:spPr/>
        <p:txBody>
          <a:bodyPr/>
          <a:lstStyle/>
          <a:p>
            <a:r>
              <a:rPr lang="en-US" dirty="0">
                <a:solidFill>
                  <a:srgbClr val="FF0000"/>
                </a:solidFill>
              </a:rPr>
              <a:t>What’s in her womb? A human being!</a:t>
            </a:r>
            <a:endParaRPr lang="en-US" dirty="0">
              <a:solidFill>
                <a:srgbClr val="FF0000"/>
              </a:solidFill>
              <a:highlight>
                <a:srgbClr val="808080"/>
              </a:highlight>
            </a:endParaRPr>
          </a:p>
          <a:p>
            <a:r>
              <a:rPr lang="en-US" dirty="0">
                <a:solidFill>
                  <a:srgbClr val="FF0000"/>
                </a:solidFill>
              </a:rPr>
              <a:t>Which human beings should we value? We should value and protect all human beings inside or outside of the womb, from the beginning to the end of their life. </a:t>
            </a:r>
          </a:p>
          <a:p>
            <a:r>
              <a:rPr lang="en-US" dirty="0">
                <a:solidFill>
                  <a:srgbClr val="FF0000"/>
                </a:solidFill>
              </a:rPr>
              <a:t>Is abortion healthcare?  NO!</a:t>
            </a:r>
          </a:p>
          <a:p>
            <a:r>
              <a:rPr lang="en-US" b="1" dirty="0"/>
              <a:t>If he can walk away, I can walk away? No, I can’t walk away.</a:t>
            </a:r>
          </a:p>
          <a:p>
            <a:r>
              <a:rPr lang="en-US" dirty="0"/>
              <a:t>Who is my neighbor?   Pastor Stuckwisch </a:t>
            </a:r>
          </a:p>
        </p:txBody>
      </p:sp>
    </p:spTree>
    <p:extLst>
      <p:ext uri="{BB962C8B-B14F-4D97-AF65-F5344CB8AC3E}">
        <p14:creationId xmlns:p14="http://schemas.microsoft.com/office/powerpoint/2010/main" val="15822344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ECDF-4CF0-18ED-BCF1-DF5A8D48E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72F3D-E62E-C0D4-BB07-2F5679614C3B}"/>
              </a:ext>
            </a:extLst>
          </p:cNvPr>
          <p:cNvSpPr>
            <a:spLocks noGrp="1"/>
          </p:cNvSpPr>
          <p:nvPr>
            <p:ph type="title"/>
          </p:nvPr>
        </p:nvSpPr>
        <p:spPr/>
        <p:txBody>
          <a:bodyPr/>
          <a:lstStyle/>
          <a:p>
            <a:pPr algn="ctr"/>
            <a:r>
              <a:rPr lang="en-US" dirty="0"/>
              <a:t>5 Questions</a:t>
            </a:r>
          </a:p>
        </p:txBody>
      </p:sp>
      <p:sp>
        <p:nvSpPr>
          <p:cNvPr id="3" name="Content Placeholder 2">
            <a:extLst>
              <a:ext uri="{FF2B5EF4-FFF2-40B4-BE49-F238E27FC236}">
                <a16:creationId xmlns:a16="http://schemas.microsoft.com/office/drawing/2014/main" id="{D5EB2688-D91B-C318-257F-587893E82B4C}"/>
              </a:ext>
            </a:extLst>
          </p:cNvPr>
          <p:cNvSpPr>
            <a:spLocks noGrp="1"/>
          </p:cNvSpPr>
          <p:nvPr>
            <p:ph idx="1"/>
          </p:nvPr>
        </p:nvSpPr>
        <p:spPr/>
        <p:txBody>
          <a:bodyPr/>
          <a:lstStyle/>
          <a:p>
            <a:r>
              <a:rPr lang="en-US" dirty="0">
                <a:solidFill>
                  <a:srgbClr val="FF0000"/>
                </a:solidFill>
              </a:rPr>
              <a:t>What’s in her womb? A human being!</a:t>
            </a:r>
            <a:endParaRPr lang="en-US" dirty="0">
              <a:solidFill>
                <a:srgbClr val="FF0000"/>
              </a:solidFill>
              <a:highlight>
                <a:srgbClr val="808080"/>
              </a:highlight>
            </a:endParaRPr>
          </a:p>
          <a:p>
            <a:r>
              <a:rPr lang="en-US" dirty="0">
                <a:solidFill>
                  <a:srgbClr val="FF0000"/>
                </a:solidFill>
              </a:rPr>
              <a:t>Which human beings should we value? We should value and protect all human beings inside or outside of the womb, from the beginning to the end of their life. </a:t>
            </a:r>
          </a:p>
          <a:p>
            <a:r>
              <a:rPr lang="en-US" dirty="0">
                <a:solidFill>
                  <a:srgbClr val="FF0000"/>
                </a:solidFill>
              </a:rPr>
              <a:t>Is abortion healthcare?  NO!</a:t>
            </a:r>
          </a:p>
          <a:p>
            <a:r>
              <a:rPr lang="en-US" dirty="0">
                <a:solidFill>
                  <a:srgbClr val="FF0000"/>
                </a:solidFill>
              </a:rPr>
              <a:t>If he can walk away, I can walk away? No, I can’t walk away.</a:t>
            </a:r>
          </a:p>
          <a:p>
            <a:r>
              <a:rPr lang="en-US" b="1" dirty="0"/>
              <a:t>Who is my neighbor?   Pastor Stuckwisch </a:t>
            </a:r>
          </a:p>
        </p:txBody>
      </p:sp>
    </p:spTree>
    <p:extLst>
      <p:ext uri="{BB962C8B-B14F-4D97-AF65-F5344CB8AC3E}">
        <p14:creationId xmlns:p14="http://schemas.microsoft.com/office/powerpoint/2010/main" val="34665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B183B-1BE5-D7ED-7CEF-5D478353E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75163-9B52-865C-DC1D-A7F67ADEEAE1}"/>
              </a:ext>
            </a:extLst>
          </p:cNvPr>
          <p:cNvSpPr>
            <a:spLocks noGrp="1"/>
          </p:cNvSpPr>
          <p:nvPr>
            <p:ph type="title"/>
          </p:nvPr>
        </p:nvSpPr>
        <p:spPr/>
        <p:txBody>
          <a:bodyPr/>
          <a:lstStyle/>
          <a:p>
            <a:r>
              <a:rPr lang="en-US" dirty="0"/>
              <a:t>Blob of tissue or Human being?</a:t>
            </a:r>
          </a:p>
        </p:txBody>
      </p:sp>
      <p:pic>
        <p:nvPicPr>
          <p:cNvPr id="8" name="Content Placeholder 7">
            <a:extLst>
              <a:ext uri="{FF2B5EF4-FFF2-40B4-BE49-F238E27FC236}">
                <a16:creationId xmlns:a16="http://schemas.microsoft.com/office/drawing/2014/main" id="{9A5E0792-0CD0-34E3-A8AC-7EA377BBBD7C}"/>
              </a:ext>
            </a:extLst>
          </p:cNvPr>
          <p:cNvPicPr>
            <a:picLocks noGrp="1" noChangeAspect="1"/>
          </p:cNvPicPr>
          <p:nvPr>
            <p:ph sz="half" idx="1"/>
          </p:nvPr>
        </p:nvPicPr>
        <p:blipFill>
          <a:blip r:embed="rId2"/>
          <a:stretch>
            <a:fillRect/>
          </a:stretch>
        </p:blipFill>
        <p:spPr>
          <a:xfrm>
            <a:off x="385156" y="1825625"/>
            <a:ext cx="4411287" cy="4351338"/>
          </a:xfrm>
          <a:prstGeom prst="rect">
            <a:avLst/>
          </a:prstGeom>
        </p:spPr>
      </p:pic>
      <p:sp>
        <p:nvSpPr>
          <p:cNvPr id="4" name="Content Placeholder 3">
            <a:extLst>
              <a:ext uri="{FF2B5EF4-FFF2-40B4-BE49-F238E27FC236}">
                <a16:creationId xmlns:a16="http://schemas.microsoft.com/office/drawing/2014/main" id="{21645693-7247-061A-181B-7821156D4268}"/>
              </a:ext>
            </a:extLst>
          </p:cNvPr>
          <p:cNvSpPr>
            <a:spLocks noGrp="1"/>
          </p:cNvSpPr>
          <p:nvPr>
            <p:ph sz="half" idx="2"/>
          </p:nvPr>
        </p:nvSpPr>
        <p:spPr/>
        <p:txBody>
          <a:bodyPr>
            <a:normAutofit/>
          </a:bodyPr>
          <a:lstStyle/>
          <a:p>
            <a:pPr marL="0" indent="0">
              <a:buNone/>
            </a:pPr>
            <a:r>
              <a:rPr lang="en-US" b="1" u="sng" dirty="0"/>
              <a:t>Behavior </a:t>
            </a:r>
            <a:r>
              <a:rPr lang="en-US" b="1" dirty="0"/>
              <a:t>of a one-celled embryo is different than either sperm or egg</a:t>
            </a:r>
          </a:p>
          <a:p>
            <a:pPr marL="0" indent="0">
              <a:buNone/>
            </a:pPr>
            <a:r>
              <a:rPr lang="en-US" dirty="0"/>
              <a:t>“Collections of cells do not establish the complex, interrelated cellular structures (tissues, organs, and organ systems) that exist in a whole, living human being.”</a:t>
            </a:r>
          </a:p>
          <a:p>
            <a:pPr marL="0" indent="0">
              <a:buNone/>
            </a:pPr>
            <a:endParaRPr lang="en-US" dirty="0"/>
          </a:p>
        </p:txBody>
      </p:sp>
      <p:sp>
        <p:nvSpPr>
          <p:cNvPr id="5" name="TextBox 4">
            <a:extLst>
              <a:ext uri="{FF2B5EF4-FFF2-40B4-BE49-F238E27FC236}">
                <a16:creationId xmlns:a16="http://schemas.microsoft.com/office/drawing/2014/main" id="{8EA1AD41-74B7-0298-708D-6DB6FEDDC7A0}"/>
              </a:ext>
            </a:extLst>
          </p:cNvPr>
          <p:cNvSpPr txBox="1"/>
          <p:nvPr/>
        </p:nvSpPr>
        <p:spPr>
          <a:xfrm>
            <a:off x="2174358" y="6398181"/>
            <a:ext cx="8455542" cy="369332"/>
          </a:xfrm>
          <a:prstGeom prst="rect">
            <a:avLst/>
          </a:prstGeom>
          <a:noFill/>
        </p:spPr>
        <p:txBody>
          <a:bodyPr wrap="square">
            <a:spAutoFit/>
          </a:bodyPr>
          <a:lstStyle/>
          <a:p>
            <a:r>
              <a:rPr lang="en-US" dirty="0">
                <a:hlinkClick r:id="rId3"/>
              </a:rPr>
              <a:t>https://www.bdfund.org/wp-content/uploads/2016/05/wi_whitepaper_life_print.pdf</a:t>
            </a:r>
            <a:r>
              <a:rPr lang="en-US" dirty="0"/>
              <a:t> </a:t>
            </a:r>
          </a:p>
        </p:txBody>
      </p:sp>
    </p:spTree>
    <p:extLst>
      <p:ext uri="{BB962C8B-B14F-4D97-AF65-F5344CB8AC3E}">
        <p14:creationId xmlns:p14="http://schemas.microsoft.com/office/powerpoint/2010/main" val="1612716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242</TotalTime>
  <Words>5726</Words>
  <Application>Microsoft Office PowerPoint</Application>
  <PresentationFormat>Widescreen</PresentationFormat>
  <Paragraphs>459</Paragraphs>
  <Slides>87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Acumin Pro</vt:lpstr>
      <vt:lpstr>Acumin Pro Thin</vt:lpstr>
      <vt:lpstr>Aptos</vt:lpstr>
      <vt:lpstr>Aptos Display</vt:lpstr>
      <vt:lpstr>Arial</vt:lpstr>
      <vt:lpstr>Calibri</vt:lpstr>
      <vt:lpstr>proxima-nova</vt:lpstr>
      <vt:lpstr>Office Theme</vt:lpstr>
      <vt:lpstr>Men’s Gathering: Beginning of Life Issues</vt:lpstr>
      <vt:lpstr>5 Questions</vt:lpstr>
      <vt:lpstr>5 Questions</vt:lpstr>
      <vt:lpstr>Blob of tissue or Human being?</vt:lpstr>
      <vt:lpstr>Blob of tissue or Human being?</vt:lpstr>
      <vt:lpstr>Blob of tissue or Human being?</vt:lpstr>
      <vt:lpstr>Blob of tissue or Human being?</vt:lpstr>
      <vt:lpstr>Blob of tissue or Human being?</vt:lpstr>
      <vt:lpstr>Blob of tissue or Human being?</vt:lpstr>
      <vt:lpstr>Blob of tissue or Human being?</vt:lpstr>
      <vt:lpstr>Blob of tissue or Human being?</vt:lpstr>
      <vt:lpstr>5 Questions</vt:lpstr>
      <vt:lpstr>5 Questions</vt:lpstr>
      <vt:lpstr>Which human beings should we value?</vt:lpstr>
      <vt:lpstr>Which human beings should we value?</vt:lpstr>
      <vt:lpstr>Which human beings should we value?</vt:lpstr>
      <vt:lpstr>Which human beings should we value?</vt:lpstr>
      <vt:lpstr>Which human beings should we value?</vt:lpstr>
      <vt:lpstr>Which human beings should we value?</vt:lpstr>
      <vt:lpstr>Which human beings should we value?</vt:lpstr>
      <vt:lpstr>Which human beings should we value?</vt:lpstr>
      <vt:lpstr>Which human beings should we value?</vt:lpstr>
      <vt:lpstr>Which human beings should we value?</vt:lpstr>
      <vt:lpstr>Which human beings should we value?</vt:lpstr>
      <vt:lpstr>Which human beings should we value?</vt:lpstr>
      <vt:lpstr>Which human beings should we value?</vt:lpstr>
      <vt:lpstr>5 Questions</vt:lpstr>
      <vt:lpstr>5 Questions</vt:lpstr>
      <vt:lpstr>5 Questions</vt:lpstr>
      <vt:lpstr>Is abortion healthcare? </vt:lpstr>
      <vt:lpstr>Is abortion healthcare? </vt:lpstr>
      <vt:lpstr>Is abortion healthcare? </vt:lpstr>
      <vt:lpstr>Is abortion healthcare? </vt:lpstr>
      <vt:lpstr>Is abortion healthcare? </vt:lpstr>
      <vt:lpstr>Is abortion healthcare? </vt:lpstr>
      <vt:lpstr>Is abortion healthcare? </vt:lpstr>
      <vt:lpstr>Is abortion healthcare? </vt:lpstr>
      <vt:lpstr>Is abortion healthcare? </vt:lpstr>
      <vt:lpstr>Is abortion healthcare? </vt:lpstr>
      <vt:lpstr>Is abortion healthcare? </vt:lpstr>
      <vt:lpstr>Lay understanding of the term “abortion”</vt:lpstr>
      <vt:lpstr>PowerPoint Presentation</vt:lpstr>
      <vt:lpstr>ACOG Concurs….</vt:lpstr>
      <vt:lpstr>ACOG Concurs….</vt:lpstr>
      <vt:lpstr>CDC concurs</vt:lpstr>
      <vt:lpstr>http://clinicquotes.com/how-a-suction-abortion-is-performed/</vt:lpstr>
      <vt:lpstr>PowerPoint Presentation</vt:lpstr>
      <vt:lpstr>PowerPoint Presentation</vt:lpstr>
      <vt:lpstr>PowerPoint Presentation</vt:lpstr>
      <vt:lpstr>PowerPoint Presentation</vt:lpstr>
      <vt:lpstr>PowerPoint Presentation</vt:lpstr>
      <vt:lpstr>Drug induced abortion</vt:lpstr>
      <vt:lpstr>Is abortion healthcare? </vt:lpstr>
      <vt:lpstr>Is abortion healthcare? </vt:lpstr>
      <vt:lpstr>Is abortion healthcare? </vt:lpstr>
      <vt:lpstr>Is abortion healthcare? </vt:lpstr>
      <vt:lpstr>Is abortion healthcare? </vt:lpstr>
      <vt:lpstr>Is abortion healthcare? </vt:lpstr>
      <vt:lpstr>Is abortion healthcare? </vt:lpstr>
      <vt:lpstr>Is abortion healthcare? </vt:lpstr>
      <vt:lpstr>5 Questions</vt:lpstr>
      <vt:lpstr>5 Questions</vt:lpstr>
      <vt:lpstr>5 Questions</vt:lpstr>
      <vt:lpstr>If he can walk away, I can walk away. </vt:lpstr>
      <vt:lpstr>If he can walk away, I can walk away. </vt:lpstr>
      <vt:lpstr>If he can walk away, I can walk away. </vt:lpstr>
      <vt:lpstr>If he can walk away, I can walk away. </vt:lpstr>
      <vt:lpstr>If he can walk away, I can walk away. </vt:lpstr>
      <vt:lpstr>If he can walk away, I can walk away. </vt:lpstr>
      <vt:lpstr>If he can walk away, I can walk away.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If he can walk away, I can walk away. Not. </vt:lpstr>
      <vt:lpstr>5 Questions</vt:lpstr>
      <vt:lpstr>5 Questions</vt:lpstr>
      <vt:lpstr>5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Donna Harrison</dc:creator>
  <cp:lastModifiedBy>Donna Harrison</cp:lastModifiedBy>
  <cp:revision>2</cp:revision>
  <dcterms:created xsi:type="dcterms:W3CDTF">2026-03-19T13:27:10Z</dcterms:created>
  <dcterms:modified xsi:type="dcterms:W3CDTF">2026-03-20T19:15:08Z</dcterms:modified>
</cp:coreProperties>
</file>