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6"/>
  </p:notesMasterIdLst>
  <p:sldIdLst>
    <p:sldId id="384" r:id="rId3"/>
    <p:sldId id="257" r:id="rId4"/>
    <p:sldId id="261" r:id="rId5"/>
    <p:sldId id="336" r:id="rId6"/>
    <p:sldId id="385" r:id="rId7"/>
    <p:sldId id="391" r:id="rId8"/>
    <p:sldId id="371" r:id="rId9"/>
    <p:sldId id="373" r:id="rId10"/>
    <p:sldId id="380" r:id="rId11"/>
    <p:sldId id="392" r:id="rId12"/>
    <p:sldId id="393" r:id="rId13"/>
    <p:sldId id="388" r:id="rId14"/>
    <p:sldId id="263" r:id="rId15"/>
    <p:sldId id="264" r:id="rId16"/>
    <p:sldId id="265" r:id="rId17"/>
    <p:sldId id="267" r:id="rId18"/>
    <p:sldId id="314" r:id="rId19"/>
    <p:sldId id="268" r:id="rId20"/>
    <p:sldId id="269" r:id="rId21"/>
    <p:sldId id="312" r:id="rId22"/>
    <p:sldId id="394" r:id="rId23"/>
    <p:sldId id="273" r:id="rId24"/>
    <p:sldId id="402" r:id="rId25"/>
    <p:sldId id="328" r:id="rId26"/>
    <p:sldId id="395" r:id="rId27"/>
    <p:sldId id="357" r:id="rId28"/>
    <p:sldId id="275" r:id="rId29"/>
    <p:sldId id="355" r:id="rId30"/>
    <p:sldId id="329" r:id="rId31"/>
    <p:sldId id="354" r:id="rId32"/>
    <p:sldId id="340" r:id="rId33"/>
    <p:sldId id="342" r:id="rId34"/>
    <p:sldId id="303" r:id="rId35"/>
    <p:sldId id="343" r:id="rId36"/>
    <p:sldId id="306" r:id="rId37"/>
    <p:sldId id="396" r:id="rId38"/>
    <p:sldId id="345" r:id="rId39"/>
    <p:sldId id="279" r:id="rId40"/>
    <p:sldId id="330" r:id="rId41"/>
    <p:sldId id="382" r:id="rId42"/>
    <p:sldId id="381" r:id="rId43"/>
    <p:sldId id="383" r:id="rId44"/>
    <p:sldId id="379" r:id="rId45"/>
    <p:sldId id="378" r:id="rId46"/>
    <p:sldId id="360" r:id="rId47"/>
    <p:sldId id="315" r:id="rId48"/>
    <p:sldId id="316" r:id="rId49"/>
    <p:sldId id="397" r:id="rId50"/>
    <p:sldId id="358" r:id="rId51"/>
    <p:sldId id="398" r:id="rId52"/>
    <p:sldId id="310" r:id="rId53"/>
    <p:sldId id="401" r:id="rId54"/>
    <p:sldId id="40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9D6C4-4B50-4CDD-90FB-5D77B5948734}" v="664" dt="2026-03-20T17:52:28.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1CCC5-CB74-43F8-994A-32BFBBBC6B06}" type="datetimeFigureOut">
              <a:rPr lang="en-US" smtClean="0"/>
              <a:t>4/10/2026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81B1F-6D3E-460B-B9AF-928986C8D06F}" type="slidenum">
              <a:rPr lang="en-US" smtClean="0"/>
              <a:t>‹#›</a:t>
            </a:fld>
            <a:endParaRPr lang="en-US"/>
          </a:p>
        </p:txBody>
      </p:sp>
    </p:spTree>
    <p:extLst>
      <p:ext uri="{BB962C8B-B14F-4D97-AF65-F5344CB8AC3E}">
        <p14:creationId xmlns:p14="http://schemas.microsoft.com/office/powerpoint/2010/main" val="169366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4c1150f14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4c1150f1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E32E54-A2EA-41A8-81CD-A032781AA4BB}"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53603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32E54-A2EA-41A8-81CD-A032781AA4BB}"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76307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32E54-A2EA-41A8-81CD-A032781AA4BB}"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3336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963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719633"/>
            <a:ext cx="8520600" cy="17100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838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4"/>
          <p:cNvSpPr/>
          <p:nvPr/>
        </p:nvSpPr>
        <p:spPr>
          <a:xfrm>
            <a:off x="1" y="58834"/>
            <a:ext cx="4313625"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149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2007600"/>
            <a:ext cx="3999900" cy="410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2007600"/>
            <a:ext cx="3999900" cy="410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891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847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7"/>
          <p:cNvSpPr txBox="1">
            <a:spLocks noGrp="1"/>
          </p:cNvSpPr>
          <p:nvPr>
            <p:ph type="title"/>
          </p:nvPr>
        </p:nvSpPr>
        <p:spPr>
          <a:xfrm>
            <a:off x="311725" y="667900"/>
            <a:ext cx="3127500" cy="2438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3187533"/>
            <a:ext cx="3127500" cy="3064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992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0"/>
            <a:ext cx="6247800" cy="47284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577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9"/>
          <p:cNvSpPr txBox="1">
            <a:spLocks noGrp="1"/>
          </p:cNvSpPr>
          <p:nvPr>
            <p:ph type="title"/>
          </p:nvPr>
        </p:nvSpPr>
        <p:spPr>
          <a:xfrm>
            <a:off x="311300" y="667900"/>
            <a:ext cx="3704400" cy="2732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3502300"/>
            <a:ext cx="3704400" cy="1235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667900"/>
            <a:ext cx="3954000" cy="5482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310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32E54-A2EA-41A8-81CD-A032781AA4BB}"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644907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9144000" cy="103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10"/>
          <p:cNvSpPr txBox="1">
            <a:spLocks noGrp="1"/>
          </p:cNvSpPr>
          <p:nvPr>
            <p:ph type="body" idx="1"/>
          </p:nvPr>
        </p:nvSpPr>
        <p:spPr>
          <a:xfrm>
            <a:off x="311700" y="6028533"/>
            <a:ext cx="7979400" cy="6140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450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828567"/>
            <a:ext cx="5334900" cy="12568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0232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968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32E54-A2EA-41A8-81CD-A032781AA4BB}"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50202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32E54-A2EA-41A8-81CD-A032781AA4BB}"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395923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32E54-A2EA-41A8-81CD-A032781AA4BB}"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374534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32E54-A2EA-41A8-81CD-A032781AA4BB}"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94549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32E54-A2EA-41A8-81CD-A032781AA4BB}"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129492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32E54-A2EA-41A8-81CD-A032781AA4BB}"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296133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32E54-A2EA-41A8-81CD-A032781AA4BB}"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0EC75-749A-4AAF-9645-36F9727434ED}" type="slidenum">
              <a:rPr lang="en-US" smtClean="0"/>
              <a:t>‹#›</a:t>
            </a:fld>
            <a:endParaRPr lang="en-US"/>
          </a:p>
        </p:txBody>
      </p:sp>
    </p:spTree>
    <p:extLst>
      <p:ext uri="{BB962C8B-B14F-4D97-AF65-F5344CB8AC3E}">
        <p14:creationId xmlns:p14="http://schemas.microsoft.com/office/powerpoint/2010/main" val="36842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32E54-A2EA-41A8-81CD-A032781AA4BB}" type="datetimeFigureOut">
              <a:rPr lang="en-US" smtClean="0"/>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0EC75-749A-4AAF-9645-36F9727434ED}" type="slidenum">
              <a:rPr lang="en-US" smtClean="0"/>
              <a:t>‹#›</a:t>
            </a:fld>
            <a:endParaRPr lang="en-US"/>
          </a:p>
        </p:txBody>
      </p:sp>
    </p:spTree>
    <p:extLst>
      <p:ext uri="{BB962C8B-B14F-4D97-AF65-F5344CB8AC3E}">
        <p14:creationId xmlns:p14="http://schemas.microsoft.com/office/powerpoint/2010/main" val="106013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975167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aaplog.org/wp-content/uploads/2024/05/Committee-Opinion-7-updated.pdf"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www.nichd.nih.gov/health/topics/contraception/conditioninfo/Pages/types.aspx#intrauterine" TargetMode="External"/><Relationship Id="rId7" Type="http://schemas.openxmlformats.org/officeDocument/2006/relationships/hyperlink" Target="http://www.nlm.nih.gov/medlineplus/ency/imagepages/19068.htm"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www.nichd.nih.gov/health/topics/contraception/conditioninfo/pages/types.aspx" TargetMode="External"/><Relationship Id="rId4" Type="http://schemas.openxmlformats.org/officeDocument/2006/relationships/hyperlink" Target="http://www.nichd.nih.gov/health/topics/contraception/conditioninfo/Pages/types.aspx#hormon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ichd.nih.gov/health/topics/contraception/conditioninfo/pages/types.aspx"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5" Type="http://schemas.openxmlformats.org/officeDocument/2006/relationships/hyperlink" Target="http://www.nlm.nih.gov/medlineplus/ency/imagepages/19068.htm"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ichd.nih.gov/health/topics/contraception/conditioninfo/Pages/types.aspx#hormonal" TargetMode="External"/><Relationship Id="rId7" Type="http://schemas.openxmlformats.org/officeDocument/2006/relationships/hyperlink" Target="http://www.nichd.nih.gov/health/topics/contraception/conditioninfo/pages/types.aspx"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6" Type="http://schemas.openxmlformats.org/officeDocument/2006/relationships/hyperlink" Target="http://www.nichd.nih.gov/health/topics/contraception/conditioninfo/Pages/types.aspx#sterilization" TargetMode="External"/><Relationship Id="rId5" Type="http://schemas.openxmlformats.org/officeDocument/2006/relationships/hyperlink" Target="http://www.nichd.nih.gov/health/topics/contraception/conditioninfo/Pages/types.aspx#intrauterine" TargetMode="External"/><Relationship Id="rId4" Type="http://schemas.openxmlformats.org/officeDocument/2006/relationships/hyperlink" Target="http://www.nichd.nih.gov/health/topics/contraception/conditioninfo/Pages/types.aspx#emergency" TargetMode="External"/><Relationship Id="rId9" Type="http://schemas.openxmlformats.org/officeDocument/2006/relationships/hyperlink" Target="http://www.nlm.nih.gov/medlineplus/ency/presentations/100107_2.ht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nichd.nih.gov/health/topics/contraception/conditioninfo/Pages/types.aspx#hormonal" TargetMode="External"/><Relationship Id="rId7" Type="http://schemas.openxmlformats.org/officeDocument/2006/relationships/hyperlink" Target="http://www.nichd.nih.gov/health/topics/contraception/conditioninfo/pages/types.aspx"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6" Type="http://schemas.openxmlformats.org/officeDocument/2006/relationships/hyperlink" Target="http://www.nichd.nih.gov/health/topics/contraception/conditioninfo/Pages/types.aspx#sterilization" TargetMode="External"/><Relationship Id="rId5" Type="http://schemas.openxmlformats.org/officeDocument/2006/relationships/hyperlink" Target="http://www.nichd.nih.gov/health/topics/contraception/conditioninfo/Pages/types.aspx#intrauterine" TargetMode="External"/><Relationship Id="rId4" Type="http://schemas.openxmlformats.org/officeDocument/2006/relationships/hyperlink" Target="http://www.nichd.nih.gov/health/topics/contraception/conditioninfo/Pages/types.aspx#emergency" TargetMode="External"/><Relationship Id="rId9" Type="http://schemas.openxmlformats.org/officeDocument/2006/relationships/hyperlink" Target="http://www.nlm.nih.gov/medlineplus/ency/presentations/100107_2.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www.nlm.nih.gov/medlineplus/ency/presentations/100107_6.htm"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www.nlm.nih.gov/medlineplus/ency/imagepages/10017.htm"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nlm.nih.gov/medlineplus/ency/imagepages/10017.htm"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nlm.nih.gov/medlineplus/ency/presentations/100044_3.htm"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nichd.nih.gov/health/topics/contraception/conditioninfo/Pages/types.aspx#intrauterine"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www.nichd.nih.gov/health/topics/contraception/conditioninfo/pages/types.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ichd.nih.gov/health/topics/contraception/conditioninfo/pages/types.aspx"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ichd.nih.gov/health/topics/contraception/conditioninfo/pages/types.aspx"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ichd.nih.gov/health/topics/contraception/conditioninfo/Pages/types.aspx#intrauterine" TargetMode="External"/><Relationship Id="rId2" Type="http://schemas.openxmlformats.org/officeDocument/2006/relationships/hyperlink" Target="http://www.nichd.nih.gov/health/topics/contraception/conditioninfo/Pages/types.aspx#barrier"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nichd.nih.gov/health/topics/contraception/conditioninfo/pages/types.aspx" TargetMode="External"/><Relationship Id="rId4" Type="http://schemas.openxmlformats.org/officeDocument/2006/relationships/hyperlink" Target="http://www.nichd.nih.gov/health/topics/contraception/conditioninfo/Pages/types.aspx#hormonal"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www.nichd.nih.gov/health/topics/contraception/conditioninfo/pages/types.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lm.nih.gov/medlineplus/ency/imagepages/17101.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5ED3-E1C3-323F-8A12-DE01B30D97CF}"/>
              </a:ext>
            </a:extLst>
          </p:cNvPr>
          <p:cNvSpPr>
            <a:spLocks noGrp="1"/>
          </p:cNvSpPr>
          <p:nvPr>
            <p:ph type="ctrTitle"/>
          </p:nvPr>
        </p:nvSpPr>
        <p:spPr/>
        <p:txBody>
          <a:bodyPr/>
          <a:lstStyle/>
          <a:p>
            <a:r>
              <a:rPr lang="en-US" dirty="0"/>
              <a:t>Contraception</a:t>
            </a:r>
            <a:br>
              <a:rPr lang="en-US" dirty="0"/>
            </a:br>
            <a:r>
              <a:rPr lang="en-US"/>
              <a:t>Men’s Gathering</a:t>
            </a:r>
            <a:endParaRPr lang="en-US" dirty="0"/>
          </a:p>
        </p:txBody>
      </p:sp>
      <p:sp>
        <p:nvSpPr>
          <p:cNvPr id="3" name="Subtitle 2">
            <a:extLst>
              <a:ext uri="{FF2B5EF4-FFF2-40B4-BE49-F238E27FC236}">
                <a16:creationId xmlns:a16="http://schemas.microsoft.com/office/drawing/2014/main" id="{62221D1B-56E4-99FC-DEB2-3813BEAFE2F8}"/>
              </a:ext>
            </a:extLst>
          </p:cNvPr>
          <p:cNvSpPr>
            <a:spLocks noGrp="1"/>
          </p:cNvSpPr>
          <p:nvPr>
            <p:ph type="subTitle" idx="1"/>
          </p:nvPr>
        </p:nvSpPr>
        <p:spPr/>
        <p:txBody>
          <a:bodyPr/>
          <a:lstStyle/>
          <a:p>
            <a:r>
              <a:rPr lang="en-US" dirty="0"/>
              <a:t>Donna J. Harrison M.D. </a:t>
            </a:r>
          </a:p>
          <a:p>
            <a:r>
              <a:rPr lang="en-US" dirty="0"/>
              <a:t>April 10, 2026</a:t>
            </a:r>
          </a:p>
        </p:txBody>
      </p:sp>
    </p:spTree>
    <p:extLst>
      <p:ext uri="{BB962C8B-B14F-4D97-AF65-F5344CB8AC3E}">
        <p14:creationId xmlns:p14="http://schemas.microsoft.com/office/powerpoint/2010/main" val="53079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3718F-2B9B-D9FF-2CAC-21A9517FC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11295-9754-7E8F-A666-051AFD36B892}"/>
              </a:ext>
            </a:extLst>
          </p:cNvPr>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E2AD8952-9EA0-E4CC-E365-1F69D5D9F3B1}"/>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CB79DD25-61ED-374B-8096-09BFAE6C3841}"/>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3" name="TextBox 2">
            <a:extLst>
              <a:ext uri="{FF2B5EF4-FFF2-40B4-BE49-F238E27FC236}">
                <a16:creationId xmlns:a16="http://schemas.microsoft.com/office/drawing/2014/main" id="{E2A4695D-16E3-25D9-3B65-A41EEE565129}"/>
              </a:ext>
            </a:extLst>
          </p:cNvPr>
          <p:cNvSpPr txBox="1"/>
          <p:nvPr/>
        </p:nvSpPr>
        <p:spPr>
          <a:xfrm>
            <a:off x="5486400" y="494308"/>
            <a:ext cx="2590800" cy="923330"/>
          </a:xfrm>
          <a:prstGeom prst="rect">
            <a:avLst/>
          </a:prstGeom>
          <a:noFill/>
          <a:ln w="57150">
            <a:solidFill>
              <a:srgbClr val="FF0000"/>
            </a:solidFill>
          </a:ln>
        </p:spPr>
        <p:txBody>
          <a:bodyPr wrap="square" rtlCol="0">
            <a:spAutoFit/>
          </a:bodyPr>
          <a:lstStyle/>
          <a:p>
            <a:r>
              <a:rPr lang="en-US" dirty="0"/>
              <a:t>An embryo forms within 24 hours after egg release (ovulation)</a:t>
            </a:r>
          </a:p>
        </p:txBody>
      </p:sp>
      <p:cxnSp>
        <p:nvCxnSpPr>
          <p:cNvPr id="6" name="Straight Connector 5">
            <a:extLst>
              <a:ext uri="{FF2B5EF4-FFF2-40B4-BE49-F238E27FC236}">
                <a16:creationId xmlns:a16="http://schemas.microsoft.com/office/drawing/2014/main" id="{3DD7BE04-7ADC-4D64-6A84-75922D36260D}"/>
              </a:ext>
            </a:extLst>
          </p:cNvPr>
          <p:cNvCxnSpPr>
            <a:cxnSpLocks/>
          </p:cNvCxnSpPr>
          <p:nvPr/>
        </p:nvCxnSpPr>
        <p:spPr>
          <a:xfrm>
            <a:off x="5486400" y="1417638"/>
            <a:ext cx="0" cy="47545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8C146C-F8BF-6D99-D9A1-14C284575D3E}"/>
              </a:ext>
            </a:extLst>
          </p:cNvPr>
          <p:cNvSpPr txBox="1"/>
          <p:nvPr/>
        </p:nvSpPr>
        <p:spPr>
          <a:xfrm>
            <a:off x="6477000" y="3653134"/>
            <a:ext cx="1981198" cy="923330"/>
          </a:xfrm>
          <a:prstGeom prst="rect">
            <a:avLst/>
          </a:prstGeom>
          <a:solidFill>
            <a:schemeClr val="bg1"/>
          </a:solidFill>
          <a:ln w="57150">
            <a:solidFill>
              <a:srgbClr val="FF0000"/>
            </a:solidFill>
          </a:ln>
        </p:spPr>
        <p:txBody>
          <a:bodyPr wrap="square" rtlCol="0">
            <a:spAutoFit/>
          </a:bodyPr>
          <a:lstStyle/>
          <a:p>
            <a:r>
              <a:rPr lang="en-US" dirty="0"/>
              <a:t>Embryo implants 5-7 days after creation</a:t>
            </a:r>
          </a:p>
        </p:txBody>
      </p:sp>
      <p:cxnSp>
        <p:nvCxnSpPr>
          <p:cNvPr id="13" name="Straight Connector 12">
            <a:extLst>
              <a:ext uri="{FF2B5EF4-FFF2-40B4-BE49-F238E27FC236}">
                <a16:creationId xmlns:a16="http://schemas.microsoft.com/office/drawing/2014/main" id="{F16A42BF-F286-9FD9-A807-1F6DCB7E4803}"/>
              </a:ext>
            </a:extLst>
          </p:cNvPr>
          <p:cNvCxnSpPr>
            <a:cxnSpLocks/>
          </p:cNvCxnSpPr>
          <p:nvPr/>
        </p:nvCxnSpPr>
        <p:spPr>
          <a:xfrm>
            <a:off x="7086600" y="4572000"/>
            <a:ext cx="0" cy="144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37DFDC-3957-856B-26F0-6DDEB4401A3C}"/>
              </a:ext>
            </a:extLst>
          </p:cNvPr>
          <p:cNvSpPr txBox="1"/>
          <p:nvPr/>
        </p:nvSpPr>
        <p:spPr>
          <a:xfrm rot="10800000" flipV="1">
            <a:off x="7391408" y="1614101"/>
            <a:ext cx="1600192" cy="646331"/>
          </a:xfrm>
          <a:prstGeom prst="rect">
            <a:avLst/>
          </a:prstGeom>
          <a:solidFill>
            <a:schemeClr val="bg1"/>
          </a:solidFill>
          <a:ln w="76200">
            <a:solidFill>
              <a:srgbClr val="FF0000"/>
            </a:solidFill>
          </a:ln>
        </p:spPr>
        <p:txBody>
          <a:bodyPr wrap="square" rtlCol="0">
            <a:spAutoFit/>
          </a:bodyPr>
          <a:lstStyle/>
          <a:p>
            <a:r>
              <a:rPr lang="en-US" dirty="0"/>
              <a:t>Mom misses her period</a:t>
            </a:r>
          </a:p>
        </p:txBody>
      </p:sp>
      <p:cxnSp>
        <p:nvCxnSpPr>
          <p:cNvPr id="21" name="Straight Connector 20">
            <a:extLst>
              <a:ext uri="{FF2B5EF4-FFF2-40B4-BE49-F238E27FC236}">
                <a16:creationId xmlns:a16="http://schemas.microsoft.com/office/drawing/2014/main" id="{17D02100-37F4-7D79-EFF9-2C214DA676D5}"/>
              </a:ext>
            </a:extLst>
          </p:cNvPr>
          <p:cNvCxnSpPr/>
          <p:nvPr/>
        </p:nvCxnSpPr>
        <p:spPr>
          <a:xfrm>
            <a:off x="8991600" y="2209798"/>
            <a:ext cx="0" cy="3810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434D196-D583-92A0-7083-D174DDC4364A}"/>
              </a:ext>
            </a:extLst>
          </p:cNvPr>
          <p:cNvSpPr/>
          <p:nvPr/>
        </p:nvSpPr>
        <p:spPr>
          <a:xfrm>
            <a:off x="5257800" y="494308"/>
            <a:ext cx="3733788" cy="55056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15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F3AD0-2558-4100-3E19-A5AA559AF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C5BC8-1D7B-9D8C-8063-EAD311C5673D}"/>
              </a:ext>
            </a:extLst>
          </p:cNvPr>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D73283FB-CAF8-7EB4-A9BF-393624141B64}"/>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5C373137-543B-3715-8A0C-79B8674120F9}"/>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cxnSp>
        <p:nvCxnSpPr>
          <p:cNvPr id="13" name="Straight Connector 12">
            <a:extLst>
              <a:ext uri="{FF2B5EF4-FFF2-40B4-BE49-F238E27FC236}">
                <a16:creationId xmlns:a16="http://schemas.microsoft.com/office/drawing/2014/main" id="{B5491412-3CEE-8967-BA37-21C403D176D5}"/>
              </a:ext>
            </a:extLst>
          </p:cNvPr>
          <p:cNvCxnSpPr>
            <a:cxnSpLocks/>
          </p:cNvCxnSpPr>
          <p:nvPr/>
        </p:nvCxnSpPr>
        <p:spPr>
          <a:xfrm>
            <a:off x="7086600" y="4572000"/>
            <a:ext cx="0" cy="144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0C2A46-65C9-3AE6-ED71-8AA18C3C9F13}"/>
              </a:ext>
            </a:extLst>
          </p:cNvPr>
          <p:cNvSpPr txBox="1"/>
          <p:nvPr/>
        </p:nvSpPr>
        <p:spPr>
          <a:xfrm rot="10800000" flipV="1">
            <a:off x="7391408" y="1614101"/>
            <a:ext cx="1600192" cy="646331"/>
          </a:xfrm>
          <a:prstGeom prst="rect">
            <a:avLst/>
          </a:prstGeom>
          <a:solidFill>
            <a:schemeClr val="bg1"/>
          </a:solidFill>
          <a:ln w="76200">
            <a:solidFill>
              <a:srgbClr val="FF0000"/>
            </a:solidFill>
          </a:ln>
        </p:spPr>
        <p:txBody>
          <a:bodyPr wrap="square" rtlCol="0">
            <a:spAutoFit/>
          </a:bodyPr>
          <a:lstStyle/>
          <a:p>
            <a:r>
              <a:rPr lang="en-US" dirty="0"/>
              <a:t>Mom misses her period</a:t>
            </a:r>
          </a:p>
        </p:txBody>
      </p:sp>
      <p:cxnSp>
        <p:nvCxnSpPr>
          <p:cNvPr id="21" name="Straight Connector 20">
            <a:extLst>
              <a:ext uri="{FF2B5EF4-FFF2-40B4-BE49-F238E27FC236}">
                <a16:creationId xmlns:a16="http://schemas.microsoft.com/office/drawing/2014/main" id="{88726794-EE5F-E96E-AA34-1199FB4EB58A}"/>
              </a:ext>
            </a:extLst>
          </p:cNvPr>
          <p:cNvCxnSpPr/>
          <p:nvPr/>
        </p:nvCxnSpPr>
        <p:spPr>
          <a:xfrm>
            <a:off x="8991600" y="2209798"/>
            <a:ext cx="0" cy="3810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22C725C-324F-52EC-9176-F3724EB0E947}"/>
              </a:ext>
            </a:extLst>
          </p:cNvPr>
          <p:cNvSpPr/>
          <p:nvPr/>
        </p:nvSpPr>
        <p:spPr>
          <a:xfrm>
            <a:off x="7086592" y="494308"/>
            <a:ext cx="1904995" cy="55056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18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B8EB-0AD5-EB28-561E-8199216F8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FB0D3-CC4A-486E-313B-A7270CA1C1B6}"/>
              </a:ext>
            </a:extLst>
          </p:cNvPr>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6B9B586B-A607-2459-D7D4-4F6198EB9C0F}"/>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B6691D52-1676-484A-6B81-9865165BFB30}"/>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3" name="TextBox 2">
            <a:extLst>
              <a:ext uri="{FF2B5EF4-FFF2-40B4-BE49-F238E27FC236}">
                <a16:creationId xmlns:a16="http://schemas.microsoft.com/office/drawing/2014/main" id="{B15D9765-DB2B-664F-599D-3574865E5B56}"/>
              </a:ext>
            </a:extLst>
          </p:cNvPr>
          <p:cNvSpPr txBox="1"/>
          <p:nvPr/>
        </p:nvSpPr>
        <p:spPr>
          <a:xfrm>
            <a:off x="5486400" y="494308"/>
            <a:ext cx="2590800" cy="923330"/>
          </a:xfrm>
          <a:prstGeom prst="rect">
            <a:avLst/>
          </a:prstGeom>
          <a:noFill/>
          <a:ln w="57150">
            <a:solidFill>
              <a:srgbClr val="FF0000"/>
            </a:solidFill>
          </a:ln>
        </p:spPr>
        <p:txBody>
          <a:bodyPr wrap="square" rtlCol="0">
            <a:spAutoFit/>
          </a:bodyPr>
          <a:lstStyle/>
          <a:p>
            <a:r>
              <a:rPr lang="en-US" dirty="0"/>
              <a:t>An embryo forms within 24 hours after egg release (ovulation)</a:t>
            </a:r>
          </a:p>
        </p:txBody>
      </p:sp>
      <p:cxnSp>
        <p:nvCxnSpPr>
          <p:cNvPr id="6" name="Straight Connector 5">
            <a:extLst>
              <a:ext uri="{FF2B5EF4-FFF2-40B4-BE49-F238E27FC236}">
                <a16:creationId xmlns:a16="http://schemas.microsoft.com/office/drawing/2014/main" id="{C1E36D89-439F-D4C1-EBEB-0953C1A1A5A6}"/>
              </a:ext>
            </a:extLst>
          </p:cNvPr>
          <p:cNvCxnSpPr>
            <a:cxnSpLocks/>
          </p:cNvCxnSpPr>
          <p:nvPr/>
        </p:nvCxnSpPr>
        <p:spPr>
          <a:xfrm>
            <a:off x="5486400" y="1417638"/>
            <a:ext cx="0" cy="47545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9F8EDB-2DE0-E5DF-B5AE-AE7A0A4360CB}"/>
              </a:ext>
            </a:extLst>
          </p:cNvPr>
          <p:cNvSpPr txBox="1"/>
          <p:nvPr/>
        </p:nvSpPr>
        <p:spPr>
          <a:xfrm>
            <a:off x="6477000" y="3653134"/>
            <a:ext cx="1981198" cy="923330"/>
          </a:xfrm>
          <a:prstGeom prst="rect">
            <a:avLst/>
          </a:prstGeom>
          <a:solidFill>
            <a:schemeClr val="bg1"/>
          </a:solidFill>
          <a:ln w="57150">
            <a:solidFill>
              <a:srgbClr val="FF0000"/>
            </a:solidFill>
          </a:ln>
        </p:spPr>
        <p:txBody>
          <a:bodyPr wrap="square" rtlCol="0">
            <a:spAutoFit/>
          </a:bodyPr>
          <a:lstStyle/>
          <a:p>
            <a:r>
              <a:rPr lang="en-US" dirty="0"/>
              <a:t>Embryo implants 5-7 days after creation</a:t>
            </a:r>
          </a:p>
        </p:txBody>
      </p:sp>
      <p:cxnSp>
        <p:nvCxnSpPr>
          <p:cNvPr id="13" name="Straight Connector 12">
            <a:extLst>
              <a:ext uri="{FF2B5EF4-FFF2-40B4-BE49-F238E27FC236}">
                <a16:creationId xmlns:a16="http://schemas.microsoft.com/office/drawing/2014/main" id="{22949072-3F14-CF13-FD39-10781E912A35}"/>
              </a:ext>
            </a:extLst>
          </p:cNvPr>
          <p:cNvCxnSpPr>
            <a:cxnSpLocks/>
          </p:cNvCxnSpPr>
          <p:nvPr/>
        </p:nvCxnSpPr>
        <p:spPr>
          <a:xfrm>
            <a:off x="7086600" y="4572000"/>
            <a:ext cx="0" cy="144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E65E0F-2061-261D-4085-5DF0022C24D8}"/>
              </a:ext>
            </a:extLst>
          </p:cNvPr>
          <p:cNvSpPr txBox="1"/>
          <p:nvPr/>
        </p:nvSpPr>
        <p:spPr>
          <a:xfrm rot="10800000" flipV="1">
            <a:off x="7391408" y="1614101"/>
            <a:ext cx="1600192" cy="646331"/>
          </a:xfrm>
          <a:prstGeom prst="rect">
            <a:avLst/>
          </a:prstGeom>
          <a:solidFill>
            <a:schemeClr val="bg1"/>
          </a:solidFill>
          <a:ln w="76200">
            <a:solidFill>
              <a:srgbClr val="FF0000"/>
            </a:solidFill>
          </a:ln>
        </p:spPr>
        <p:txBody>
          <a:bodyPr wrap="square" rtlCol="0">
            <a:spAutoFit/>
          </a:bodyPr>
          <a:lstStyle/>
          <a:p>
            <a:r>
              <a:rPr lang="en-US" dirty="0"/>
              <a:t>Mom misses her period</a:t>
            </a:r>
          </a:p>
        </p:txBody>
      </p:sp>
      <p:cxnSp>
        <p:nvCxnSpPr>
          <p:cNvPr id="21" name="Straight Connector 20">
            <a:extLst>
              <a:ext uri="{FF2B5EF4-FFF2-40B4-BE49-F238E27FC236}">
                <a16:creationId xmlns:a16="http://schemas.microsoft.com/office/drawing/2014/main" id="{00E405B7-FA49-D5E1-5A36-8F295C20E655}"/>
              </a:ext>
            </a:extLst>
          </p:cNvPr>
          <p:cNvCxnSpPr/>
          <p:nvPr/>
        </p:nvCxnSpPr>
        <p:spPr>
          <a:xfrm>
            <a:off x="8991600" y="2209798"/>
            <a:ext cx="0" cy="3810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62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a:bodyPr>
          <a:lstStyle/>
          <a:p>
            <a:r>
              <a:rPr lang="en-US" sz="3600" b="1" dirty="0"/>
              <a:t>Fertilization</a:t>
            </a:r>
          </a:p>
        </p:txBody>
      </p:sp>
      <p:sp>
        <p:nvSpPr>
          <p:cNvPr id="6" name="Content Placeholder 5"/>
          <p:cNvSpPr>
            <a:spLocks noGrp="1"/>
          </p:cNvSpPr>
          <p:nvPr>
            <p:ph sz="quarter" idx="4"/>
          </p:nvPr>
        </p:nvSpPr>
        <p:spPr>
          <a:xfrm>
            <a:off x="4645025" y="2174874"/>
            <a:ext cx="4041775" cy="4454525"/>
          </a:xfrm>
        </p:spPr>
        <p:txBody>
          <a:bodyPr>
            <a:normAutofit/>
          </a:bodyPr>
          <a:lstStyle/>
          <a:p>
            <a:r>
              <a:rPr lang="en-US" dirty="0"/>
              <a:t>Fertilization is the process of fusion of a sperm (male gamete) and an egg (female gamete) to form an embryo.</a:t>
            </a:r>
          </a:p>
          <a:p>
            <a:pPr marL="0" indent="0">
              <a:buNone/>
            </a:pPr>
            <a:endParaRPr lang="en-US" dirty="0"/>
          </a:p>
          <a:p>
            <a:r>
              <a:rPr lang="en-US" dirty="0"/>
              <a:t>At the moment when the sperm penetrates the egg, a unique living human being begins.</a:t>
            </a:r>
          </a:p>
        </p:txBody>
      </p:sp>
    </p:spTree>
    <p:extLst>
      <p:ext uri="{BB962C8B-B14F-4D97-AF65-F5344CB8AC3E}">
        <p14:creationId xmlns:p14="http://schemas.microsoft.com/office/powerpoint/2010/main" val="42826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lnSpcReduction="10000"/>
          </a:bodyPr>
          <a:lstStyle/>
          <a:p>
            <a:r>
              <a:rPr lang="en-US" dirty="0"/>
              <a:t>Fertilization</a:t>
            </a:r>
          </a:p>
          <a:p>
            <a:r>
              <a:rPr lang="en-US" sz="3600" b="1" dirty="0"/>
              <a:t>Embryo</a:t>
            </a:r>
          </a:p>
        </p:txBody>
      </p:sp>
      <p:sp>
        <p:nvSpPr>
          <p:cNvPr id="6" name="Content Placeholder 5"/>
          <p:cNvSpPr>
            <a:spLocks noGrp="1"/>
          </p:cNvSpPr>
          <p:nvPr>
            <p:ph sz="quarter" idx="4"/>
          </p:nvPr>
        </p:nvSpPr>
        <p:spPr>
          <a:xfrm>
            <a:off x="4645025" y="2174874"/>
            <a:ext cx="4041775" cy="4454525"/>
          </a:xfrm>
        </p:spPr>
        <p:txBody>
          <a:bodyPr>
            <a:normAutofit lnSpcReduction="10000"/>
          </a:bodyPr>
          <a:lstStyle/>
          <a:p>
            <a:r>
              <a:rPr lang="en-US" dirty="0"/>
              <a:t>An embryo defined as the youngest form of a being.</a:t>
            </a:r>
          </a:p>
          <a:p>
            <a:endParaRPr lang="en-US" dirty="0"/>
          </a:p>
          <a:p>
            <a:r>
              <a:rPr lang="en-US" dirty="0"/>
              <a:t>An embryo is formed the moment of sperm egg membrane fusion.  (The one celled embryo is given a special name “zygote”.)</a:t>
            </a:r>
          </a:p>
          <a:p>
            <a:endParaRPr lang="en-US" dirty="0"/>
          </a:p>
          <a:p>
            <a:r>
              <a:rPr lang="en-US" u="sng" dirty="0"/>
              <a:t>SCIENTIFICALLY, THERE IS NO SUCH THING AS A “FERTILIZED EGG”.   </a:t>
            </a:r>
          </a:p>
          <a:p>
            <a:endParaRPr lang="en-US" dirty="0"/>
          </a:p>
          <a:p>
            <a:pPr>
              <a:buNone/>
            </a:pPr>
            <a:endParaRPr lang="en-US" dirty="0"/>
          </a:p>
        </p:txBody>
      </p:sp>
    </p:spTree>
    <p:extLst>
      <p:ext uri="{BB962C8B-B14F-4D97-AF65-F5344CB8AC3E}">
        <p14:creationId xmlns:p14="http://schemas.microsoft.com/office/powerpoint/2010/main" val="21877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lstStyle/>
          <a:p>
            <a:r>
              <a:rPr lang="en-US" dirty="0"/>
              <a:t>Fertilization</a:t>
            </a:r>
          </a:p>
          <a:p>
            <a:r>
              <a:rPr lang="en-US" dirty="0"/>
              <a:t>Embryo</a:t>
            </a:r>
          </a:p>
          <a:p>
            <a:r>
              <a:rPr lang="en-US" sz="3600" b="1" dirty="0"/>
              <a:t>Implantation</a:t>
            </a:r>
          </a:p>
          <a:p>
            <a:endParaRPr lang="en-US" dirty="0"/>
          </a:p>
        </p:txBody>
      </p:sp>
      <p:sp>
        <p:nvSpPr>
          <p:cNvPr id="6" name="Content Placeholder 5"/>
          <p:cNvSpPr>
            <a:spLocks noGrp="1"/>
          </p:cNvSpPr>
          <p:nvPr>
            <p:ph sz="quarter" idx="4"/>
          </p:nvPr>
        </p:nvSpPr>
        <p:spPr>
          <a:xfrm>
            <a:off x="4645025" y="2174874"/>
            <a:ext cx="4041775" cy="4454525"/>
          </a:xfrm>
        </p:spPr>
        <p:txBody>
          <a:bodyPr>
            <a:normAutofit/>
          </a:bodyPr>
          <a:lstStyle/>
          <a:p>
            <a:r>
              <a:rPr lang="en-US" dirty="0"/>
              <a:t>Implantation is the process of the embryo attaching to the lining of the uterus.</a:t>
            </a:r>
          </a:p>
        </p:txBody>
      </p:sp>
    </p:spTree>
    <p:extLst>
      <p:ext uri="{BB962C8B-B14F-4D97-AF65-F5344CB8AC3E}">
        <p14:creationId xmlns:p14="http://schemas.microsoft.com/office/powerpoint/2010/main" val="258945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lstStyle/>
          <a:p>
            <a:r>
              <a:rPr lang="en-US" dirty="0"/>
              <a:t>Fertilization</a:t>
            </a:r>
          </a:p>
          <a:p>
            <a:r>
              <a:rPr lang="en-US" dirty="0"/>
              <a:t>Embryo</a:t>
            </a:r>
          </a:p>
          <a:p>
            <a:r>
              <a:rPr lang="en-US" dirty="0"/>
              <a:t>Implantation</a:t>
            </a:r>
          </a:p>
          <a:p>
            <a:r>
              <a:rPr lang="en-US" sz="3600" b="1" dirty="0"/>
              <a:t>“Conception”</a:t>
            </a:r>
          </a:p>
        </p:txBody>
      </p:sp>
      <p:sp>
        <p:nvSpPr>
          <p:cNvPr id="6" name="Content Placeholder 5"/>
          <p:cNvSpPr>
            <a:spLocks noGrp="1"/>
          </p:cNvSpPr>
          <p:nvPr>
            <p:ph sz="quarter" idx="4"/>
          </p:nvPr>
        </p:nvSpPr>
        <p:spPr/>
        <p:txBody>
          <a:bodyPr>
            <a:normAutofit/>
          </a:bodyPr>
          <a:lstStyle/>
          <a:p>
            <a:r>
              <a:rPr lang="en-US" dirty="0"/>
              <a:t>From the mid 1800’s, when the science of embryology began, “conception” was a lay term for fertilization.</a:t>
            </a:r>
          </a:p>
          <a:p>
            <a:r>
              <a:rPr lang="en-US"/>
              <a:t>Many </a:t>
            </a:r>
            <a:r>
              <a:rPr lang="en-US" dirty="0"/>
              <a:t>people believe that “life begins at conception”. </a:t>
            </a:r>
          </a:p>
        </p:txBody>
      </p:sp>
    </p:spTree>
    <p:extLst>
      <p:ext uri="{BB962C8B-B14F-4D97-AF65-F5344CB8AC3E}">
        <p14:creationId xmlns:p14="http://schemas.microsoft.com/office/powerpoint/2010/main" val="33662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a:bodyPr>
          <a:lstStyle/>
          <a:p>
            <a:r>
              <a:rPr lang="en-US" dirty="0"/>
              <a:t>Fertilization</a:t>
            </a:r>
          </a:p>
          <a:p>
            <a:r>
              <a:rPr lang="en-US" dirty="0"/>
              <a:t>Embryo</a:t>
            </a:r>
          </a:p>
          <a:p>
            <a:r>
              <a:rPr lang="en-US" dirty="0"/>
              <a:t>Implantation</a:t>
            </a:r>
          </a:p>
          <a:p>
            <a:r>
              <a:rPr lang="en-US" sz="3600" b="1" dirty="0"/>
              <a:t>“Conception”</a:t>
            </a:r>
          </a:p>
          <a:p>
            <a:r>
              <a:rPr lang="en-US" dirty="0"/>
              <a:t>“</a:t>
            </a:r>
            <a:r>
              <a:rPr lang="en-US" sz="3200" b="1" dirty="0"/>
              <a:t>Contra-</a:t>
            </a:r>
            <a:r>
              <a:rPr lang="en-US" sz="3200" b="1" dirty="0" err="1"/>
              <a:t>ception</a:t>
            </a:r>
            <a:r>
              <a:rPr lang="en-US" dirty="0"/>
              <a:t>”</a:t>
            </a:r>
          </a:p>
        </p:txBody>
      </p:sp>
      <p:sp>
        <p:nvSpPr>
          <p:cNvPr id="6" name="Content Placeholder 5"/>
          <p:cNvSpPr>
            <a:spLocks noGrp="1"/>
          </p:cNvSpPr>
          <p:nvPr>
            <p:ph sz="quarter" idx="4"/>
          </p:nvPr>
        </p:nvSpPr>
        <p:spPr>
          <a:xfrm>
            <a:off x="4191001" y="1535112"/>
            <a:ext cx="4800600" cy="5170487"/>
          </a:xfrm>
        </p:spPr>
        <p:txBody>
          <a:bodyPr>
            <a:normAutofit/>
          </a:bodyPr>
          <a:lstStyle/>
          <a:p>
            <a:r>
              <a:rPr lang="en-US" dirty="0"/>
              <a:t>“</a:t>
            </a:r>
            <a:r>
              <a:rPr lang="en-US" i="1" dirty="0"/>
              <a:t>Contra-</a:t>
            </a:r>
            <a:r>
              <a:rPr lang="en-US" i="1" dirty="0" err="1"/>
              <a:t>ception</a:t>
            </a:r>
            <a:r>
              <a:rPr lang="en-US" dirty="0"/>
              <a:t>”  is a word  invented in the 1960’s to describe the prevention of “</a:t>
            </a:r>
            <a:r>
              <a:rPr lang="en-US" i="1" dirty="0"/>
              <a:t>conception</a:t>
            </a:r>
            <a:r>
              <a:rPr lang="en-US" dirty="0"/>
              <a:t>”.</a:t>
            </a:r>
          </a:p>
          <a:p>
            <a:r>
              <a:rPr lang="en-US" dirty="0"/>
              <a:t>At the same time, ACOG changed the </a:t>
            </a:r>
            <a:r>
              <a:rPr lang="en-US" u="sng" dirty="0"/>
              <a:t>legal meaning of “</a:t>
            </a:r>
            <a:r>
              <a:rPr lang="en-US" i="1" u="sng" dirty="0"/>
              <a:t>conception</a:t>
            </a:r>
            <a:r>
              <a:rPr lang="en-US" u="sng" dirty="0"/>
              <a:t>” to be the point of embryo </a:t>
            </a:r>
            <a:r>
              <a:rPr lang="en-US" i="1" u="sng" dirty="0"/>
              <a:t>implantation</a:t>
            </a:r>
            <a:r>
              <a:rPr lang="en-US" dirty="0"/>
              <a:t>,  so that</a:t>
            </a:r>
          </a:p>
          <a:p>
            <a:r>
              <a:rPr lang="en-US" dirty="0"/>
              <a:t>This change in definition allowed for the use drugs and devices which act </a:t>
            </a:r>
            <a:r>
              <a:rPr lang="en-US" i="1" u="sng" dirty="0"/>
              <a:t>after fertilization</a:t>
            </a:r>
            <a:r>
              <a:rPr lang="en-US" u="sng" dirty="0"/>
              <a:t>  </a:t>
            </a:r>
            <a:r>
              <a:rPr lang="en-US" dirty="0"/>
              <a:t>but </a:t>
            </a:r>
            <a:r>
              <a:rPr lang="en-US" i="1" u="sng" dirty="0"/>
              <a:t>before</a:t>
            </a:r>
            <a:r>
              <a:rPr lang="en-US" u="sng" dirty="0"/>
              <a:t> </a:t>
            </a:r>
            <a:r>
              <a:rPr lang="en-US" i="1" u="sng" dirty="0"/>
              <a:t>implantation</a:t>
            </a:r>
            <a:r>
              <a:rPr lang="en-US" u="sng" dirty="0"/>
              <a:t> </a:t>
            </a:r>
            <a:r>
              <a:rPr lang="en-US" dirty="0"/>
              <a:t>to be technically classified as “</a:t>
            </a:r>
            <a:r>
              <a:rPr lang="en-US" i="1" dirty="0"/>
              <a:t>contraceptives</a:t>
            </a:r>
            <a:r>
              <a:rPr lang="en-US" dirty="0"/>
              <a:t>”.</a:t>
            </a:r>
          </a:p>
          <a:p>
            <a:endParaRPr lang="en-US" dirty="0"/>
          </a:p>
        </p:txBody>
      </p:sp>
    </p:spTree>
    <p:extLst>
      <p:ext uri="{BB962C8B-B14F-4D97-AF65-F5344CB8AC3E}">
        <p14:creationId xmlns:p14="http://schemas.microsoft.com/office/powerpoint/2010/main" val="31935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a:bodyPr>
          <a:lstStyle/>
          <a:p>
            <a:r>
              <a:rPr lang="en-US" dirty="0"/>
              <a:t>Fertilization</a:t>
            </a:r>
          </a:p>
          <a:p>
            <a:r>
              <a:rPr lang="en-US" dirty="0"/>
              <a:t>Embryo</a:t>
            </a:r>
          </a:p>
          <a:p>
            <a:r>
              <a:rPr lang="en-US" dirty="0"/>
              <a:t>Implantation</a:t>
            </a:r>
          </a:p>
          <a:p>
            <a:r>
              <a:rPr lang="en-US" dirty="0"/>
              <a:t>“Conception”</a:t>
            </a:r>
          </a:p>
          <a:p>
            <a:r>
              <a:rPr lang="en-US" sz="3600" b="1" dirty="0"/>
              <a:t>“Contra-</a:t>
            </a:r>
            <a:r>
              <a:rPr lang="en-US" sz="3600" b="1" dirty="0" err="1"/>
              <a:t>ception</a:t>
            </a:r>
            <a:r>
              <a:rPr lang="en-US" sz="3600" b="1" dirty="0"/>
              <a:t>”</a:t>
            </a:r>
          </a:p>
        </p:txBody>
      </p:sp>
      <p:sp>
        <p:nvSpPr>
          <p:cNvPr id="6" name="Content Placeholder 5"/>
          <p:cNvSpPr>
            <a:spLocks noGrp="1"/>
          </p:cNvSpPr>
          <p:nvPr>
            <p:ph sz="quarter" idx="4"/>
          </p:nvPr>
        </p:nvSpPr>
        <p:spPr>
          <a:xfrm>
            <a:off x="4645025" y="2174874"/>
            <a:ext cx="4041775" cy="4408487"/>
          </a:xfrm>
        </p:spPr>
        <p:txBody>
          <a:bodyPr>
            <a:normAutofit/>
          </a:bodyPr>
          <a:lstStyle/>
          <a:p>
            <a:r>
              <a:rPr lang="en-US" dirty="0"/>
              <a:t>So,  using the current legal ACOG definition,  a </a:t>
            </a:r>
            <a:r>
              <a:rPr lang="en-US" u="sng" dirty="0"/>
              <a:t>“Contraceptive” is any drug or device which prevents the formation of a recognized pregnancy.</a:t>
            </a:r>
          </a:p>
          <a:p>
            <a:r>
              <a:rPr lang="en-US" dirty="0"/>
              <a:t>Recognized pregnancy happens when </a:t>
            </a:r>
            <a:r>
              <a:rPr lang="en-US" dirty="0" err="1"/>
              <a:t>bHCG</a:t>
            </a:r>
            <a:r>
              <a:rPr lang="en-US" dirty="0"/>
              <a:t> is detected, 2 weeks AFTER fertilization and 1 week after implantation.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3926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lstStyle/>
          <a:p>
            <a:r>
              <a:rPr lang="en-US" dirty="0"/>
              <a:t>Fertilization</a:t>
            </a:r>
          </a:p>
          <a:p>
            <a:r>
              <a:rPr lang="en-US" dirty="0"/>
              <a:t>Embryo</a:t>
            </a:r>
          </a:p>
          <a:p>
            <a:r>
              <a:rPr lang="en-US" dirty="0"/>
              <a:t>Implantation</a:t>
            </a:r>
          </a:p>
          <a:p>
            <a:r>
              <a:rPr lang="en-US" dirty="0"/>
              <a:t>“Conception”</a:t>
            </a:r>
          </a:p>
          <a:p>
            <a:r>
              <a:rPr lang="en-US" sz="3600" b="1" dirty="0"/>
              <a:t>“Contra-</a:t>
            </a:r>
            <a:r>
              <a:rPr lang="en-US" sz="3600" b="1" dirty="0" err="1"/>
              <a:t>ception</a:t>
            </a:r>
            <a:r>
              <a:rPr lang="en-US" sz="3600" b="1" dirty="0"/>
              <a:t>”</a:t>
            </a:r>
          </a:p>
        </p:txBody>
      </p:sp>
      <p:sp>
        <p:nvSpPr>
          <p:cNvPr id="6" name="Content Placeholder 5"/>
          <p:cNvSpPr>
            <a:spLocks noGrp="1"/>
          </p:cNvSpPr>
          <p:nvPr>
            <p:ph sz="quarter" idx="4"/>
          </p:nvPr>
        </p:nvSpPr>
        <p:spPr>
          <a:xfrm>
            <a:off x="4343401" y="2174874"/>
            <a:ext cx="4648200" cy="4378325"/>
          </a:xfrm>
        </p:spPr>
        <p:txBody>
          <a:bodyPr>
            <a:normAutofit/>
          </a:bodyPr>
          <a:lstStyle/>
          <a:p>
            <a:r>
              <a:rPr lang="en-US" dirty="0"/>
              <a:t>“Contraceptives” can work by any or all of the following:</a:t>
            </a:r>
          </a:p>
          <a:p>
            <a:r>
              <a:rPr lang="en-US" dirty="0"/>
              <a:t>Preventing the egg from being released,</a:t>
            </a:r>
          </a:p>
          <a:p>
            <a:r>
              <a:rPr lang="en-US" dirty="0"/>
              <a:t>Preventing sperm from meeting the egg, or</a:t>
            </a:r>
          </a:p>
          <a:p>
            <a:r>
              <a:rPr lang="en-US" dirty="0"/>
              <a:t>Preventing the embryo from implanting in the uterus.</a:t>
            </a:r>
          </a:p>
          <a:p>
            <a:endParaRPr lang="en-US" dirty="0"/>
          </a:p>
        </p:txBody>
      </p:sp>
    </p:spTree>
    <p:extLst>
      <p:ext uri="{BB962C8B-B14F-4D97-AF65-F5344CB8AC3E}">
        <p14:creationId xmlns:p14="http://schemas.microsoft.com/office/powerpoint/2010/main" val="22824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Questions that this lecture</a:t>
            </a:r>
          </a:p>
        </p:txBody>
      </p:sp>
      <p:sp>
        <p:nvSpPr>
          <p:cNvPr id="9" name="Text Placeholder 8"/>
          <p:cNvSpPr>
            <a:spLocks noGrp="1"/>
          </p:cNvSpPr>
          <p:nvPr>
            <p:ph type="body" idx="1"/>
          </p:nvPr>
        </p:nvSpPr>
        <p:spPr/>
        <p:txBody>
          <a:bodyPr>
            <a:normAutofit/>
          </a:bodyPr>
          <a:lstStyle/>
          <a:p>
            <a:r>
              <a:rPr lang="en-US" sz="3200" dirty="0"/>
              <a:t>Cannot answer</a:t>
            </a:r>
          </a:p>
        </p:txBody>
      </p:sp>
      <p:sp>
        <p:nvSpPr>
          <p:cNvPr id="10" name="Content Placeholder 9"/>
          <p:cNvSpPr>
            <a:spLocks noGrp="1"/>
          </p:cNvSpPr>
          <p:nvPr>
            <p:ph sz="half" idx="2"/>
          </p:nvPr>
        </p:nvSpPr>
        <p:spPr/>
        <p:txBody>
          <a:bodyPr/>
          <a:lstStyle/>
          <a:p>
            <a:r>
              <a:rPr lang="en-US" dirty="0"/>
              <a:t>Should a couple use contraception?</a:t>
            </a:r>
          </a:p>
          <a:p>
            <a:r>
              <a:rPr lang="en-US" dirty="0"/>
              <a:t>What kind of contraception should a couple use?</a:t>
            </a:r>
          </a:p>
          <a:p>
            <a:endParaRPr lang="en-US" dirty="0"/>
          </a:p>
        </p:txBody>
      </p:sp>
      <p:sp>
        <p:nvSpPr>
          <p:cNvPr id="11" name="Text Placeholder 10"/>
          <p:cNvSpPr>
            <a:spLocks noGrp="1"/>
          </p:cNvSpPr>
          <p:nvPr>
            <p:ph type="body" sz="quarter" idx="3"/>
          </p:nvPr>
        </p:nvSpPr>
        <p:spPr/>
        <p:txBody>
          <a:bodyPr>
            <a:normAutofit/>
          </a:bodyPr>
          <a:lstStyle/>
          <a:p>
            <a:r>
              <a:rPr lang="en-US" sz="3200" dirty="0"/>
              <a:t>Will try to answer</a:t>
            </a:r>
          </a:p>
        </p:txBody>
      </p:sp>
      <p:sp>
        <p:nvSpPr>
          <p:cNvPr id="12" name="Content Placeholder 11"/>
          <p:cNvSpPr>
            <a:spLocks noGrp="1"/>
          </p:cNvSpPr>
          <p:nvPr>
            <p:ph sz="quarter" idx="4"/>
          </p:nvPr>
        </p:nvSpPr>
        <p:spPr/>
        <p:txBody>
          <a:bodyPr>
            <a:normAutofit/>
          </a:bodyPr>
          <a:lstStyle/>
          <a:p>
            <a:r>
              <a:rPr lang="en-US" dirty="0"/>
              <a:t>Can embryos be formed using contraceptives?</a:t>
            </a:r>
          </a:p>
          <a:p>
            <a:r>
              <a:rPr lang="en-US" dirty="0"/>
              <a:t>If an embryo is formed during the use of a certain kind of contraceptive method,  what environment does that embryo face?</a:t>
            </a:r>
          </a:p>
          <a:p>
            <a:r>
              <a:rPr lang="en-US" dirty="0"/>
              <a:t>How can we evaluate the risk to the embryo?</a:t>
            </a:r>
          </a:p>
        </p:txBody>
      </p:sp>
    </p:spTree>
    <p:extLst>
      <p:ext uri="{BB962C8B-B14F-4D97-AF65-F5344CB8AC3E}">
        <p14:creationId xmlns:p14="http://schemas.microsoft.com/office/powerpoint/2010/main" val="27932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matter</a:t>
            </a: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sp>
        <p:nvSpPr>
          <p:cNvPr id="3" name="Content Placeholder 2"/>
          <p:cNvSpPr>
            <a:spLocks noGrp="1"/>
          </p:cNvSpPr>
          <p:nvPr>
            <p:ph sz="quarter" idx="2"/>
          </p:nvPr>
        </p:nvSpPr>
        <p:spPr/>
        <p:txBody>
          <a:bodyPr>
            <a:normAutofit fontScale="92500" lnSpcReduction="20000"/>
          </a:bodyPr>
          <a:lstStyle/>
          <a:p>
            <a:r>
              <a:rPr lang="en-US" dirty="0"/>
              <a:t>Fertilization</a:t>
            </a:r>
          </a:p>
          <a:p>
            <a:r>
              <a:rPr lang="en-US" dirty="0"/>
              <a:t>Embryo</a:t>
            </a:r>
          </a:p>
          <a:p>
            <a:r>
              <a:rPr lang="en-US" dirty="0"/>
              <a:t>Implantation</a:t>
            </a:r>
          </a:p>
          <a:p>
            <a:r>
              <a:rPr lang="en-US" dirty="0"/>
              <a:t>Fetus</a:t>
            </a:r>
          </a:p>
          <a:p>
            <a:r>
              <a:rPr lang="en-US" dirty="0"/>
              <a:t>“Conception”</a:t>
            </a:r>
          </a:p>
          <a:p>
            <a:r>
              <a:rPr lang="en-US" dirty="0"/>
              <a:t>“Contra-</a:t>
            </a:r>
            <a:r>
              <a:rPr lang="en-US" dirty="0" err="1"/>
              <a:t>ception</a:t>
            </a:r>
            <a:r>
              <a:rPr lang="en-US" dirty="0"/>
              <a:t>”</a:t>
            </a:r>
          </a:p>
          <a:p>
            <a:r>
              <a:rPr lang="en-US" sz="4000" b="1" dirty="0"/>
              <a:t>“Abortion”</a:t>
            </a:r>
          </a:p>
        </p:txBody>
      </p:sp>
      <p:sp>
        <p:nvSpPr>
          <p:cNvPr id="6" name="Content Placeholder 5"/>
          <p:cNvSpPr>
            <a:spLocks noGrp="1"/>
          </p:cNvSpPr>
          <p:nvPr>
            <p:ph sz="quarter" idx="4"/>
          </p:nvPr>
        </p:nvSpPr>
        <p:spPr>
          <a:xfrm>
            <a:off x="4191001" y="2174874"/>
            <a:ext cx="4724400" cy="4530726"/>
          </a:xfrm>
        </p:spPr>
        <p:txBody>
          <a:bodyPr>
            <a:normAutofit fontScale="92500" lnSpcReduction="20000"/>
          </a:bodyPr>
          <a:lstStyle/>
          <a:p>
            <a:r>
              <a:rPr lang="en-US" dirty="0"/>
              <a:t>An “</a:t>
            </a:r>
            <a:r>
              <a:rPr lang="en-US" b="1" i="1" dirty="0"/>
              <a:t>abortion</a:t>
            </a:r>
            <a:r>
              <a:rPr lang="en-US" dirty="0"/>
              <a:t>” is the ending of a “</a:t>
            </a:r>
            <a:r>
              <a:rPr lang="en-US" b="1" i="1" dirty="0"/>
              <a:t>pregnancy</a:t>
            </a:r>
            <a:r>
              <a:rPr lang="en-US" dirty="0"/>
              <a:t>”.  </a:t>
            </a:r>
          </a:p>
          <a:p>
            <a:r>
              <a:rPr lang="en-US" dirty="0"/>
              <a:t>Since the current legal definition of “</a:t>
            </a:r>
            <a:r>
              <a:rPr lang="en-US" b="1" i="1" dirty="0"/>
              <a:t>conception</a:t>
            </a:r>
            <a:r>
              <a:rPr lang="en-US" dirty="0"/>
              <a:t>” = implantation, then “</a:t>
            </a:r>
            <a:r>
              <a:rPr lang="en-US" b="1" i="1" dirty="0"/>
              <a:t>pregnancy</a:t>
            </a:r>
            <a:r>
              <a:rPr lang="en-US" dirty="0"/>
              <a:t>” legally begins at the completion of implantation.</a:t>
            </a:r>
          </a:p>
          <a:p>
            <a:r>
              <a:rPr lang="en-US" dirty="0"/>
              <a:t>The term “</a:t>
            </a:r>
            <a:r>
              <a:rPr lang="en-US" b="1" i="1" dirty="0"/>
              <a:t>abortifacient</a:t>
            </a:r>
            <a:r>
              <a:rPr lang="en-US" dirty="0"/>
              <a:t>” is for drugs and devices which end the life of an embryo </a:t>
            </a:r>
            <a:r>
              <a:rPr lang="en-US" b="1" i="1" u="sng" dirty="0"/>
              <a:t>after implantation</a:t>
            </a:r>
            <a:r>
              <a:rPr lang="en-US" b="1" i="1" dirty="0"/>
              <a:t>.</a:t>
            </a:r>
          </a:p>
          <a:p>
            <a:r>
              <a:rPr lang="en-US" dirty="0"/>
              <a:t>So, technically, if a “</a:t>
            </a:r>
            <a:r>
              <a:rPr lang="en-US" b="1" i="1" dirty="0"/>
              <a:t>contraceptive</a:t>
            </a:r>
            <a:r>
              <a:rPr lang="en-US" dirty="0"/>
              <a:t>” acts </a:t>
            </a:r>
            <a:r>
              <a:rPr lang="en-US" u="sng" dirty="0"/>
              <a:t>after fertilization</a:t>
            </a:r>
            <a:r>
              <a:rPr lang="en-US" dirty="0"/>
              <a:t>, </a:t>
            </a:r>
            <a:r>
              <a:rPr lang="en-US" u="sng" dirty="0"/>
              <a:t>but before implantation</a:t>
            </a:r>
            <a:r>
              <a:rPr lang="en-US" dirty="0"/>
              <a:t>, it cannot be classified as an “</a:t>
            </a:r>
            <a:r>
              <a:rPr lang="en-US" b="1" i="1" dirty="0"/>
              <a:t>abortifacient</a:t>
            </a:r>
            <a:r>
              <a:rPr lang="en-US" dirty="0"/>
              <a:t>”.</a:t>
            </a:r>
          </a:p>
          <a:p>
            <a:r>
              <a:rPr lang="en-US" b="1" i="1" dirty="0"/>
              <a:t>“</a:t>
            </a:r>
            <a:r>
              <a:rPr lang="en-US" b="1" i="1" dirty="0" err="1"/>
              <a:t>Embryocidal</a:t>
            </a:r>
            <a:r>
              <a:rPr lang="en-US" b="1" i="1" dirty="0"/>
              <a:t>”</a:t>
            </a:r>
            <a:r>
              <a:rPr lang="en-US" dirty="0"/>
              <a:t> is a better term.</a:t>
            </a:r>
          </a:p>
        </p:txBody>
      </p:sp>
    </p:spTree>
    <p:extLst>
      <p:ext uri="{BB962C8B-B14F-4D97-AF65-F5344CB8AC3E}">
        <p14:creationId xmlns:p14="http://schemas.microsoft.com/office/powerpoint/2010/main" val="26645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6BF1-4A75-2D5E-133C-ADFA6AC3572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8073B43-B57C-9317-6C3A-1446E8ACD8DA}"/>
              </a:ext>
            </a:extLst>
          </p:cNvPr>
          <p:cNvSpPr>
            <a:spLocks noGrp="1"/>
          </p:cNvSpPr>
          <p:nvPr>
            <p:ph type="body" idx="1"/>
          </p:nvPr>
        </p:nvSpPr>
        <p:spPr/>
        <p:txBody>
          <a:bodyPr/>
          <a:lstStyle/>
          <a:p>
            <a:endParaRPr lang="en-US"/>
          </a:p>
        </p:txBody>
      </p:sp>
      <p:pic>
        <p:nvPicPr>
          <p:cNvPr id="8" name="Content Placeholder 7">
            <a:extLst>
              <a:ext uri="{FF2B5EF4-FFF2-40B4-BE49-F238E27FC236}">
                <a16:creationId xmlns:a16="http://schemas.microsoft.com/office/drawing/2014/main" id="{F19AE683-71C6-B71C-A79B-160DDEE48899}"/>
              </a:ext>
            </a:extLst>
          </p:cNvPr>
          <p:cNvPicPr>
            <a:picLocks noGrp="1" noChangeAspect="1"/>
          </p:cNvPicPr>
          <p:nvPr>
            <p:ph sz="half" idx="2"/>
          </p:nvPr>
        </p:nvPicPr>
        <p:blipFill>
          <a:blip r:embed="rId2"/>
          <a:stretch>
            <a:fillRect/>
          </a:stretch>
        </p:blipFill>
        <p:spPr>
          <a:xfrm>
            <a:off x="301182" y="366460"/>
            <a:ext cx="4270818" cy="4575175"/>
          </a:xfrm>
          <a:prstGeom prst="rect">
            <a:avLst/>
          </a:prstGeom>
        </p:spPr>
      </p:pic>
      <p:sp>
        <p:nvSpPr>
          <p:cNvPr id="5" name="Text Placeholder 4">
            <a:extLst>
              <a:ext uri="{FF2B5EF4-FFF2-40B4-BE49-F238E27FC236}">
                <a16:creationId xmlns:a16="http://schemas.microsoft.com/office/drawing/2014/main" id="{4CBD957E-80D6-A996-3FE6-36FA3EA37059}"/>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5ED3A1DB-434B-079A-9932-8C56FA805B0C}"/>
              </a:ext>
            </a:extLst>
          </p:cNvPr>
          <p:cNvSpPr>
            <a:spLocks noGrp="1"/>
          </p:cNvSpPr>
          <p:nvPr>
            <p:ph sz="quarter" idx="4"/>
          </p:nvPr>
        </p:nvSpPr>
        <p:spPr>
          <a:xfrm>
            <a:off x="4687273" y="1445683"/>
            <a:ext cx="4041775" cy="3951288"/>
          </a:xfrm>
        </p:spPr>
        <p:txBody>
          <a:bodyPr>
            <a:normAutofit lnSpcReduction="10000"/>
          </a:bodyPr>
          <a:lstStyle/>
          <a:p>
            <a:r>
              <a:rPr lang="en-US" dirty="0"/>
              <a:t>AAPLOG Committee Opinion 7:  </a:t>
            </a:r>
            <a:r>
              <a:rPr lang="en-US" sz="2800" b="1" dirty="0" err="1"/>
              <a:t>Embryocidal</a:t>
            </a:r>
            <a:r>
              <a:rPr lang="en-US" sz="2800" b="1" dirty="0"/>
              <a:t> Potential of Modern Contraceptives.</a:t>
            </a:r>
          </a:p>
          <a:p>
            <a:r>
              <a:rPr lang="en-US" dirty="0"/>
              <a:t>Jan 2020</a:t>
            </a:r>
          </a:p>
          <a:p>
            <a:r>
              <a:rPr lang="en-US" dirty="0"/>
              <a:t>Available at: </a:t>
            </a:r>
            <a:r>
              <a:rPr lang="en-US" dirty="0">
                <a:hlinkClick r:id="rId3"/>
              </a:rPr>
              <a:t>https://aaplog.org/wp-content/uploads/2024/05/Committee-Opinion-7-updated.pdf</a:t>
            </a:r>
            <a:r>
              <a:rPr lang="en-US" dirty="0"/>
              <a:t> </a:t>
            </a:r>
          </a:p>
        </p:txBody>
      </p:sp>
      <p:pic>
        <p:nvPicPr>
          <p:cNvPr id="10" name="Picture 9">
            <a:extLst>
              <a:ext uri="{FF2B5EF4-FFF2-40B4-BE49-F238E27FC236}">
                <a16:creationId xmlns:a16="http://schemas.microsoft.com/office/drawing/2014/main" id="{60BFE8E8-3DD2-00F6-FD76-7E3E6819135D}"/>
              </a:ext>
            </a:extLst>
          </p:cNvPr>
          <p:cNvPicPr>
            <a:picLocks noChangeAspect="1"/>
          </p:cNvPicPr>
          <p:nvPr/>
        </p:nvPicPr>
        <p:blipFill>
          <a:blip r:embed="rId4"/>
          <a:stretch>
            <a:fillRect/>
          </a:stretch>
        </p:blipFill>
        <p:spPr>
          <a:xfrm>
            <a:off x="228600" y="4191000"/>
            <a:ext cx="4367722" cy="2250561"/>
          </a:xfrm>
          <a:prstGeom prst="rect">
            <a:avLst/>
          </a:prstGeom>
        </p:spPr>
      </p:pic>
    </p:spTree>
    <p:extLst>
      <p:ext uri="{BB962C8B-B14F-4D97-AF65-F5344CB8AC3E}">
        <p14:creationId xmlns:p14="http://schemas.microsoft.com/office/powerpoint/2010/main" val="417444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Types of Contraceptives</a:t>
            </a:r>
          </a:p>
        </p:txBody>
      </p:sp>
      <p:sp>
        <p:nvSpPr>
          <p:cNvPr id="8" name="Content Placeholder 7"/>
          <p:cNvSpPr>
            <a:spLocks noGrp="1"/>
          </p:cNvSpPr>
          <p:nvPr>
            <p:ph sz="half" idx="1"/>
          </p:nvPr>
        </p:nvSpPr>
        <p:spPr/>
        <p:txBody>
          <a:bodyPr/>
          <a:lstStyle/>
          <a:p>
            <a:r>
              <a:rPr lang="en-US" dirty="0"/>
              <a:t>The different methods of contraception include:</a:t>
            </a:r>
          </a:p>
          <a:p>
            <a:r>
              <a:rPr lang="en-US" u="sng" dirty="0">
                <a:hlinkClick r:id="rId2"/>
              </a:rPr>
              <a:t>Barrier methods</a:t>
            </a:r>
            <a:endParaRPr lang="en-US" dirty="0"/>
          </a:p>
          <a:p>
            <a:r>
              <a:rPr lang="en-US" u="sng" dirty="0">
                <a:hlinkClick r:id="rId3"/>
              </a:rPr>
              <a:t>Intrauterine methods</a:t>
            </a:r>
            <a:endParaRPr lang="en-US" u="sng" dirty="0"/>
          </a:p>
          <a:p>
            <a:r>
              <a:rPr lang="en-US" u="sng" dirty="0">
                <a:hlinkClick r:id="rId4"/>
              </a:rPr>
              <a:t>Hormonal methods</a:t>
            </a:r>
            <a:endParaRPr lang="en-US" dirty="0"/>
          </a:p>
          <a:p>
            <a:endParaRPr lang="en-US" dirty="0"/>
          </a:p>
          <a:p>
            <a:pPr marL="0" indent="0">
              <a:buNone/>
            </a:pPr>
            <a:endParaRPr lang="en-US" dirty="0"/>
          </a:p>
        </p:txBody>
      </p:sp>
      <p:sp>
        <p:nvSpPr>
          <p:cNvPr id="9" name="TextBox 8"/>
          <p:cNvSpPr txBox="1"/>
          <p:nvPr/>
        </p:nvSpPr>
        <p:spPr>
          <a:xfrm>
            <a:off x="381000" y="6019800"/>
            <a:ext cx="8382000" cy="369332"/>
          </a:xfrm>
          <a:prstGeom prst="rect">
            <a:avLst/>
          </a:prstGeom>
          <a:noFill/>
        </p:spPr>
        <p:txBody>
          <a:bodyPr wrap="square" rtlCol="0">
            <a:spAutoFit/>
          </a:bodyPr>
          <a:lstStyle/>
          <a:p>
            <a:r>
              <a:rPr lang="en-US" dirty="0">
                <a:hlinkClick r:id="rId5"/>
              </a:rPr>
              <a:t>http://www.nichd.nih.gov/health/topics/contraception/conditioninfo/pages/types.aspx</a:t>
            </a:r>
            <a:r>
              <a:rPr lang="en-US" dirty="0"/>
              <a:t> </a:t>
            </a:r>
          </a:p>
        </p:txBody>
      </p:sp>
      <p:pic>
        <p:nvPicPr>
          <p:cNvPr id="6146"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762500" y="1676400"/>
            <a:ext cx="42291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24400" y="1066800"/>
            <a:ext cx="4267200" cy="646331"/>
          </a:xfrm>
          <a:prstGeom prst="rect">
            <a:avLst/>
          </a:prstGeom>
          <a:noFill/>
        </p:spPr>
        <p:txBody>
          <a:bodyPr wrap="square" rtlCol="0">
            <a:spAutoFit/>
          </a:bodyPr>
          <a:lstStyle/>
          <a:p>
            <a:r>
              <a:rPr lang="en-US" dirty="0">
                <a:hlinkClick r:id="rId7"/>
              </a:rPr>
              <a:t>http://www.nlm.nih.gov/medlineplus/ency/imagepages/19068.htm</a:t>
            </a:r>
            <a:r>
              <a:rPr lang="en-US" dirty="0"/>
              <a:t> </a:t>
            </a:r>
          </a:p>
        </p:txBody>
      </p:sp>
    </p:spTree>
    <p:extLst>
      <p:ext uri="{BB962C8B-B14F-4D97-AF65-F5344CB8AC3E}">
        <p14:creationId xmlns:p14="http://schemas.microsoft.com/office/powerpoint/2010/main" val="114812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BBE5C-B57D-CBB2-7479-A968CA197A9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1F6CFF-862E-F8AB-3CAE-BA5B56278484}"/>
              </a:ext>
            </a:extLst>
          </p:cNvPr>
          <p:cNvSpPr>
            <a:spLocks noGrp="1"/>
          </p:cNvSpPr>
          <p:nvPr>
            <p:ph type="title"/>
          </p:nvPr>
        </p:nvSpPr>
        <p:spPr/>
        <p:txBody>
          <a:bodyPr>
            <a:normAutofit/>
          </a:bodyPr>
          <a:lstStyle/>
          <a:p>
            <a:r>
              <a:rPr lang="en-US" dirty="0"/>
              <a:t>Types of Contraceptives</a:t>
            </a:r>
          </a:p>
        </p:txBody>
      </p:sp>
      <p:sp>
        <p:nvSpPr>
          <p:cNvPr id="8" name="Content Placeholder 7">
            <a:extLst>
              <a:ext uri="{FF2B5EF4-FFF2-40B4-BE49-F238E27FC236}">
                <a16:creationId xmlns:a16="http://schemas.microsoft.com/office/drawing/2014/main" id="{65448266-477D-2BE5-B08B-EF090E635701}"/>
              </a:ext>
            </a:extLst>
          </p:cNvPr>
          <p:cNvSpPr>
            <a:spLocks noGrp="1"/>
          </p:cNvSpPr>
          <p:nvPr>
            <p:ph sz="half" idx="1"/>
          </p:nvPr>
        </p:nvSpPr>
        <p:spPr/>
        <p:txBody>
          <a:bodyPr/>
          <a:lstStyle/>
          <a:p>
            <a:r>
              <a:rPr lang="en-US" dirty="0"/>
              <a:t>The different methods of contraception include:</a:t>
            </a:r>
          </a:p>
          <a:p>
            <a:r>
              <a:rPr lang="en-US" u="sng" dirty="0">
                <a:hlinkClick r:id="rId2"/>
              </a:rPr>
              <a:t>Barrier methods</a:t>
            </a:r>
            <a:endParaRPr lang="en-US" dirty="0"/>
          </a:p>
          <a:p>
            <a:pPr marL="0" indent="0">
              <a:buNone/>
            </a:pPr>
            <a:endParaRPr lang="en-US" dirty="0"/>
          </a:p>
          <a:p>
            <a:pPr marL="0" indent="0">
              <a:buNone/>
            </a:pPr>
            <a:endParaRPr lang="en-US" dirty="0"/>
          </a:p>
        </p:txBody>
      </p:sp>
      <p:sp>
        <p:nvSpPr>
          <p:cNvPr id="9" name="TextBox 8">
            <a:extLst>
              <a:ext uri="{FF2B5EF4-FFF2-40B4-BE49-F238E27FC236}">
                <a16:creationId xmlns:a16="http://schemas.microsoft.com/office/drawing/2014/main" id="{210FF338-904B-192F-4C33-A4E3078C0EF6}"/>
              </a:ext>
            </a:extLst>
          </p:cNvPr>
          <p:cNvSpPr txBox="1"/>
          <p:nvPr/>
        </p:nvSpPr>
        <p:spPr>
          <a:xfrm>
            <a:off x="381000" y="6019800"/>
            <a:ext cx="8382000" cy="369332"/>
          </a:xfrm>
          <a:prstGeom prst="rect">
            <a:avLst/>
          </a:prstGeom>
          <a:noFill/>
        </p:spPr>
        <p:txBody>
          <a:bodyPr wrap="square" rtlCol="0">
            <a:spAutoFit/>
          </a:bodyPr>
          <a:lstStyle/>
          <a:p>
            <a:r>
              <a:rPr lang="en-US" dirty="0">
                <a:hlinkClick r:id="rId3"/>
              </a:rPr>
              <a:t>http://www.nichd.nih.gov/health/topics/contraception/conditioninfo/pages/types.aspx</a:t>
            </a:r>
            <a:r>
              <a:rPr lang="en-US" dirty="0"/>
              <a:t> </a:t>
            </a:r>
          </a:p>
        </p:txBody>
      </p:sp>
      <p:pic>
        <p:nvPicPr>
          <p:cNvPr id="6146" name="Picture 2">
            <a:extLst>
              <a:ext uri="{FF2B5EF4-FFF2-40B4-BE49-F238E27FC236}">
                <a16:creationId xmlns:a16="http://schemas.microsoft.com/office/drawing/2014/main" id="{5EC9E774-48DF-0A53-E4A7-1D87471FB52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62500" y="1676400"/>
            <a:ext cx="42291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434B69E-D27F-21E0-790E-5E8F92BD9D27}"/>
              </a:ext>
            </a:extLst>
          </p:cNvPr>
          <p:cNvSpPr txBox="1"/>
          <p:nvPr/>
        </p:nvSpPr>
        <p:spPr>
          <a:xfrm>
            <a:off x="4724400" y="1066800"/>
            <a:ext cx="4267200" cy="646331"/>
          </a:xfrm>
          <a:prstGeom prst="rect">
            <a:avLst/>
          </a:prstGeom>
          <a:noFill/>
        </p:spPr>
        <p:txBody>
          <a:bodyPr wrap="square" rtlCol="0">
            <a:spAutoFit/>
          </a:bodyPr>
          <a:lstStyle/>
          <a:p>
            <a:r>
              <a:rPr lang="en-US" dirty="0">
                <a:hlinkClick r:id="rId5"/>
              </a:rPr>
              <a:t>http://www.nlm.nih.gov/medlineplus/ency/imagepages/19068.htm</a:t>
            </a:r>
            <a:r>
              <a:rPr lang="en-US" dirty="0"/>
              <a:t> </a:t>
            </a:r>
          </a:p>
        </p:txBody>
      </p:sp>
    </p:spTree>
    <p:extLst>
      <p:ext uri="{BB962C8B-B14F-4D97-AF65-F5344CB8AC3E}">
        <p14:creationId xmlns:p14="http://schemas.microsoft.com/office/powerpoint/2010/main" val="281946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Barrier Methods</a:t>
            </a:r>
          </a:p>
        </p:txBody>
      </p:sp>
      <p:sp>
        <p:nvSpPr>
          <p:cNvPr id="8" name="Content Placeholder 7"/>
          <p:cNvSpPr>
            <a:spLocks noGrp="1"/>
          </p:cNvSpPr>
          <p:nvPr>
            <p:ph sz="half" idx="1"/>
          </p:nvPr>
        </p:nvSpPr>
        <p:spPr/>
        <p:txBody>
          <a:bodyPr/>
          <a:lstStyle/>
          <a:p>
            <a:r>
              <a:rPr lang="en-US" dirty="0"/>
              <a:t>The different methods of contraception include:</a:t>
            </a:r>
          </a:p>
          <a:p>
            <a:r>
              <a:rPr lang="en-US" u="sng" dirty="0">
                <a:hlinkClick r:id="rId2"/>
              </a:rPr>
              <a:t>Barrier methods</a:t>
            </a:r>
            <a:r>
              <a:rPr lang="en-US" u="sng" dirty="0"/>
              <a:t> (reversible)</a:t>
            </a:r>
            <a:endParaRPr lang="en-US" dirty="0"/>
          </a:p>
          <a:p>
            <a:r>
              <a:rPr lang="en-US" sz="1800" u="sng" dirty="0">
                <a:hlinkClick r:id="rId3"/>
              </a:rPr>
              <a:t>Hormonal methods</a:t>
            </a:r>
            <a:endParaRPr lang="en-US" sz="1800" dirty="0"/>
          </a:p>
          <a:p>
            <a:r>
              <a:rPr lang="en-US" sz="1800" dirty="0">
                <a:hlinkClick r:id="rId4"/>
              </a:rPr>
              <a:t>Emergency contraception</a:t>
            </a:r>
            <a:endParaRPr lang="en-US" sz="1800" dirty="0"/>
          </a:p>
          <a:p>
            <a:r>
              <a:rPr lang="en-US" sz="1800" u="sng" dirty="0">
                <a:hlinkClick r:id="rId5"/>
              </a:rPr>
              <a:t>Intrauterine methods</a:t>
            </a:r>
            <a:endParaRPr lang="en-US" sz="1800" dirty="0"/>
          </a:p>
          <a:p>
            <a:r>
              <a:rPr lang="en-US" sz="1800" u="sng" dirty="0">
                <a:hlinkClick r:id="rId6"/>
              </a:rPr>
              <a:t>Sterilization</a:t>
            </a:r>
            <a:endParaRPr lang="en-US" sz="1800" dirty="0"/>
          </a:p>
        </p:txBody>
      </p:sp>
      <p:sp>
        <p:nvSpPr>
          <p:cNvPr id="2" name="Content Placeholder 1"/>
          <p:cNvSpPr>
            <a:spLocks noGrp="1"/>
          </p:cNvSpPr>
          <p:nvPr>
            <p:ph sz="half" idx="2"/>
          </p:nvPr>
        </p:nvSpPr>
        <p:spPr/>
        <p:txBody>
          <a:bodyPr/>
          <a:lstStyle/>
          <a:p>
            <a:r>
              <a:rPr lang="en-US" dirty="0"/>
              <a:t>Sperm release and egg release happen.</a:t>
            </a:r>
          </a:p>
          <a:p>
            <a:r>
              <a:rPr lang="en-US" dirty="0"/>
              <a:t>Barrier methods attempt to prevent the sperm from reaching the egg. </a:t>
            </a:r>
          </a:p>
          <a:p>
            <a:r>
              <a:rPr lang="en-US" dirty="0"/>
              <a:t>No perfect barrier exists so spermicides are used to kill residual sperm.</a:t>
            </a:r>
          </a:p>
          <a:p>
            <a:endParaRPr lang="en-US" dirty="0"/>
          </a:p>
        </p:txBody>
      </p:sp>
      <p:sp>
        <p:nvSpPr>
          <p:cNvPr id="9" name="TextBox 8"/>
          <p:cNvSpPr txBox="1"/>
          <p:nvPr/>
        </p:nvSpPr>
        <p:spPr>
          <a:xfrm>
            <a:off x="228600" y="6535579"/>
            <a:ext cx="4809214" cy="246221"/>
          </a:xfrm>
          <a:prstGeom prst="rect">
            <a:avLst/>
          </a:prstGeom>
          <a:noFill/>
        </p:spPr>
        <p:txBody>
          <a:bodyPr wrap="square" rtlCol="0">
            <a:spAutoFit/>
          </a:bodyPr>
          <a:lstStyle/>
          <a:p>
            <a:r>
              <a:rPr lang="en-US" sz="1000" dirty="0">
                <a:hlinkClick r:id="rId7"/>
              </a:rPr>
              <a:t>http://www.nichd.nih.gov/health/topics/contraception/conditioninfo/pages/types.aspx</a:t>
            </a:r>
            <a:r>
              <a:rPr lang="en-US" sz="1000" dirty="0"/>
              <a:t> </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676400"/>
            <a:ext cx="3810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143000"/>
            <a:ext cx="3810000" cy="230832"/>
          </a:xfrm>
          <a:prstGeom prst="rect">
            <a:avLst/>
          </a:prstGeom>
          <a:noFill/>
        </p:spPr>
        <p:txBody>
          <a:bodyPr wrap="square" rtlCol="0">
            <a:spAutoFit/>
          </a:bodyPr>
          <a:lstStyle/>
          <a:p>
            <a:r>
              <a:rPr lang="en-US" sz="900" dirty="0">
                <a:hlinkClick r:id="rId9"/>
              </a:rPr>
              <a:t>http://www.nlm.nih.gov/medlineplus/ency/presentations/100107_2.htm</a:t>
            </a:r>
            <a:r>
              <a:rPr lang="en-US" sz="900" dirty="0"/>
              <a:t> </a:t>
            </a:r>
          </a:p>
        </p:txBody>
      </p:sp>
    </p:spTree>
    <p:extLst>
      <p:ext uri="{BB962C8B-B14F-4D97-AF65-F5344CB8AC3E}">
        <p14:creationId xmlns:p14="http://schemas.microsoft.com/office/powerpoint/2010/main" val="23627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2B17-0773-8020-E432-77C9D10F045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A967A4-1577-BE52-B4A3-071EFBF55DD1}"/>
              </a:ext>
            </a:extLst>
          </p:cNvPr>
          <p:cNvSpPr>
            <a:spLocks noGrp="1"/>
          </p:cNvSpPr>
          <p:nvPr>
            <p:ph type="title"/>
          </p:nvPr>
        </p:nvSpPr>
        <p:spPr/>
        <p:txBody>
          <a:bodyPr>
            <a:normAutofit/>
          </a:bodyPr>
          <a:lstStyle/>
          <a:p>
            <a:r>
              <a:rPr lang="en-US" dirty="0"/>
              <a:t>Barrier Methods</a:t>
            </a:r>
          </a:p>
        </p:txBody>
      </p:sp>
      <p:sp>
        <p:nvSpPr>
          <p:cNvPr id="8" name="Content Placeholder 7">
            <a:extLst>
              <a:ext uri="{FF2B5EF4-FFF2-40B4-BE49-F238E27FC236}">
                <a16:creationId xmlns:a16="http://schemas.microsoft.com/office/drawing/2014/main" id="{7873AC75-A23E-CCD6-DA3E-52FF0BA3B37C}"/>
              </a:ext>
            </a:extLst>
          </p:cNvPr>
          <p:cNvSpPr>
            <a:spLocks noGrp="1"/>
          </p:cNvSpPr>
          <p:nvPr>
            <p:ph sz="half" idx="1"/>
          </p:nvPr>
        </p:nvSpPr>
        <p:spPr/>
        <p:txBody>
          <a:bodyPr/>
          <a:lstStyle/>
          <a:p>
            <a:r>
              <a:rPr lang="en-US" dirty="0"/>
              <a:t>The different methods of contraception include:</a:t>
            </a:r>
          </a:p>
          <a:p>
            <a:r>
              <a:rPr lang="en-US" u="sng" dirty="0">
                <a:hlinkClick r:id="rId2"/>
              </a:rPr>
              <a:t>Barrier methods</a:t>
            </a:r>
            <a:r>
              <a:rPr lang="en-US" u="sng" dirty="0"/>
              <a:t> (reversible)</a:t>
            </a:r>
            <a:endParaRPr lang="en-US" dirty="0"/>
          </a:p>
          <a:p>
            <a:r>
              <a:rPr lang="en-US" sz="1800" u="sng" dirty="0">
                <a:hlinkClick r:id="rId3"/>
              </a:rPr>
              <a:t>Hormonal methods</a:t>
            </a:r>
            <a:endParaRPr lang="en-US" sz="1800" dirty="0"/>
          </a:p>
          <a:p>
            <a:r>
              <a:rPr lang="en-US" sz="1800" dirty="0">
                <a:hlinkClick r:id="rId4"/>
              </a:rPr>
              <a:t>Emergency contraception</a:t>
            </a:r>
            <a:endParaRPr lang="en-US" sz="1800" dirty="0"/>
          </a:p>
          <a:p>
            <a:r>
              <a:rPr lang="en-US" sz="1800" u="sng" dirty="0">
                <a:hlinkClick r:id="rId5"/>
              </a:rPr>
              <a:t>Intrauterine methods</a:t>
            </a:r>
            <a:endParaRPr lang="en-US" sz="1800" dirty="0"/>
          </a:p>
          <a:p>
            <a:r>
              <a:rPr lang="en-US" sz="1800" u="sng" dirty="0">
                <a:hlinkClick r:id="rId6"/>
              </a:rPr>
              <a:t>Sterilization</a:t>
            </a:r>
            <a:endParaRPr lang="en-US" sz="1800" dirty="0"/>
          </a:p>
        </p:txBody>
      </p:sp>
      <p:sp>
        <p:nvSpPr>
          <p:cNvPr id="2" name="Content Placeholder 1">
            <a:extLst>
              <a:ext uri="{FF2B5EF4-FFF2-40B4-BE49-F238E27FC236}">
                <a16:creationId xmlns:a16="http://schemas.microsoft.com/office/drawing/2014/main" id="{B51D6282-4758-5110-03F3-43E857DDB768}"/>
              </a:ext>
            </a:extLst>
          </p:cNvPr>
          <p:cNvSpPr>
            <a:spLocks noGrp="1"/>
          </p:cNvSpPr>
          <p:nvPr>
            <p:ph sz="half" idx="2"/>
          </p:nvPr>
        </p:nvSpPr>
        <p:spPr/>
        <p:txBody>
          <a:bodyPr/>
          <a:lstStyle/>
          <a:p>
            <a:r>
              <a:rPr lang="en-US" dirty="0"/>
              <a:t>Two kinds of barrier methods:  </a:t>
            </a:r>
          </a:p>
          <a:p>
            <a:r>
              <a:rPr lang="en-US" dirty="0"/>
              <a:t>REVERSIBLE</a:t>
            </a:r>
          </a:p>
          <a:p>
            <a:r>
              <a:rPr lang="en-US" dirty="0"/>
              <a:t>PERMANENT</a:t>
            </a:r>
          </a:p>
        </p:txBody>
      </p:sp>
      <p:sp>
        <p:nvSpPr>
          <p:cNvPr id="9" name="TextBox 8">
            <a:extLst>
              <a:ext uri="{FF2B5EF4-FFF2-40B4-BE49-F238E27FC236}">
                <a16:creationId xmlns:a16="http://schemas.microsoft.com/office/drawing/2014/main" id="{EBA2F719-4C3D-4DA6-2F74-6F30FFB0E8DB}"/>
              </a:ext>
            </a:extLst>
          </p:cNvPr>
          <p:cNvSpPr txBox="1"/>
          <p:nvPr/>
        </p:nvSpPr>
        <p:spPr>
          <a:xfrm>
            <a:off x="228600" y="6535579"/>
            <a:ext cx="4809214" cy="246221"/>
          </a:xfrm>
          <a:prstGeom prst="rect">
            <a:avLst/>
          </a:prstGeom>
          <a:noFill/>
        </p:spPr>
        <p:txBody>
          <a:bodyPr wrap="square" rtlCol="0">
            <a:spAutoFit/>
          </a:bodyPr>
          <a:lstStyle/>
          <a:p>
            <a:r>
              <a:rPr lang="en-US" sz="1000" dirty="0">
                <a:hlinkClick r:id="rId7"/>
              </a:rPr>
              <a:t>http://www.nichd.nih.gov/health/topics/contraception/conditioninfo/pages/types.aspx</a:t>
            </a:r>
            <a:r>
              <a:rPr lang="en-US" sz="1000" dirty="0"/>
              <a:t> </a:t>
            </a:r>
          </a:p>
        </p:txBody>
      </p:sp>
      <p:pic>
        <p:nvPicPr>
          <p:cNvPr id="2050" name="Picture 2">
            <a:extLst>
              <a:ext uri="{FF2B5EF4-FFF2-40B4-BE49-F238E27FC236}">
                <a16:creationId xmlns:a16="http://schemas.microsoft.com/office/drawing/2014/main" id="{B9042F60-F3C7-CBDA-05F9-63021A3100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676400"/>
            <a:ext cx="3810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B4EB9D-922A-4802-D056-7A2507CC889D}"/>
              </a:ext>
            </a:extLst>
          </p:cNvPr>
          <p:cNvSpPr txBox="1"/>
          <p:nvPr/>
        </p:nvSpPr>
        <p:spPr>
          <a:xfrm>
            <a:off x="381000" y="1143000"/>
            <a:ext cx="3810000" cy="230832"/>
          </a:xfrm>
          <a:prstGeom prst="rect">
            <a:avLst/>
          </a:prstGeom>
          <a:noFill/>
        </p:spPr>
        <p:txBody>
          <a:bodyPr wrap="square" rtlCol="0">
            <a:spAutoFit/>
          </a:bodyPr>
          <a:lstStyle/>
          <a:p>
            <a:r>
              <a:rPr lang="en-US" sz="900" dirty="0">
                <a:hlinkClick r:id="rId9"/>
              </a:rPr>
              <a:t>http://www.nlm.nih.gov/medlineplus/ency/presentations/100107_2.htm</a:t>
            </a:r>
            <a:r>
              <a:rPr lang="en-US" sz="900" dirty="0"/>
              <a:t> </a:t>
            </a:r>
          </a:p>
        </p:txBody>
      </p:sp>
    </p:spTree>
    <p:extLst>
      <p:ext uri="{BB962C8B-B14F-4D97-AF65-F5344CB8AC3E}">
        <p14:creationId xmlns:p14="http://schemas.microsoft.com/office/powerpoint/2010/main" val="154975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Reversible Barrier Methods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8120" y="3268463"/>
            <a:ext cx="2278761" cy="182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80" y="2060295"/>
            <a:ext cx="2278761" cy="18230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 y="1112520"/>
            <a:ext cx="2278761" cy="182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25962"/>
            <a:ext cx="2278761" cy="182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6400800"/>
            <a:ext cx="5715000" cy="307777"/>
          </a:xfrm>
          <a:prstGeom prst="rect">
            <a:avLst/>
          </a:prstGeom>
          <a:noFill/>
        </p:spPr>
        <p:txBody>
          <a:bodyPr wrap="square" rtlCol="0">
            <a:spAutoFit/>
          </a:bodyPr>
          <a:lstStyle/>
          <a:p>
            <a:r>
              <a:rPr lang="en-US" sz="1400" dirty="0">
                <a:hlinkClick r:id="rId6"/>
              </a:rPr>
              <a:t>http://www.nlm.nih.gov/medlineplus/ency/presentations/100107_6.htm</a:t>
            </a:r>
            <a:r>
              <a:rPr lang="en-US" sz="1400" dirty="0"/>
              <a:t> </a:t>
            </a:r>
          </a:p>
        </p:txBody>
      </p:sp>
      <p:sp>
        <p:nvSpPr>
          <p:cNvPr id="7" name="Rectangle 6">
            <a:extLst>
              <a:ext uri="{FF2B5EF4-FFF2-40B4-BE49-F238E27FC236}">
                <a16:creationId xmlns:a16="http://schemas.microsoft.com/office/drawing/2014/main" id="{91B7AAF2-9A14-4E41-A5CB-ED5E22900239}"/>
              </a:ext>
            </a:extLst>
          </p:cNvPr>
          <p:cNvSpPr/>
          <p:nvPr/>
        </p:nvSpPr>
        <p:spPr>
          <a:xfrm>
            <a:off x="609600" y="25146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BDEEEE-DD0D-44E7-B8C3-6857B55D6C7F}"/>
              </a:ext>
            </a:extLst>
          </p:cNvPr>
          <p:cNvSpPr txBox="1"/>
          <p:nvPr/>
        </p:nvSpPr>
        <p:spPr>
          <a:xfrm>
            <a:off x="5867400" y="2060295"/>
            <a:ext cx="2819400" cy="4154984"/>
          </a:xfrm>
          <a:prstGeom prst="rect">
            <a:avLst/>
          </a:prstGeom>
          <a:noFill/>
        </p:spPr>
        <p:txBody>
          <a:bodyPr wrap="square" rtlCol="0">
            <a:spAutoFit/>
          </a:bodyPr>
          <a:lstStyle/>
          <a:p>
            <a:r>
              <a:rPr lang="en-US" sz="2400" dirty="0"/>
              <a:t>If an embryo is formed during the use of reversible barrier methods of contraception, there is no change in the woman’s reproductive tract.</a:t>
            </a:r>
          </a:p>
          <a:p>
            <a:endParaRPr lang="en-US" sz="2400" dirty="0"/>
          </a:p>
          <a:p>
            <a:r>
              <a:rPr lang="en-US" sz="2400" dirty="0"/>
              <a:t>NO KNOWN HARM TO THE EMBRYO</a:t>
            </a:r>
          </a:p>
        </p:txBody>
      </p:sp>
      <p:sp>
        <p:nvSpPr>
          <p:cNvPr id="3" name="Rectangle 2">
            <a:extLst>
              <a:ext uri="{FF2B5EF4-FFF2-40B4-BE49-F238E27FC236}">
                <a16:creationId xmlns:a16="http://schemas.microsoft.com/office/drawing/2014/main" id="{057A7EA6-6390-FA13-81A7-55288D0CEDFD}"/>
              </a:ext>
            </a:extLst>
          </p:cNvPr>
          <p:cNvSpPr/>
          <p:nvPr/>
        </p:nvSpPr>
        <p:spPr>
          <a:xfrm>
            <a:off x="304800" y="1112520"/>
            <a:ext cx="762000" cy="716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8A14BF-38AD-86D4-B591-A11AA5D5B0A1}"/>
              </a:ext>
            </a:extLst>
          </p:cNvPr>
          <p:cNvSpPr/>
          <p:nvPr/>
        </p:nvSpPr>
        <p:spPr>
          <a:xfrm>
            <a:off x="2743200" y="2060295"/>
            <a:ext cx="838200" cy="5305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7B4FF0-6C3D-DE43-FB8E-674F76C2F8A9}"/>
              </a:ext>
            </a:extLst>
          </p:cNvPr>
          <p:cNvSpPr/>
          <p:nvPr/>
        </p:nvSpPr>
        <p:spPr>
          <a:xfrm>
            <a:off x="198120" y="3268462"/>
            <a:ext cx="792480" cy="5567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1BC9D8-238E-75B4-C3DC-3D44070E1778}"/>
              </a:ext>
            </a:extLst>
          </p:cNvPr>
          <p:cNvSpPr/>
          <p:nvPr/>
        </p:nvSpPr>
        <p:spPr>
          <a:xfrm>
            <a:off x="2667000" y="4525962"/>
            <a:ext cx="838200" cy="565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5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Barrier Methods</a:t>
            </a:r>
          </a:p>
        </p:txBody>
      </p:sp>
      <p:sp>
        <p:nvSpPr>
          <p:cNvPr id="6" name="Text Placeholder 5"/>
          <p:cNvSpPr>
            <a:spLocks noGrp="1"/>
          </p:cNvSpPr>
          <p:nvPr>
            <p:ph type="body" sz="quarter" idx="3"/>
          </p:nvPr>
        </p:nvSpPr>
        <p:spPr/>
        <p:txBody>
          <a:bodyPr/>
          <a:lstStyle/>
          <a:p>
            <a:r>
              <a:rPr lang="en-US" dirty="0"/>
              <a:t>Vasectomy (male)</a:t>
            </a:r>
          </a:p>
        </p:txBody>
      </p:sp>
      <p:sp>
        <p:nvSpPr>
          <p:cNvPr id="4" name="Content Placeholder 3"/>
          <p:cNvSpPr>
            <a:spLocks noGrp="1"/>
          </p:cNvSpPr>
          <p:nvPr>
            <p:ph sz="quarter" idx="4"/>
          </p:nvPr>
        </p:nvSpPr>
        <p:spPr/>
        <p:txBody>
          <a:bodyPr>
            <a:normAutofit/>
          </a:bodyPr>
          <a:lstStyle/>
          <a:p>
            <a:r>
              <a:rPr lang="en-US" dirty="0"/>
              <a:t>A portion of the vas deferens (tube which connects the testicles to the sperm storage region near the prostate gland)  is removed, burned or tied off so that there is tubal blockage preventing sperm passage.</a:t>
            </a:r>
          </a:p>
          <a:p>
            <a:pPr marL="0" indent="0">
              <a:buNone/>
            </a:pP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355" y="2016919"/>
            <a:ext cx="3810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219200"/>
            <a:ext cx="3810000" cy="646331"/>
          </a:xfrm>
          <a:prstGeom prst="rect">
            <a:avLst/>
          </a:prstGeom>
          <a:noFill/>
        </p:spPr>
        <p:txBody>
          <a:bodyPr wrap="square" rtlCol="0">
            <a:spAutoFit/>
          </a:bodyPr>
          <a:lstStyle/>
          <a:p>
            <a:r>
              <a:rPr lang="en-US" dirty="0">
                <a:hlinkClick r:id="rId3"/>
              </a:rPr>
              <a:t>http://www.nlm.nih.gov/medlineplus/ency/imagepages/10017.htm</a:t>
            </a:r>
            <a:r>
              <a:rPr lang="en-US" dirty="0"/>
              <a:t> </a:t>
            </a:r>
          </a:p>
        </p:txBody>
      </p:sp>
    </p:spTree>
    <p:extLst>
      <p:ext uri="{BB962C8B-B14F-4D97-AF65-F5344CB8AC3E}">
        <p14:creationId xmlns:p14="http://schemas.microsoft.com/office/powerpoint/2010/main" val="16114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Barrier Methods</a:t>
            </a:r>
          </a:p>
        </p:txBody>
      </p:sp>
      <p:sp>
        <p:nvSpPr>
          <p:cNvPr id="6" name="Text Placeholder 5"/>
          <p:cNvSpPr>
            <a:spLocks noGrp="1"/>
          </p:cNvSpPr>
          <p:nvPr>
            <p:ph type="body" sz="quarter" idx="3"/>
          </p:nvPr>
        </p:nvSpPr>
        <p:spPr/>
        <p:txBody>
          <a:bodyPr/>
          <a:lstStyle/>
          <a:p>
            <a:r>
              <a:rPr lang="en-US" dirty="0"/>
              <a:t>Vasectomy (male)</a:t>
            </a:r>
          </a:p>
        </p:txBody>
      </p:sp>
      <p:sp>
        <p:nvSpPr>
          <p:cNvPr id="4" name="Content Placeholder 3"/>
          <p:cNvSpPr>
            <a:spLocks noGrp="1"/>
          </p:cNvSpPr>
          <p:nvPr>
            <p:ph sz="quarter" idx="4"/>
          </p:nvPr>
        </p:nvSpPr>
        <p:spPr/>
        <p:txBody>
          <a:bodyPr>
            <a:normAutofit fontScale="92500" lnSpcReduction="10000"/>
          </a:bodyPr>
          <a:lstStyle/>
          <a:p>
            <a:r>
              <a:rPr lang="en-US" dirty="0"/>
              <a:t>If an embryo is formed after a vasectomy,  the embryo would not encounter any changes in his or her mother’s reproductive tract.  </a:t>
            </a:r>
          </a:p>
          <a:p>
            <a:r>
              <a:rPr lang="en-US" dirty="0"/>
              <a:t>So an embryo formed after vasectomy faces the same environment in the womb as if the vasectomy didn’t happen.</a:t>
            </a:r>
          </a:p>
          <a:p>
            <a:r>
              <a:rPr lang="en-US" sz="3500" b="1" i="1" dirty="0">
                <a:solidFill>
                  <a:schemeClr val="accent1"/>
                </a:solidFill>
              </a:rPr>
              <a:t>No Known  Harm to Embryo</a:t>
            </a:r>
          </a:p>
          <a:p>
            <a:pPr marL="0" indent="0">
              <a:buNone/>
            </a:pP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355" y="2016919"/>
            <a:ext cx="3810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219200"/>
            <a:ext cx="3810000" cy="646331"/>
          </a:xfrm>
          <a:prstGeom prst="rect">
            <a:avLst/>
          </a:prstGeom>
          <a:noFill/>
        </p:spPr>
        <p:txBody>
          <a:bodyPr wrap="square" rtlCol="0">
            <a:spAutoFit/>
          </a:bodyPr>
          <a:lstStyle/>
          <a:p>
            <a:r>
              <a:rPr lang="en-US" dirty="0">
                <a:hlinkClick r:id="rId3"/>
              </a:rPr>
              <a:t>http://www.nlm.nih.gov/medlineplus/ency/imagepages/10017.htm</a:t>
            </a:r>
            <a:r>
              <a:rPr lang="en-US" dirty="0"/>
              <a:t> </a:t>
            </a:r>
          </a:p>
        </p:txBody>
      </p:sp>
    </p:spTree>
    <p:extLst>
      <p:ext uri="{BB962C8B-B14F-4D97-AF65-F5344CB8AC3E}">
        <p14:creationId xmlns:p14="http://schemas.microsoft.com/office/powerpoint/2010/main" val="39050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Barrier Methods</a:t>
            </a:r>
          </a:p>
        </p:txBody>
      </p:sp>
      <p:sp>
        <p:nvSpPr>
          <p:cNvPr id="5" name="Text Placeholder 4"/>
          <p:cNvSpPr>
            <a:spLocks noGrp="1"/>
          </p:cNvSpPr>
          <p:nvPr>
            <p:ph type="body" idx="1"/>
          </p:nvPr>
        </p:nvSpPr>
        <p:spPr/>
        <p:txBody>
          <a:bodyPr/>
          <a:lstStyle/>
          <a:p>
            <a:r>
              <a:rPr lang="en-US" dirty="0"/>
              <a:t>Tubal ligation (female)</a:t>
            </a:r>
          </a:p>
        </p:txBody>
      </p:sp>
      <p:sp>
        <p:nvSpPr>
          <p:cNvPr id="3" name="Content Placeholder 2"/>
          <p:cNvSpPr>
            <a:spLocks noGrp="1"/>
          </p:cNvSpPr>
          <p:nvPr>
            <p:ph sz="half" idx="2"/>
          </p:nvPr>
        </p:nvSpPr>
        <p:spPr/>
        <p:txBody>
          <a:bodyPr>
            <a:normAutofit/>
          </a:bodyPr>
          <a:lstStyle/>
          <a:p>
            <a:r>
              <a:rPr lang="en-US" dirty="0"/>
              <a:t>A portion of the tube is removed, burned or otherwise blocked,    so that there is a tubal scarring or blockage which prevents the sperm from reaching the egg.</a:t>
            </a:r>
          </a:p>
          <a:p>
            <a:r>
              <a:rPr lang="en-US" dirty="0"/>
              <a:t>The tube is permanently scarred</a:t>
            </a:r>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6614" y="1858962"/>
            <a:ext cx="424318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143000"/>
            <a:ext cx="4191000" cy="646331"/>
          </a:xfrm>
          <a:prstGeom prst="rect">
            <a:avLst/>
          </a:prstGeom>
          <a:noFill/>
        </p:spPr>
        <p:txBody>
          <a:bodyPr wrap="square" rtlCol="0">
            <a:spAutoFit/>
          </a:bodyPr>
          <a:lstStyle/>
          <a:p>
            <a:r>
              <a:rPr lang="en-US" dirty="0">
                <a:hlinkClick r:id="rId3"/>
              </a:rPr>
              <a:t>http://www.nlm.nih.gov/medlineplus/ency/presentations/100044_3.htm</a:t>
            </a:r>
            <a:r>
              <a:rPr lang="en-US" dirty="0"/>
              <a:t> </a:t>
            </a:r>
          </a:p>
        </p:txBody>
      </p:sp>
    </p:spTree>
    <p:extLst>
      <p:ext uri="{BB962C8B-B14F-4D97-AF65-F5344CB8AC3E}">
        <p14:creationId xmlns:p14="http://schemas.microsoft.com/office/powerpoint/2010/main" val="13982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symphony of a woman’s body</a:t>
            </a:r>
          </a:p>
        </p:txBody>
      </p:sp>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half" idx="3"/>
          </p:nvPr>
        </p:nvSpPr>
        <p:spPr/>
        <p:txBody>
          <a:bodyPr/>
          <a:lstStyle/>
          <a:p>
            <a:endParaRPr lang="en-US"/>
          </a:p>
        </p:txBody>
      </p:sp>
      <p:sp>
        <p:nvSpPr>
          <p:cNvPr id="9" name="Content Placeholder 8"/>
          <p:cNvSpPr>
            <a:spLocks noGrp="1"/>
          </p:cNvSpPr>
          <p:nvPr>
            <p:ph sz="quarter" idx="2"/>
          </p:nvPr>
        </p:nvSpPr>
        <p:spPr>
          <a:xfrm>
            <a:off x="152400" y="2514600"/>
            <a:ext cx="4344988" cy="3845720"/>
          </a:xfrm>
        </p:spPr>
        <p:txBody>
          <a:bodyPr/>
          <a:lstStyle/>
          <a:p>
            <a:pPr marL="0" indent="0">
              <a:buNone/>
            </a:pPr>
            <a:endParaRPr lang="en-US" dirty="0"/>
          </a:p>
        </p:txBody>
      </p:sp>
      <p:sp>
        <p:nvSpPr>
          <p:cNvPr id="11" name="Content Placeholder 10"/>
          <p:cNvSpPr>
            <a:spLocks noGrp="1"/>
          </p:cNvSpPr>
          <p:nvPr>
            <p:ph sz="quarter" idx="4"/>
          </p:nvPr>
        </p:nvSpPr>
        <p:spPr/>
        <p:txBody>
          <a:bodyPr/>
          <a:lstStyle/>
          <a:p>
            <a:pPr>
              <a:buNone/>
            </a:pPr>
            <a:endParaRPr lang="en-US" dirty="0"/>
          </a:p>
        </p:txBody>
      </p:sp>
      <p:sp>
        <p:nvSpPr>
          <p:cNvPr id="15" name="Freeform 14"/>
          <p:cNvSpPr/>
          <p:nvPr/>
        </p:nvSpPr>
        <p:spPr>
          <a:xfrm>
            <a:off x="5052014" y="3470313"/>
            <a:ext cx="2948918" cy="1740665"/>
          </a:xfrm>
          <a:custGeom>
            <a:avLst/>
            <a:gdLst>
              <a:gd name="connsiteX0" fmla="*/ 59813 w 2948918"/>
              <a:gd name="connsiteY0" fmla="*/ 859316 h 1740665"/>
              <a:gd name="connsiteX1" fmla="*/ 169981 w 2948918"/>
              <a:gd name="connsiteY1" fmla="*/ 870333 h 1740665"/>
              <a:gd name="connsiteX2" fmla="*/ 203032 w 2948918"/>
              <a:gd name="connsiteY2" fmla="*/ 881350 h 1740665"/>
              <a:gd name="connsiteX3" fmla="*/ 225066 w 2948918"/>
              <a:gd name="connsiteY3" fmla="*/ 914400 h 1740665"/>
              <a:gd name="connsiteX4" fmla="*/ 258116 w 2948918"/>
              <a:gd name="connsiteY4" fmla="*/ 947451 h 1740665"/>
              <a:gd name="connsiteX5" fmla="*/ 302184 w 2948918"/>
              <a:gd name="connsiteY5" fmla="*/ 1013552 h 1740665"/>
              <a:gd name="connsiteX6" fmla="*/ 313200 w 2948918"/>
              <a:gd name="connsiteY6" fmla="*/ 1046603 h 1740665"/>
              <a:gd name="connsiteX7" fmla="*/ 368285 w 2948918"/>
              <a:gd name="connsiteY7" fmla="*/ 1145754 h 1740665"/>
              <a:gd name="connsiteX8" fmla="*/ 379302 w 2948918"/>
              <a:gd name="connsiteY8" fmla="*/ 1112704 h 1740665"/>
              <a:gd name="connsiteX9" fmla="*/ 401335 w 2948918"/>
              <a:gd name="connsiteY9" fmla="*/ 672029 h 1740665"/>
              <a:gd name="connsiteX10" fmla="*/ 423369 w 2948918"/>
              <a:gd name="connsiteY10" fmla="*/ 550844 h 1740665"/>
              <a:gd name="connsiteX11" fmla="*/ 456420 w 2948918"/>
              <a:gd name="connsiteY11" fmla="*/ 484742 h 1740665"/>
              <a:gd name="connsiteX12" fmla="*/ 500487 w 2948918"/>
              <a:gd name="connsiteY12" fmla="*/ 385591 h 1740665"/>
              <a:gd name="connsiteX13" fmla="*/ 533538 w 2948918"/>
              <a:gd name="connsiteY13" fmla="*/ 363557 h 1740665"/>
              <a:gd name="connsiteX14" fmla="*/ 599639 w 2948918"/>
              <a:gd name="connsiteY14" fmla="*/ 341523 h 1740665"/>
              <a:gd name="connsiteX15" fmla="*/ 665740 w 2948918"/>
              <a:gd name="connsiteY15" fmla="*/ 352540 h 1740665"/>
              <a:gd name="connsiteX16" fmla="*/ 731841 w 2948918"/>
              <a:gd name="connsiteY16" fmla="*/ 374574 h 1740665"/>
              <a:gd name="connsiteX17" fmla="*/ 819976 w 2948918"/>
              <a:gd name="connsiteY17" fmla="*/ 385591 h 1740665"/>
              <a:gd name="connsiteX18" fmla="*/ 886078 w 2948918"/>
              <a:gd name="connsiteY18" fmla="*/ 429658 h 1740665"/>
              <a:gd name="connsiteX19" fmla="*/ 919128 w 2948918"/>
              <a:gd name="connsiteY19" fmla="*/ 495759 h 1740665"/>
              <a:gd name="connsiteX20" fmla="*/ 952179 w 2948918"/>
              <a:gd name="connsiteY20" fmla="*/ 561860 h 1740665"/>
              <a:gd name="connsiteX21" fmla="*/ 974213 w 2948918"/>
              <a:gd name="connsiteY21" fmla="*/ 627962 h 1740665"/>
              <a:gd name="connsiteX22" fmla="*/ 1018280 w 2948918"/>
              <a:gd name="connsiteY22" fmla="*/ 760164 h 1740665"/>
              <a:gd name="connsiteX23" fmla="*/ 1040314 w 2948918"/>
              <a:gd name="connsiteY23" fmla="*/ 826265 h 1740665"/>
              <a:gd name="connsiteX24" fmla="*/ 1062347 w 2948918"/>
              <a:gd name="connsiteY24" fmla="*/ 859316 h 1740665"/>
              <a:gd name="connsiteX25" fmla="*/ 1084381 w 2948918"/>
              <a:gd name="connsiteY25" fmla="*/ 936434 h 1740665"/>
              <a:gd name="connsiteX26" fmla="*/ 1106415 w 2948918"/>
              <a:gd name="connsiteY26" fmla="*/ 1013552 h 1740665"/>
              <a:gd name="connsiteX27" fmla="*/ 1128449 w 2948918"/>
              <a:gd name="connsiteY27" fmla="*/ 1134738 h 1740665"/>
              <a:gd name="connsiteX28" fmla="*/ 1139466 w 2948918"/>
              <a:gd name="connsiteY28" fmla="*/ 1178805 h 1740665"/>
              <a:gd name="connsiteX29" fmla="*/ 1161499 w 2948918"/>
              <a:gd name="connsiteY29" fmla="*/ 1211856 h 1740665"/>
              <a:gd name="connsiteX30" fmla="*/ 1183533 w 2948918"/>
              <a:gd name="connsiteY30" fmla="*/ 1277957 h 1740665"/>
              <a:gd name="connsiteX31" fmla="*/ 1205567 w 2948918"/>
              <a:gd name="connsiteY31" fmla="*/ 1322024 h 1740665"/>
              <a:gd name="connsiteX32" fmla="*/ 1249634 w 2948918"/>
              <a:gd name="connsiteY32" fmla="*/ 1388126 h 1740665"/>
              <a:gd name="connsiteX33" fmla="*/ 1293702 w 2948918"/>
              <a:gd name="connsiteY33" fmla="*/ 1487277 h 1740665"/>
              <a:gd name="connsiteX34" fmla="*/ 1315735 w 2948918"/>
              <a:gd name="connsiteY34" fmla="*/ 1564395 h 1740665"/>
              <a:gd name="connsiteX35" fmla="*/ 1326752 w 2948918"/>
              <a:gd name="connsiteY35" fmla="*/ 1597446 h 1740665"/>
              <a:gd name="connsiteX36" fmla="*/ 1370820 w 2948918"/>
              <a:gd name="connsiteY36" fmla="*/ 1663547 h 1740665"/>
              <a:gd name="connsiteX37" fmla="*/ 1425904 w 2948918"/>
              <a:gd name="connsiteY37" fmla="*/ 1718632 h 1740665"/>
              <a:gd name="connsiteX38" fmla="*/ 1458955 w 2948918"/>
              <a:gd name="connsiteY38" fmla="*/ 1729648 h 1740665"/>
              <a:gd name="connsiteX39" fmla="*/ 1547090 w 2948918"/>
              <a:gd name="connsiteY39" fmla="*/ 1718632 h 1740665"/>
              <a:gd name="connsiteX40" fmla="*/ 1569123 w 2948918"/>
              <a:gd name="connsiteY40" fmla="*/ 1685581 h 1740665"/>
              <a:gd name="connsiteX41" fmla="*/ 1591157 w 2948918"/>
              <a:gd name="connsiteY41" fmla="*/ 1619480 h 1740665"/>
              <a:gd name="connsiteX42" fmla="*/ 1580140 w 2948918"/>
              <a:gd name="connsiteY42" fmla="*/ 1388126 h 1740665"/>
              <a:gd name="connsiteX43" fmla="*/ 1558106 w 2948918"/>
              <a:gd name="connsiteY43" fmla="*/ 1322024 h 1740665"/>
              <a:gd name="connsiteX44" fmla="*/ 1525056 w 2948918"/>
              <a:gd name="connsiteY44" fmla="*/ 1299991 h 1740665"/>
              <a:gd name="connsiteX45" fmla="*/ 1492005 w 2948918"/>
              <a:gd name="connsiteY45" fmla="*/ 1200839 h 1740665"/>
              <a:gd name="connsiteX46" fmla="*/ 1469972 w 2948918"/>
              <a:gd name="connsiteY46" fmla="*/ 1134738 h 1740665"/>
              <a:gd name="connsiteX47" fmla="*/ 1447938 w 2948918"/>
              <a:gd name="connsiteY47" fmla="*/ 1057620 h 1740665"/>
              <a:gd name="connsiteX48" fmla="*/ 1436921 w 2948918"/>
              <a:gd name="connsiteY48" fmla="*/ 991518 h 1740665"/>
              <a:gd name="connsiteX49" fmla="*/ 1392853 w 2948918"/>
              <a:gd name="connsiteY49" fmla="*/ 881350 h 1740665"/>
              <a:gd name="connsiteX50" fmla="*/ 1381837 w 2948918"/>
              <a:gd name="connsiteY50" fmla="*/ 848299 h 1740665"/>
              <a:gd name="connsiteX51" fmla="*/ 1359803 w 2948918"/>
              <a:gd name="connsiteY51" fmla="*/ 815248 h 1740665"/>
              <a:gd name="connsiteX52" fmla="*/ 1337769 w 2948918"/>
              <a:gd name="connsiteY52" fmla="*/ 749147 h 1740665"/>
              <a:gd name="connsiteX53" fmla="*/ 1326752 w 2948918"/>
              <a:gd name="connsiteY53" fmla="*/ 716097 h 1740665"/>
              <a:gd name="connsiteX54" fmla="*/ 1315735 w 2948918"/>
              <a:gd name="connsiteY54" fmla="*/ 683046 h 1740665"/>
              <a:gd name="connsiteX55" fmla="*/ 1282685 w 2948918"/>
              <a:gd name="connsiteY55" fmla="*/ 616945 h 1740665"/>
              <a:gd name="connsiteX56" fmla="*/ 1260651 w 2948918"/>
              <a:gd name="connsiteY56" fmla="*/ 583894 h 1740665"/>
              <a:gd name="connsiteX57" fmla="*/ 1216584 w 2948918"/>
              <a:gd name="connsiteY57" fmla="*/ 517793 h 1740665"/>
              <a:gd name="connsiteX58" fmla="*/ 1172516 w 2948918"/>
              <a:gd name="connsiteY58" fmla="*/ 462709 h 1740665"/>
              <a:gd name="connsiteX59" fmla="*/ 1128449 w 2948918"/>
              <a:gd name="connsiteY59" fmla="*/ 407624 h 1740665"/>
              <a:gd name="connsiteX60" fmla="*/ 1062347 w 2948918"/>
              <a:gd name="connsiteY60" fmla="*/ 385591 h 1740665"/>
              <a:gd name="connsiteX61" fmla="*/ 985229 w 2948918"/>
              <a:gd name="connsiteY61" fmla="*/ 297456 h 1740665"/>
              <a:gd name="connsiteX62" fmla="*/ 808959 w 2948918"/>
              <a:gd name="connsiteY62" fmla="*/ 308473 h 1740665"/>
              <a:gd name="connsiteX63" fmla="*/ 687774 w 2948918"/>
              <a:gd name="connsiteY63" fmla="*/ 286439 h 1740665"/>
              <a:gd name="connsiteX64" fmla="*/ 599639 w 2948918"/>
              <a:gd name="connsiteY64" fmla="*/ 275422 h 1740665"/>
              <a:gd name="connsiteX65" fmla="*/ 544555 w 2948918"/>
              <a:gd name="connsiteY65" fmla="*/ 286439 h 1740665"/>
              <a:gd name="connsiteX66" fmla="*/ 467437 w 2948918"/>
              <a:gd name="connsiteY66" fmla="*/ 385591 h 1740665"/>
              <a:gd name="connsiteX67" fmla="*/ 456420 w 2948918"/>
              <a:gd name="connsiteY67" fmla="*/ 418641 h 1740665"/>
              <a:gd name="connsiteX68" fmla="*/ 423369 w 2948918"/>
              <a:gd name="connsiteY68" fmla="*/ 440675 h 1740665"/>
              <a:gd name="connsiteX69" fmla="*/ 368285 w 2948918"/>
              <a:gd name="connsiteY69" fmla="*/ 517793 h 1740665"/>
              <a:gd name="connsiteX70" fmla="*/ 346251 w 2948918"/>
              <a:gd name="connsiteY70" fmla="*/ 627962 h 1740665"/>
              <a:gd name="connsiteX71" fmla="*/ 335234 w 2948918"/>
              <a:gd name="connsiteY71" fmla="*/ 672029 h 1740665"/>
              <a:gd name="connsiteX72" fmla="*/ 324217 w 2948918"/>
              <a:gd name="connsiteY72" fmla="*/ 727114 h 1740665"/>
              <a:gd name="connsiteX73" fmla="*/ 346251 w 2948918"/>
              <a:gd name="connsiteY73" fmla="*/ 914400 h 1740665"/>
              <a:gd name="connsiteX74" fmla="*/ 368285 w 2948918"/>
              <a:gd name="connsiteY74" fmla="*/ 980501 h 1740665"/>
              <a:gd name="connsiteX75" fmla="*/ 379302 w 2948918"/>
              <a:gd name="connsiteY75" fmla="*/ 1013552 h 1740665"/>
              <a:gd name="connsiteX76" fmla="*/ 368285 w 2948918"/>
              <a:gd name="connsiteY76" fmla="*/ 1090670 h 1740665"/>
              <a:gd name="connsiteX77" fmla="*/ 357268 w 2948918"/>
              <a:gd name="connsiteY77" fmla="*/ 1057620 h 1740665"/>
              <a:gd name="connsiteX78" fmla="*/ 313200 w 2948918"/>
              <a:gd name="connsiteY78" fmla="*/ 991518 h 1740665"/>
              <a:gd name="connsiteX79" fmla="*/ 280150 w 2948918"/>
              <a:gd name="connsiteY79" fmla="*/ 925417 h 1740665"/>
              <a:gd name="connsiteX80" fmla="*/ 180998 w 2948918"/>
              <a:gd name="connsiteY80" fmla="*/ 881350 h 1740665"/>
              <a:gd name="connsiteX81" fmla="*/ 70829 w 2948918"/>
              <a:gd name="connsiteY81" fmla="*/ 859316 h 1740665"/>
              <a:gd name="connsiteX82" fmla="*/ 81846 w 2948918"/>
              <a:gd name="connsiteY82" fmla="*/ 782198 h 1740665"/>
              <a:gd name="connsiteX83" fmla="*/ 114897 w 2948918"/>
              <a:gd name="connsiteY83" fmla="*/ 771181 h 1740665"/>
              <a:gd name="connsiteX84" fmla="*/ 158964 w 2948918"/>
              <a:gd name="connsiteY84" fmla="*/ 705080 h 1740665"/>
              <a:gd name="connsiteX85" fmla="*/ 180998 w 2948918"/>
              <a:gd name="connsiteY85" fmla="*/ 672029 h 1740665"/>
              <a:gd name="connsiteX86" fmla="*/ 214049 w 2948918"/>
              <a:gd name="connsiteY86" fmla="*/ 661012 h 1740665"/>
              <a:gd name="connsiteX87" fmla="*/ 247099 w 2948918"/>
              <a:gd name="connsiteY87" fmla="*/ 594911 h 1740665"/>
              <a:gd name="connsiteX88" fmla="*/ 280150 w 2948918"/>
              <a:gd name="connsiteY88" fmla="*/ 572877 h 1740665"/>
              <a:gd name="connsiteX89" fmla="*/ 302184 w 2948918"/>
              <a:gd name="connsiteY89" fmla="*/ 506776 h 1740665"/>
              <a:gd name="connsiteX90" fmla="*/ 313200 w 2948918"/>
              <a:gd name="connsiteY90" fmla="*/ 473726 h 1740665"/>
              <a:gd name="connsiteX91" fmla="*/ 346251 w 2948918"/>
              <a:gd name="connsiteY91" fmla="*/ 462709 h 1740665"/>
              <a:gd name="connsiteX92" fmla="*/ 423369 w 2948918"/>
              <a:gd name="connsiteY92" fmla="*/ 374574 h 1740665"/>
              <a:gd name="connsiteX93" fmla="*/ 456420 w 2948918"/>
              <a:gd name="connsiteY93" fmla="*/ 264405 h 1740665"/>
              <a:gd name="connsiteX94" fmla="*/ 467437 w 2948918"/>
              <a:gd name="connsiteY94" fmla="*/ 231354 h 1740665"/>
              <a:gd name="connsiteX95" fmla="*/ 533538 w 2948918"/>
              <a:gd name="connsiteY95" fmla="*/ 198304 h 1740665"/>
              <a:gd name="connsiteX96" fmla="*/ 676757 w 2948918"/>
              <a:gd name="connsiteY96" fmla="*/ 209321 h 1740665"/>
              <a:gd name="connsiteX97" fmla="*/ 808959 w 2948918"/>
              <a:gd name="connsiteY97" fmla="*/ 231354 h 1740665"/>
              <a:gd name="connsiteX98" fmla="*/ 875061 w 2948918"/>
              <a:gd name="connsiteY98" fmla="*/ 209321 h 1740665"/>
              <a:gd name="connsiteX99" fmla="*/ 974213 w 2948918"/>
              <a:gd name="connsiteY99" fmla="*/ 165253 h 1740665"/>
              <a:gd name="connsiteX100" fmla="*/ 1106415 w 2948918"/>
              <a:gd name="connsiteY100" fmla="*/ 154236 h 1740665"/>
              <a:gd name="connsiteX101" fmla="*/ 1183533 w 2948918"/>
              <a:gd name="connsiteY101" fmla="*/ 143220 h 1740665"/>
              <a:gd name="connsiteX102" fmla="*/ 1227600 w 2948918"/>
              <a:gd name="connsiteY102" fmla="*/ 132203 h 1740665"/>
              <a:gd name="connsiteX103" fmla="*/ 1348786 w 2948918"/>
              <a:gd name="connsiteY103" fmla="*/ 121186 h 1740665"/>
              <a:gd name="connsiteX104" fmla="*/ 1657258 w 2948918"/>
              <a:gd name="connsiteY104" fmla="*/ 110169 h 1740665"/>
              <a:gd name="connsiteX105" fmla="*/ 1690309 w 2948918"/>
              <a:gd name="connsiteY105" fmla="*/ 132203 h 1740665"/>
              <a:gd name="connsiteX106" fmla="*/ 1756410 w 2948918"/>
              <a:gd name="connsiteY106" fmla="*/ 154236 h 1740665"/>
              <a:gd name="connsiteX107" fmla="*/ 1789461 w 2948918"/>
              <a:gd name="connsiteY107" fmla="*/ 143220 h 1740665"/>
              <a:gd name="connsiteX108" fmla="*/ 1965731 w 2948918"/>
              <a:gd name="connsiteY108" fmla="*/ 154236 h 1740665"/>
              <a:gd name="connsiteX109" fmla="*/ 2042849 w 2948918"/>
              <a:gd name="connsiteY109" fmla="*/ 176270 h 1740665"/>
              <a:gd name="connsiteX110" fmla="*/ 2164034 w 2948918"/>
              <a:gd name="connsiteY110" fmla="*/ 165253 h 1740665"/>
              <a:gd name="connsiteX111" fmla="*/ 2230135 w 2948918"/>
              <a:gd name="connsiteY111" fmla="*/ 143220 h 1740665"/>
              <a:gd name="connsiteX112" fmla="*/ 2263186 w 2948918"/>
              <a:gd name="connsiteY112" fmla="*/ 132203 h 1740665"/>
              <a:gd name="connsiteX113" fmla="*/ 2406405 w 2948918"/>
              <a:gd name="connsiteY113" fmla="*/ 143220 h 1740665"/>
              <a:gd name="connsiteX114" fmla="*/ 2450473 w 2948918"/>
              <a:gd name="connsiteY114" fmla="*/ 198304 h 1740665"/>
              <a:gd name="connsiteX115" fmla="*/ 2483523 w 2948918"/>
              <a:gd name="connsiteY115" fmla="*/ 220338 h 1740665"/>
              <a:gd name="connsiteX116" fmla="*/ 2505557 w 2948918"/>
              <a:gd name="connsiteY116" fmla="*/ 253388 h 1740665"/>
              <a:gd name="connsiteX117" fmla="*/ 2538608 w 2948918"/>
              <a:gd name="connsiteY117" fmla="*/ 363557 h 1740665"/>
              <a:gd name="connsiteX118" fmla="*/ 2560641 w 2948918"/>
              <a:gd name="connsiteY118" fmla="*/ 429658 h 1740665"/>
              <a:gd name="connsiteX119" fmla="*/ 2582675 w 2948918"/>
              <a:gd name="connsiteY119" fmla="*/ 495759 h 1740665"/>
              <a:gd name="connsiteX120" fmla="*/ 2593692 w 2948918"/>
              <a:gd name="connsiteY120" fmla="*/ 528810 h 1740665"/>
              <a:gd name="connsiteX121" fmla="*/ 2637759 w 2948918"/>
              <a:gd name="connsiteY121" fmla="*/ 594911 h 1740665"/>
              <a:gd name="connsiteX122" fmla="*/ 2670810 w 2948918"/>
              <a:gd name="connsiteY122" fmla="*/ 661012 h 1740665"/>
              <a:gd name="connsiteX123" fmla="*/ 2736911 w 2948918"/>
              <a:gd name="connsiteY123" fmla="*/ 793215 h 1740665"/>
              <a:gd name="connsiteX124" fmla="*/ 2758945 w 2948918"/>
              <a:gd name="connsiteY124" fmla="*/ 826265 h 1740665"/>
              <a:gd name="connsiteX125" fmla="*/ 2825046 w 2948918"/>
              <a:gd name="connsiteY125" fmla="*/ 870333 h 1740665"/>
              <a:gd name="connsiteX126" fmla="*/ 2869114 w 2948918"/>
              <a:gd name="connsiteY126" fmla="*/ 936434 h 1740665"/>
              <a:gd name="connsiteX127" fmla="*/ 2891147 w 2948918"/>
              <a:gd name="connsiteY127" fmla="*/ 1002535 h 1740665"/>
              <a:gd name="connsiteX128" fmla="*/ 2880131 w 2948918"/>
              <a:gd name="connsiteY128" fmla="*/ 1079653 h 1740665"/>
              <a:gd name="connsiteX129" fmla="*/ 2847080 w 2948918"/>
              <a:gd name="connsiteY129" fmla="*/ 1112704 h 1740665"/>
              <a:gd name="connsiteX130" fmla="*/ 2814029 w 2948918"/>
              <a:gd name="connsiteY130" fmla="*/ 1134738 h 1740665"/>
              <a:gd name="connsiteX131" fmla="*/ 2769962 w 2948918"/>
              <a:gd name="connsiteY131" fmla="*/ 1145754 h 1740665"/>
              <a:gd name="connsiteX132" fmla="*/ 2736911 w 2948918"/>
              <a:gd name="connsiteY132" fmla="*/ 1156771 h 1740665"/>
              <a:gd name="connsiteX133" fmla="*/ 2681827 w 2948918"/>
              <a:gd name="connsiteY133" fmla="*/ 1145754 h 1740665"/>
              <a:gd name="connsiteX134" fmla="*/ 2670810 w 2948918"/>
              <a:gd name="connsiteY134" fmla="*/ 1090670 h 1740665"/>
              <a:gd name="connsiteX135" fmla="*/ 2648776 w 2948918"/>
              <a:gd name="connsiteY135" fmla="*/ 958468 h 1740665"/>
              <a:gd name="connsiteX136" fmla="*/ 2626743 w 2948918"/>
              <a:gd name="connsiteY136" fmla="*/ 804232 h 1740665"/>
              <a:gd name="connsiteX137" fmla="*/ 2604709 w 2948918"/>
              <a:gd name="connsiteY137" fmla="*/ 738130 h 1740665"/>
              <a:gd name="connsiteX138" fmla="*/ 2593692 w 2948918"/>
              <a:gd name="connsiteY138" fmla="*/ 705080 h 1740665"/>
              <a:gd name="connsiteX139" fmla="*/ 2571658 w 2948918"/>
              <a:gd name="connsiteY139" fmla="*/ 672029 h 1740665"/>
              <a:gd name="connsiteX140" fmla="*/ 2560641 w 2948918"/>
              <a:gd name="connsiteY140" fmla="*/ 638979 h 1740665"/>
              <a:gd name="connsiteX141" fmla="*/ 2538608 w 2948918"/>
              <a:gd name="connsiteY141" fmla="*/ 605928 h 1740665"/>
              <a:gd name="connsiteX142" fmla="*/ 2516574 w 2948918"/>
              <a:gd name="connsiteY142" fmla="*/ 539827 h 1740665"/>
              <a:gd name="connsiteX143" fmla="*/ 2494540 w 2948918"/>
              <a:gd name="connsiteY143" fmla="*/ 473726 h 1740665"/>
              <a:gd name="connsiteX144" fmla="*/ 2483523 w 2948918"/>
              <a:gd name="connsiteY144" fmla="*/ 440675 h 1740665"/>
              <a:gd name="connsiteX145" fmla="*/ 2461490 w 2948918"/>
              <a:gd name="connsiteY145" fmla="*/ 330506 h 1740665"/>
              <a:gd name="connsiteX146" fmla="*/ 2395388 w 2948918"/>
              <a:gd name="connsiteY146" fmla="*/ 286439 h 1740665"/>
              <a:gd name="connsiteX147" fmla="*/ 2362338 w 2948918"/>
              <a:gd name="connsiteY147" fmla="*/ 264405 h 1740665"/>
              <a:gd name="connsiteX148" fmla="*/ 2329287 w 2948918"/>
              <a:gd name="connsiteY148" fmla="*/ 253388 h 1740665"/>
              <a:gd name="connsiteX149" fmla="*/ 2075899 w 2948918"/>
              <a:gd name="connsiteY149" fmla="*/ 253388 h 1740665"/>
              <a:gd name="connsiteX150" fmla="*/ 1965731 w 2948918"/>
              <a:gd name="connsiteY150" fmla="*/ 264405 h 1740665"/>
              <a:gd name="connsiteX151" fmla="*/ 1932680 w 2948918"/>
              <a:gd name="connsiteY151" fmla="*/ 330506 h 1740665"/>
              <a:gd name="connsiteX152" fmla="*/ 1899629 w 2948918"/>
              <a:gd name="connsiteY152" fmla="*/ 396607 h 1740665"/>
              <a:gd name="connsiteX153" fmla="*/ 1888613 w 2948918"/>
              <a:gd name="connsiteY153" fmla="*/ 649995 h 1740665"/>
              <a:gd name="connsiteX154" fmla="*/ 1877596 w 2948918"/>
              <a:gd name="connsiteY154" fmla="*/ 694063 h 1740665"/>
              <a:gd name="connsiteX155" fmla="*/ 1866579 w 2948918"/>
              <a:gd name="connsiteY155" fmla="*/ 782198 h 1740665"/>
              <a:gd name="connsiteX156" fmla="*/ 1833528 w 2948918"/>
              <a:gd name="connsiteY156" fmla="*/ 815248 h 1740665"/>
              <a:gd name="connsiteX157" fmla="*/ 1811494 w 2948918"/>
              <a:gd name="connsiteY157" fmla="*/ 881350 h 1740665"/>
              <a:gd name="connsiteX158" fmla="*/ 1800478 w 2948918"/>
              <a:gd name="connsiteY158" fmla="*/ 914400 h 1740665"/>
              <a:gd name="connsiteX159" fmla="*/ 1778444 w 2948918"/>
              <a:gd name="connsiteY159" fmla="*/ 1057620 h 1740665"/>
              <a:gd name="connsiteX160" fmla="*/ 1767427 w 2948918"/>
              <a:gd name="connsiteY160" fmla="*/ 1112704 h 1740665"/>
              <a:gd name="connsiteX161" fmla="*/ 1745393 w 2948918"/>
              <a:gd name="connsiteY161" fmla="*/ 1178805 h 1740665"/>
              <a:gd name="connsiteX162" fmla="*/ 1723359 w 2948918"/>
              <a:gd name="connsiteY162" fmla="*/ 1244906 h 1740665"/>
              <a:gd name="connsiteX163" fmla="*/ 1701326 w 2948918"/>
              <a:gd name="connsiteY163" fmla="*/ 1322024 h 1740665"/>
              <a:gd name="connsiteX164" fmla="*/ 1679292 w 2948918"/>
              <a:gd name="connsiteY164" fmla="*/ 1388126 h 1740665"/>
              <a:gd name="connsiteX165" fmla="*/ 1668275 w 2948918"/>
              <a:gd name="connsiteY165" fmla="*/ 1421176 h 1740665"/>
              <a:gd name="connsiteX166" fmla="*/ 1679292 w 2948918"/>
              <a:gd name="connsiteY166" fmla="*/ 1674564 h 1740665"/>
              <a:gd name="connsiteX167" fmla="*/ 1712343 w 2948918"/>
              <a:gd name="connsiteY167" fmla="*/ 1696598 h 1740665"/>
              <a:gd name="connsiteX168" fmla="*/ 1778444 w 2948918"/>
              <a:gd name="connsiteY168" fmla="*/ 1718632 h 1740665"/>
              <a:gd name="connsiteX169" fmla="*/ 1855562 w 2948918"/>
              <a:gd name="connsiteY169" fmla="*/ 1740665 h 1740665"/>
              <a:gd name="connsiteX170" fmla="*/ 1921663 w 2948918"/>
              <a:gd name="connsiteY170" fmla="*/ 1729648 h 1740665"/>
              <a:gd name="connsiteX171" fmla="*/ 1932680 w 2948918"/>
              <a:gd name="connsiteY171" fmla="*/ 1553379 h 1740665"/>
              <a:gd name="connsiteX172" fmla="*/ 1965731 w 2948918"/>
              <a:gd name="connsiteY172" fmla="*/ 1443210 h 1740665"/>
              <a:gd name="connsiteX173" fmla="*/ 1987764 w 2948918"/>
              <a:gd name="connsiteY173" fmla="*/ 1344058 h 1740665"/>
              <a:gd name="connsiteX174" fmla="*/ 2009798 w 2948918"/>
              <a:gd name="connsiteY174" fmla="*/ 1277957 h 1740665"/>
              <a:gd name="connsiteX175" fmla="*/ 2042849 w 2948918"/>
              <a:gd name="connsiteY175" fmla="*/ 1112704 h 1740665"/>
              <a:gd name="connsiteX176" fmla="*/ 2053866 w 2948918"/>
              <a:gd name="connsiteY176" fmla="*/ 1068636 h 1740665"/>
              <a:gd name="connsiteX177" fmla="*/ 2075899 w 2948918"/>
              <a:gd name="connsiteY177" fmla="*/ 1002535 h 1740665"/>
              <a:gd name="connsiteX178" fmla="*/ 2086916 w 2948918"/>
              <a:gd name="connsiteY178" fmla="*/ 969485 h 1740665"/>
              <a:gd name="connsiteX179" fmla="*/ 2097933 w 2948918"/>
              <a:gd name="connsiteY179" fmla="*/ 550844 h 1740665"/>
              <a:gd name="connsiteX180" fmla="*/ 2119967 w 2948918"/>
              <a:gd name="connsiteY180" fmla="*/ 484742 h 1740665"/>
              <a:gd name="connsiteX181" fmla="*/ 2130984 w 2948918"/>
              <a:gd name="connsiteY181" fmla="*/ 451692 h 1740665"/>
              <a:gd name="connsiteX182" fmla="*/ 2153017 w 2948918"/>
              <a:gd name="connsiteY182" fmla="*/ 418641 h 1740665"/>
              <a:gd name="connsiteX183" fmla="*/ 2197085 w 2948918"/>
              <a:gd name="connsiteY183" fmla="*/ 319489 h 1740665"/>
              <a:gd name="connsiteX184" fmla="*/ 2230135 w 2948918"/>
              <a:gd name="connsiteY184" fmla="*/ 297456 h 1740665"/>
              <a:gd name="connsiteX185" fmla="*/ 2263186 w 2948918"/>
              <a:gd name="connsiteY185" fmla="*/ 286439 h 1740665"/>
              <a:gd name="connsiteX186" fmla="*/ 2351321 w 2948918"/>
              <a:gd name="connsiteY186" fmla="*/ 308473 h 1740665"/>
              <a:gd name="connsiteX187" fmla="*/ 2384372 w 2948918"/>
              <a:gd name="connsiteY187" fmla="*/ 330506 h 1740665"/>
              <a:gd name="connsiteX188" fmla="*/ 2428439 w 2948918"/>
              <a:gd name="connsiteY188" fmla="*/ 396607 h 1740665"/>
              <a:gd name="connsiteX189" fmla="*/ 2450473 w 2948918"/>
              <a:gd name="connsiteY189" fmla="*/ 429658 h 1740665"/>
              <a:gd name="connsiteX190" fmla="*/ 2472506 w 2948918"/>
              <a:gd name="connsiteY190" fmla="*/ 495759 h 1740665"/>
              <a:gd name="connsiteX191" fmla="*/ 2483523 w 2948918"/>
              <a:gd name="connsiteY191" fmla="*/ 528810 h 1740665"/>
              <a:gd name="connsiteX192" fmla="*/ 2494540 w 2948918"/>
              <a:gd name="connsiteY192" fmla="*/ 638979 h 1740665"/>
              <a:gd name="connsiteX193" fmla="*/ 2516574 w 2948918"/>
              <a:gd name="connsiteY193" fmla="*/ 705080 h 1740665"/>
              <a:gd name="connsiteX194" fmla="*/ 2549625 w 2948918"/>
              <a:gd name="connsiteY194" fmla="*/ 771181 h 1740665"/>
              <a:gd name="connsiteX195" fmla="*/ 2615726 w 2948918"/>
              <a:gd name="connsiteY195" fmla="*/ 969485 h 1740665"/>
              <a:gd name="connsiteX196" fmla="*/ 2637759 w 2948918"/>
              <a:gd name="connsiteY196" fmla="*/ 1035586 h 1740665"/>
              <a:gd name="connsiteX197" fmla="*/ 2648776 w 2948918"/>
              <a:gd name="connsiteY197" fmla="*/ 1068636 h 1740665"/>
              <a:gd name="connsiteX198" fmla="*/ 2659793 w 2948918"/>
              <a:gd name="connsiteY198" fmla="*/ 1189822 h 1740665"/>
              <a:gd name="connsiteX199" fmla="*/ 2692844 w 2948918"/>
              <a:gd name="connsiteY199" fmla="*/ 1178805 h 1740665"/>
              <a:gd name="connsiteX200" fmla="*/ 2725894 w 2948918"/>
              <a:gd name="connsiteY200" fmla="*/ 1156771 h 1740665"/>
              <a:gd name="connsiteX201" fmla="*/ 2825046 w 2948918"/>
              <a:gd name="connsiteY201" fmla="*/ 1134738 h 1740665"/>
              <a:gd name="connsiteX202" fmla="*/ 2847080 w 2948918"/>
              <a:gd name="connsiteY202" fmla="*/ 1101687 h 1740665"/>
              <a:gd name="connsiteX203" fmla="*/ 2913181 w 2948918"/>
              <a:gd name="connsiteY203" fmla="*/ 1046603 h 1740665"/>
              <a:gd name="connsiteX204" fmla="*/ 2946232 w 2948918"/>
              <a:gd name="connsiteY204" fmla="*/ 1035586 h 1740665"/>
              <a:gd name="connsiteX205" fmla="*/ 2935215 w 2948918"/>
              <a:gd name="connsiteY205" fmla="*/ 826265 h 1740665"/>
              <a:gd name="connsiteX206" fmla="*/ 2891147 w 2948918"/>
              <a:gd name="connsiteY206" fmla="*/ 760164 h 1740665"/>
              <a:gd name="connsiteX207" fmla="*/ 2803013 w 2948918"/>
              <a:gd name="connsiteY207" fmla="*/ 683046 h 1740665"/>
              <a:gd name="connsiteX208" fmla="*/ 2736911 w 2948918"/>
              <a:gd name="connsiteY208" fmla="*/ 627962 h 1740665"/>
              <a:gd name="connsiteX209" fmla="*/ 2681827 w 2948918"/>
              <a:gd name="connsiteY209" fmla="*/ 528810 h 1740665"/>
              <a:gd name="connsiteX210" fmla="*/ 2648776 w 2948918"/>
              <a:gd name="connsiteY210" fmla="*/ 517793 h 1740665"/>
              <a:gd name="connsiteX211" fmla="*/ 2615726 w 2948918"/>
              <a:gd name="connsiteY211" fmla="*/ 495759 h 1740665"/>
              <a:gd name="connsiteX212" fmla="*/ 2604709 w 2948918"/>
              <a:gd name="connsiteY212" fmla="*/ 462709 h 1740665"/>
              <a:gd name="connsiteX213" fmla="*/ 2582675 w 2948918"/>
              <a:gd name="connsiteY213" fmla="*/ 352540 h 1740665"/>
              <a:gd name="connsiteX214" fmla="*/ 2560641 w 2948918"/>
              <a:gd name="connsiteY214" fmla="*/ 286439 h 1740665"/>
              <a:gd name="connsiteX215" fmla="*/ 2538608 w 2948918"/>
              <a:gd name="connsiteY215" fmla="*/ 220338 h 1740665"/>
              <a:gd name="connsiteX216" fmla="*/ 2527591 w 2948918"/>
              <a:gd name="connsiteY216" fmla="*/ 187287 h 1740665"/>
              <a:gd name="connsiteX217" fmla="*/ 2494540 w 2948918"/>
              <a:gd name="connsiteY217" fmla="*/ 165253 h 1740665"/>
              <a:gd name="connsiteX218" fmla="*/ 2472506 w 2948918"/>
              <a:gd name="connsiteY218" fmla="*/ 132203 h 1740665"/>
              <a:gd name="connsiteX219" fmla="*/ 2406405 w 2948918"/>
              <a:gd name="connsiteY219" fmla="*/ 110169 h 1740665"/>
              <a:gd name="connsiteX220" fmla="*/ 2373355 w 2948918"/>
              <a:gd name="connsiteY220" fmla="*/ 88135 h 1740665"/>
              <a:gd name="connsiteX221" fmla="*/ 2252169 w 2948918"/>
              <a:gd name="connsiteY221" fmla="*/ 66101 h 1740665"/>
              <a:gd name="connsiteX222" fmla="*/ 1822511 w 2948918"/>
              <a:gd name="connsiteY222" fmla="*/ 44068 h 1740665"/>
              <a:gd name="connsiteX223" fmla="*/ 1756410 w 2948918"/>
              <a:gd name="connsiteY223" fmla="*/ 11017 h 1740665"/>
              <a:gd name="connsiteX224" fmla="*/ 1723359 w 2948918"/>
              <a:gd name="connsiteY224" fmla="*/ 0 h 1740665"/>
              <a:gd name="connsiteX225" fmla="*/ 1646241 w 2948918"/>
              <a:gd name="connsiteY225" fmla="*/ 11017 h 1740665"/>
              <a:gd name="connsiteX226" fmla="*/ 1569123 w 2948918"/>
              <a:gd name="connsiteY226" fmla="*/ 33051 h 1740665"/>
              <a:gd name="connsiteX227" fmla="*/ 1403870 w 2948918"/>
              <a:gd name="connsiteY227" fmla="*/ 55085 h 1740665"/>
              <a:gd name="connsiteX228" fmla="*/ 1337769 w 2948918"/>
              <a:gd name="connsiteY228" fmla="*/ 77118 h 1740665"/>
              <a:gd name="connsiteX229" fmla="*/ 930145 w 2948918"/>
              <a:gd name="connsiteY229" fmla="*/ 88135 h 1740665"/>
              <a:gd name="connsiteX230" fmla="*/ 897094 w 2948918"/>
              <a:gd name="connsiteY230" fmla="*/ 99152 h 1740665"/>
              <a:gd name="connsiteX231" fmla="*/ 797943 w 2948918"/>
              <a:gd name="connsiteY231" fmla="*/ 154236 h 1740665"/>
              <a:gd name="connsiteX232" fmla="*/ 522521 w 2948918"/>
              <a:gd name="connsiteY232" fmla="*/ 165253 h 1740665"/>
              <a:gd name="connsiteX233" fmla="*/ 500487 w 2948918"/>
              <a:gd name="connsiteY233" fmla="*/ 198304 h 1740665"/>
              <a:gd name="connsiteX234" fmla="*/ 412352 w 2948918"/>
              <a:gd name="connsiteY234" fmla="*/ 231354 h 1740665"/>
              <a:gd name="connsiteX235" fmla="*/ 390319 w 2948918"/>
              <a:gd name="connsiteY235" fmla="*/ 297456 h 1740665"/>
              <a:gd name="connsiteX236" fmla="*/ 379302 w 2948918"/>
              <a:gd name="connsiteY236" fmla="*/ 330506 h 1740665"/>
              <a:gd name="connsiteX237" fmla="*/ 302184 w 2948918"/>
              <a:gd name="connsiteY237" fmla="*/ 429658 h 1740665"/>
              <a:gd name="connsiteX238" fmla="*/ 269133 w 2948918"/>
              <a:gd name="connsiteY238" fmla="*/ 451692 h 1740665"/>
              <a:gd name="connsiteX239" fmla="*/ 225066 w 2948918"/>
              <a:gd name="connsiteY239" fmla="*/ 550844 h 1740665"/>
              <a:gd name="connsiteX240" fmla="*/ 214049 w 2948918"/>
              <a:gd name="connsiteY240" fmla="*/ 583894 h 1740665"/>
              <a:gd name="connsiteX241" fmla="*/ 180998 w 2948918"/>
              <a:gd name="connsiteY241" fmla="*/ 605928 h 1740665"/>
              <a:gd name="connsiteX242" fmla="*/ 147947 w 2948918"/>
              <a:gd name="connsiteY242" fmla="*/ 672029 h 1740665"/>
              <a:gd name="connsiteX243" fmla="*/ 136931 w 2948918"/>
              <a:gd name="connsiteY243" fmla="*/ 705080 h 1740665"/>
              <a:gd name="connsiteX244" fmla="*/ 81846 w 2948918"/>
              <a:gd name="connsiteY244" fmla="*/ 771181 h 1740665"/>
              <a:gd name="connsiteX245" fmla="*/ 48796 w 2948918"/>
              <a:gd name="connsiteY245" fmla="*/ 793215 h 1740665"/>
              <a:gd name="connsiteX246" fmla="*/ 37779 w 2948918"/>
              <a:gd name="connsiteY246" fmla="*/ 870333 h 1740665"/>
              <a:gd name="connsiteX247" fmla="*/ 59813 w 2948918"/>
              <a:gd name="connsiteY247" fmla="*/ 859316 h 174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948918" h="1740665">
                <a:moveTo>
                  <a:pt x="59813" y="859316"/>
                </a:moveTo>
                <a:cubicBezTo>
                  <a:pt x="81847" y="859316"/>
                  <a:pt x="133504" y="864721"/>
                  <a:pt x="169981" y="870333"/>
                </a:cubicBezTo>
                <a:cubicBezTo>
                  <a:pt x="181459" y="872099"/>
                  <a:pt x="193964" y="874096"/>
                  <a:pt x="203032" y="881350"/>
                </a:cubicBezTo>
                <a:cubicBezTo>
                  <a:pt x="213371" y="889621"/>
                  <a:pt x="216590" y="904228"/>
                  <a:pt x="225066" y="914400"/>
                </a:cubicBezTo>
                <a:cubicBezTo>
                  <a:pt x="235040" y="926369"/>
                  <a:pt x="248551" y="935153"/>
                  <a:pt x="258116" y="947451"/>
                </a:cubicBezTo>
                <a:cubicBezTo>
                  <a:pt x="274374" y="968354"/>
                  <a:pt x="302184" y="1013552"/>
                  <a:pt x="302184" y="1013552"/>
                </a:cubicBezTo>
                <a:cubicBezTo>
                  <a:pt x="305856" y="1024569"/>
                  <a:pt x="307560" y="1036452"/>
                  <a:pt x="313200" y="1046603"/>
                </a:cubicBezTo>
                <a:cubicBezTo>
                  <a:pt x="376340" y="1160255"/>
                  <a:pt x="343355" y="1070967"/>
                  <a:pt x="368285" y="1145754"/>
                </a:cubicBezTo>
                <a:cubicBezTo>
                  <a:pt x="371957" y="1134737"/>
                  <a:pt x="376485" y="1123970"/>
                  <a:pt x="379302" y="1112704"/>
                </a:cubicBezTo>
                <a:cubicBezTo>
                  <a:pt x="414819" y="970639"/>
                  <a:pt x="394712" y="807807"/>
                  <a:pt x="401335" y="672029"/>
                </a:cubicBezTo>
                <a:cubicBezTo>
                  <a:pt x="401930" y="659825"/>
                  <a:pt x="419288" y="567168"/>
                  <a:pt x="423369" y="550844"/>
                </a:cubicBezTo>
                <a:cubicBezTo>
                  <a:pt x="440589" y="481963"/>
                  <a:pt x="425645" y="553986"/>
                  <a:pt x="456420" y="484742"/>
                </a:cubicBezTo>
                <a:cubicBezTo>
                  <a:pt x="473875" y="445468"/>
                  <a:pt x="470566" y="415511"/>
                  <a:pt x="500487" y="385591"/>
                </a:cubicBezTo>
                <a:cubicBezTo>
                  <a:pt x="509850" y="376228"/>
                  <a:pt x="521438" y="368935"/>
                  <a:pt x="533538" y="363557"/>
                </a:cubicBezTo>
                <a:cubicBezTo>
                  <a:pt x="554762" y="354124"/>
                  <a:pt x="599639" y="341523"/>
                  <a:pt x="599639" y="341523"/>
                </a:cubicBezTo>
                <a:cubicBezTo>
                  <a:pt x="621673" y="345195"/>
                  <a:pt x="644069" y="347122"/>
                  <a:pt x="665740" y="352540"/>
                </a:cubicBezTo>
                <a:cubicBezTo>
                  <a:pt x="688272" y="358173"/>
                  <a:pt x="708795" y="371693"/>
                  <a:pt x="731841" y="374574"/>
                </a:cubicBezTo>
                <a:lnTo>
                  <a:pt x="819976" y="385591"/>
                </a:lnTo>
                <a:cubicBezTo>
                  <a:pt x="842010" y="400280"/>
                  <a:pt x="877705" y="404535"/>
                  <a:pt x="886078" y="429658"/>
                </a:cubicBezTo>
                <a:cubicBezTo>
                  <a:pt x="901281" y="475270"/>
                  <a:pt x="890652" y="453047"/>
                  <a:pt x="919128" y="495759"/>
                </a:cubicBezTo>
                <a:cubicBezTo>
                  <a:pt x="959307" y="616297"/>
                  <a:pt x="895227" y="433720"/>
                  <a:pt x="952179" y="561860"/>
                </a:cubicBezTo>
                <a:cubicBezTo>
                  <a:pt x="961612" y="583084"/>
                  <a:pt x="966868" y="605928"/>
                  <a:pt x="974213" y="627962"/>
                </a:cubicBezTo>
                <a:lnTo>
                  <a:pt x="1018280" y="760164"/>
                </a:lnTo>
                <a:cubicBezTo>
                  <a:pt x="1018280" y="760165"/>
                  <a:pt x="1040313" y="826264"/>
                  <a:pt x="1040314" y="826265"/>
                </a:cubicBezTo>
                <a:lnTo>
                  <a:pt x="1062347" y="859316"/>
                </a:lnTo>
                <a:cubicBezTo>
                  <a:pt x="1096787" y="997075"/>
                  <a:pt x="1052771" y="825800"/>
                  <a:pt x="1084381" y="936434"/>
                </a:cubicBezTo>
                <a:cubicBezTo>
                  <a:pt x="1112048" y="1033268"/>
                  <a:pt x="1080000" y="934307"/>
                  <a:pt x="1106415" y="1013552"/>
                </a:cubicBezTo>
                <a:cubicBezTo>
                  <a:pt x="1124645" y="1159390"/>
                  <a:pt x="1105805" y="1055486"/>
                  <a:pt x="1128449" y="1134738"/>
                </a:cubicBezTo>
                <a:cubicBezTo>
                  <a:pt x="1132609" y="1149297"/>
                  <a:pt x="1133502" y="1164888"/>
                  <a:pt x="1139466" y="1178805"/>
                </a:cubicBezTo>
                <a:cubicBezTo>
                  <a:pt x="1144682" y="1190975"/>
                  <a:pt x="1156122" y="1199757"/>
                  <a:pt x="1161499" y="1211856"/>
                </a:cubicBezTo>
                <a:cubicBezTo>
                  <a:pt x="1170932" y="1233080"/>
                  <a:pt x="1173146" y="1257184"/>
                  <a:pt x="1183533" y="1277957"/>
                </a:cubicBezTo>
                <a:cubicBezTo>
                  <a:pt x="1190878" y="1292646"/>
                  <a:pt x="1197118" y="1307941"/>
                  <a:pt x="1205567" y="1322024"/>
                </a:cubicBezTo>
                <a:cubicBezTo>
                  <a:pt x="1219192" y="1344732"/>
                  <a:pt x="1241260" y="1363004"/>
                  <a:pt x="1249634" y="1388126"/>
                </a:cubicBezTo>
                <a:cubicBezTo>
                  <a:pt x="1275855" y="1466788"/>
                  <a:pt x="1258785" y="1434902"/>
                  <a:pt x="1293702" y="1487277"/>
                </a:cubicBezTo>
                <a:cubicBezTo>
                  <a:pt x="1320117" y="1566523"/>
                  <a:pt x="1288069" y="1467561"/>
                  <a:pt x="1315735" y="1564395"/>
                </a:cubicBezTo>
                <a:cubicBezTo>
                  <a:pt x="1318925" y="1575561"/>
                  <a:pt x="1321112" y="1587294"/>
                  <a:pt x="1326752" y="1597446"/>
                </a:cubicBezTo>
                <a:cubicBezTo>
                  <a:pt x="1339613" y="1620595"/>
                  <a:pt x="1356131" y="1641513"/>
                  <a:pt x="1370820" y="1663547"/>
                </a:cubicBezTo>
                <a:cubicBezTo>
                  <a:pt x="1392854" y="1696598"/>
                  <a:pt x="1389180" y="1700270"/>
                  <a:pt x="1425904" y="1718632"/>
                </a:cubicBezTo>
                <a:cubicBezTo>
                  <a:pt x="1436291" y="1723825"/>
                  <a:pt x="1447938" y="1725976"/>
                  <a:pt x="1458955" y="1729648"/>
                </a:cubicBezTo>
                <a:cubicBezTo>
                  <a:pt x="1488333" y="1725976"/>
                  <a:pt x="1519601" y="1729628"/>
                  <a:pt x="1547090" y="1718632"/>
                </a:cubicBezTo>
                <a:cubicBezTo>
                  <a:pt x="1559384" y="1713715"/>
                  <a:pt x="1563746" y="1697680"/>
                  <a:pt x="1569123" y="1685581"/>
                </a:cubicBezTo>
                <a:cubicBezTo>
                  <a:pt x="1578556" y="1664357"/>
                  <a:pt x="1591157" y="1619480"/>
                  <a:pt x="1591157" y="1619480"/>
                </a:cubicBezTo>
                <a:cubicBezTo>
                  <a:pt x="1587485" y="1542362"/>
                  <a:pt x="1588666" y="1464859"/>
                  <a:pt x="1580140" y="1388126"/>
                </a:cubicBezTo>
                <a:cubicBezTo>
                  <a:pt x="1577575" y="1365042"/>
                  <a:pt x="1577431" y="1334907"/>
                  <a:pt x="1558106" y="1322024"/>
                </a:cubicBezTo>
                <a:lnTo>
                  <a:pt x="1525056" y="1299991"/>
                </a:lnTo>
                <a:lnTo>
                  <a:pt x="1492005" y="1200839"/>
                </a:lnTo>
                <a:cubicBezTo>
                  <a:pt x="1492002" y="1200829"/>
                  <a:pt x="1469975" y="1134749"/>
                  <a:pt x="1469972" y="1134738"/>
                </a:cubicBezTo>
                <a:cubicBezTo>
                  <a:pt x="1456139" y="1079404"/>
                  <a:pt x="1463743" y="1105034"/>
                  <a:pt x="1447938" y="1057620"/>
                </a:cubicBezTo>
                <a:cubicBezTo>
                  <a:pt x="1444266" y="1035586"/>
                  <a:pt x="1442339" y="1013189"/>
                  <a:pt x="1436921" y="991518"/>
                </a:cubicBezTo>
                <a:cubicBezTo>
                  <a:pt x="1416858" y="911267"/>
                  <a:pt x="1420208" y="945179"/>
                  <a:pt x="1392853" y="881350"/>
                </a:cubicBezTo>
                <a:cubicBezTo>
                  <a:pt x="1388279" y="870676"/>
                  <a:pt x="1387030" y="858686"/>
                  <a:pt x="1381837" y="848299"/>
                </a:cubicBezTo>
                <a:cubicBezTo>
                  <a:pt x="1375916" y="836456"/>
                  <a:pt x="1365181" y="827348"/>
                  <a:pt x="1359803" y="815248"/>
                </a:cubicBezTo>
                <a:cubicBezTo>
                  <a:pt x="1350370" y="794024"/>
                  <a:pt x="1345114" y="771181"/>
                  <a:pt x="1337769" y="749147"/>
                </a:cubicBezTo>
                <a:lnTo>
                  <a:pt x="1326752" y="716097"/>
                </a:lnTo>
                <a:cubicBezTo>
                  <a:pt x="1323080" y="705080"/>
                  <a:pt x="1322176" y="692709"/>
                  <a:pt x="1315735" y="683046"/>
                </a:cubicBezTo>
                <a:cubicBezTo>
                  <a:pt x="1252585" y="588316"/>
                  <a:pt x="1328302" y="708177"/>
                  <a:pt x="1282685" y="616945"/>
                </a:cubicBezTo>
                <a:cubicBezTo>
                  <a:pt x="1276763" y="605102"/>
                  <a:pt x="1266573" y="595737"/>
                  <a:pt x="1260651" y="583894"/>
                </a:cubicBezTo>
                <a:cubicBezTo>
                  <a:pt x="1228763" y="520119"/>
                  <a:pt x="1279237" y="580448"/>
                  <a:pt x="1216584" y="517793"/>
                </a:cubicBezTo>
                <a:cubicBezTo>
                  <a:pt x="1188892" y="434718"/>
                  <a:pt x="1229468" y="533897"/>
                  <a:pt x="1172516" y="462709"/>
                </a:cubicBezTo>
                <a:cubicBezTo>
                  <a:pt x="1134617" y="415336"/>
                  <a:pt x="1197037" y="438107"/>
                  <a:pt x="1128449" y="407624"/>
                </a:cubicBezTo>
                <a:cubicBezTo>
                  <a:pt x="1107225" y="398191"/>
                  <a:pt x="1062347" y="385591"/>
                  <a:pt x="1062347" y="385591"/>
                </a:cubicBezTo>
                <a:cubicBezTo>
                  <a:pt x="1010936" y="308472"/>
                  <a:pt x="1040314" y="334178"/>
                  <a:pt x="985229" y="297456"/>
                </a:cubicBezTo>
                <a:cubicBezTo>
                  <a:pt x="926472" y="301128"/>
                  <a:pt x="867830" y="308473"/>
                  <a:pt x="808959" y="308473"/>
                </a:cubicBezTo>
                <a:cubicBezTo>
                  <a:pt x="647928" y="308473"/>
                  <a:pt x="772985" y="301932"/>
                  <a:pt x="687774" y="286439"/>
                </a:cubicBezTo>
                <a:cubicBezTo>
                  <a:pt x="658645" y="281143"/>
                  <a:pt x="629017" y="279094"/>
                  <a:pt x="599639" y="275422"/>
                </a:cubicBezTo>
                <a:cubicBezTo>
                  <a:pt x="581278" y="279094"/>
                  <a:pt x="561303" y="278065"/>
                  <a:pt x="544555" y="286439"/>
                </a:cubicBezTo>
                <a:cubicBezTo>
                  <a:pt x="521739" y="297847"/>
                  <a:pt x="470922" y="375137"/>
                  <a:pt x="467437" y="385591"/>
                </a:cubicBezTo>
                <a:cubicBezTo>
                  <a:pt x="463765" y="396608"/>
                  <a:pt x="463674" y="409573"/>
                  <a:pt x="456420" y="418641"/>
                </a:cubicBezTo>
                <a:cubicBezTo>
                  <a:pt x="448148" y="428980"/>
                  <a:pt x="434386" y="433330"/>
                  <a:pt x="423369" y="440675"/>
                </a:cubicBezTo>
                <a:cubicBezTo>
                  <a:pt x="397663" y="517793"/>
                  <a:pt x="423369" y="499431"/>
                  <a:pt x="368285" y="517793"/>
                </a:cubicBezTo>
                <a:cubicBezTo>
                  <a:pt x="345659" y="585670"/>
                  <a:pt x="366506" y="516560"/>
                  <a:pt x="346251" y="627962"/>
                </a:cubicBezTo>
                <a:cubicBezTo>
                  <a:pt x="343542" y="642859"/>
                  <a:pt x="338519" y="657248"/>
                  <a:pt x="335234" y="672029"/>
                </a:cubicBezTo>
                <a:cubicBezTo>
                  <a:pt x="331172" y="690308"/>
                  <a:pt x="327889" y="708752"/>
                  <a:pt x="324217" y="727114"/>
                </a:cubicBezTo>
                <a:cubicBezTo>
                  <a:pt x="328081" y="769617"/>
                  <a:pt x="333619" y="863871"/>
                  <a:pt x="346251" y="914400"/>
                </a:cubicBezTo>
                <a:cubicBezTo>
                  <a:pt x="351884" y="936932"/>
                  <a:pt x="360940" y="958467"/>
                  <a:pt x="368285" y="980501"/>
                </a:cubicBezTo>
                <a:lnTo>
                  <a:pt x="379302" y="1013552"/>
                </a:lnTo>
                <a:cubicBezTo>
                  <a:pt x="375630" y="1039258"/>
                  <a:pt x="379898" y="1067444"/>
                  <a:pt x="368285" y="1090670"/>
                </a:cubicBezTo>
                <a:cubicBezTo>
                  <a:pt x="363092" y="1101057"/>
                  <a:pt x="362908" y="1067771"/>
                  <a:pt x="357268" y="1057620"/>
                </a:cubicBezTo>
                <a:cubicBezTo>
                  <a:pt x="344407" y="1034471"/>
                  <a:pt x="313200" y="991518"/>
                  <a:pt x="313200" y="991518"/>
                </a:cubicBezTo>
                <a:cubicBezTo>
                  <a:pt x="304240" y="964636"/>
                  <a:pt x="301507" y="946774"/>
                  <a:pt x="280150" y="925417"/>
                </a:cubicBezTo>
                <a:cubicBezTo>
                  <a:pt x="253962" y="899229"/>
                  <a:pt x="213725" y="892259"/>
                  <a:pt x="180998" y="881350"/>
                </a:cubicBezTo>
                <a:cubicBezTo>
                  <a:pt x="123311" y="862121"/>
                  <a:pt x="159448" y="871976"/>
                  <a:pt x="70829" y="859316"/>
                </a:cubicBezTo>
                <a:cubicBezTo>
                  <a:pt x="74501" y="833610"/>
                  <a:pt x="70233" y="805424"/>
                  <a:pt x="81846" y="782198"/>
                </a:cubicBezTo>
                <a:cubicBezTo>
                  <a:pt x="87040" y="771811"/>
                  <a:pt x="106685" y="779393"/>
                  <a:pt x="114897" y="771181"/>
                </a:cubicBezTo>
                <a:cubicBezTo>
                  <a:pt x="133622" y="752456"/>
                  <a:pt x="144275" y="727114"/>
                  <a:pt x="158964" y="705080"/>
                </a:cubicBezTo>
                <a:cubicBezTo>
                  <a:pt x="166309" y="694063"/>
                  <a:pt x="168437" y="676216"/>
                  <a:pt x="180998" y="672029"/>
                </a:cubicBezTo>
                <a:lnTo>
                  <a:pt x="214049" y="661012"/>
                </a:lnTo>
                <a:cubicBezTo>
                  <a:pt x="223009" y="634133"/>
                  <a:pt x="225744" y="616266"/>
                  <a:pt x="247099" y="594911"/>
                </a:cubicBezTo>
                <a:cubicBezTo>
                  <a:pt x="256462" y="585548"/>
                  <a:pt x="269133" y="580222"/>
                  <a:pt x="280150" y="572877"/>
                </a:cubicBezTo>
                <a:lnTo>
                  <a:pt x="302184" y="506776"/>
                </a:lnTo>
                <a:cubicBezTo>
                  <a:pt x="305856" y="495759"/>
                  <a:pt x="302183" y="477398"/>
                  <a:pt x="313200" y="473726"/>
                </a:cubicBezTo>
                <a:lnTo>
                  <a:pt x="346251" y="462709"/>
                </a:lnTo>
                <a:cubicBezTo>
                  <a:pt x="397663" y="385590"/>
                  <a:pt x="368285" y="411296"/>
                  <a:pt x="423369" y="374574"/>
                </a:cubicBezTo>
                <a:cubicBezTo>
                  <a:pt x="440019" y="307973"/>
                  <a:pt x="429597" y="344872"/>
                  <a:pt x="456420" y="264405"/>
                </a:cubicBezTo>
                <a:cubicBezTo>
                  <a:pt x="460092" y="253388"/>
                  <a:pt x="457774" y="237796"/>
                  <a:pt x="467437" y="231354"/>
                </a:cubicBezTo>
                <a:cubicBezTo>
                  <a:pt x="510150" y="202879"/>
                  <a:pt x="487926" y="213508"/>
                  <a:pt x="533538" y="198304"/>
                </a:cubicBezTo>
                <a:lnTo>
                  <a:pt x="676757" y="209321"/>
                </a:lnTo>
                <a:cubicBezTo>
                  <a:pt x="778225" y="218545"/>
                  <a:pt x="747583" y="210896"/>
                  <a:pt x="808959" y="231354"/>
                </a:cubicBezTo>
                <a:cubicBezTo>
                  <a:pt x="830993" y="224010"/>
                  <a:pt x="855736" y="222205"/>
                  <a:pt x="875061" y="209321"/>
                </a:cubicBezTo>
                <a:cubicBezTo>
                  <a:pt x="908218" y="187216"/>
                  <a:pt x="929261" y="168999"/>
                  <a:pt x="974213" y="165253"/>
                </a:cubicBezTo>
                <a:cubicBezTo>
                  <a:pt x="1018280" y="161581"/>
                  <a:pt x="1062438" y="158865"/>
                  <a:pt x="1106415" y="154236"/>
                </a:cubicBezTo>
                <a:cubicBezTo>
                  <a:pt x="1132239" y="151518"/>
                  <a:pt x="1157985" y="147865"/>
                  <a:pt x="1183533" y="143220"/>
                </a:cubicBezTo>
                <a:cubicBezTo>
                  <a:pt x="1198430" y="140512"/>
                  <a:pt x="1212592" y="134204"/>
                  <a:pt x="1227600" y="132203"/>
                </a:cubicBezTo>
                <a:cubicBezTo>
                  <a:pt x="1267806" y="126842"/>
                  <a:pt x="1308391" y="124858"/>
                  <a:pt x="1348786" y="121186"/>
                </a:cubicBezTo>
                <a:cubicBezTo>
                  <a:pt x="1491610" y="73577"/>
                  <a:pt x="1391685" y="98097"/>
                  <a:pt x="1657258" y="110169"/>
                </a:cubicBezTo>
                <a:cubicBezTo>
                  <a:pt x="1668275" y="117514"/>
                  <a:pt x="1678209" y="126825"/>
                  <a:pt x="1690309" y="132203"/>
                </a:cubicBezTo>
                <a:cubicBezTo>
                  <a:pt x="1711533" y="141636"/>
                  <a:pt x="1756410" y="154236"/>
                  <a:pt x="1756410" y="154236"/>
                </a:cubicBezTo>
                <a:cubicBezTo>
                  <a:pt x="1767427" y="150564"/>
                  <a:pt x="1777848" y="143220"/>
                  <a:pt x="1789461" y="143220"/>
                </a:cubicBezTo>
                <a:cubicBezTo>
                  <a:pt x="1848332" y="143220"/>
                  <a:pt x="1907152" y="148378"/>
                  <a:pt x="1965731" y="154236"/>
                </a:cubicBezTo>
                <a:cubicBezTo>
                  <a:pt x="1985491" y="156212"/>
                  <a:pt x="2022718" y="169560"/>
                  <a:pt x="2042849" y="176270"/>
                </a:cubicBezTo>
                <a:cubicBezTo>
                  <a:pt x="2083244" y="172598"/>
                  <a:pt x="2124090" y="172302"/>
                  <a:pt x="2164034" y="165253"/>
                </a:cubicBezTo>
                <a:cubicBezTo>
                  <a:pt x="2186906" y="161217"/>
                  <a:pt x="2208101" y="150564"/>
                  <a:pt x="2230135" y="143220"/>
                </a:cubicBezTo>
                <a:lnTo>
                  <a:pt x="2263186" y="132203"/>
                </a:lnTo>
                <a:cubicBezTo>
                  <a:pt x="2310926" y="135875"/>
                  <a:pt x="2359344" y="134396"/>
                  <a:pt x="2406405" y="143220"/>
                </a:cubicBezTo>
                <a:cubicBezTo>
                  <a:pt x="2458408" y="152970"/>
                  <a:pt x="2427122" y="169114"/>
                  <a:pt x="2450473" y="198304"/>
                </a:cubicBezTo>
                <a:cubicBezTo>
                  <a:pt x="2458744" y="208643"/>
                  <a:pt x="2472506" y="212993"/>
                  <a:pt x="2483523" y="220338"/>
                </a:cubicBezTo>
                <a:cubicBezTo>
                  <a:pt x="2490868" y="231355"/>
                  <a:pt x="2500179" y="241289"/>
                  <a:pt x="2505557" y="253388"/>
                </a:cubicBezTo>
                <a:cubicBezTo>
                  <a:pt x="2529525" y="307316"/>
                  <a:pt x="2523819" y="314258"/>
                  <a:pt x="2538608" y="363557"/>
                </a:cubicBezTo>
                <a:cubicBezTo>
                  <a:pt x="2545282" y="385803"/>
                  <a:pt x="2553297" y="407624"/>
                  <a:pt x="2560641" y="429658"/>
                </a:cubicBezTo>
                <a:lnTo>
                  <a:pt x="2582675" y="495759"/>
                </a:lnTo>
                <a:cubicBezTo>
                  <a:pt x="2586347" y="506776"/>
                  <a:pt x="2587250" y="519147"/>
                  <a:pt x="2593692" y="528810"/>
                </a:cubicBezTo>
                <a:cubicBezTo>
                  <a:pt x="2608381" y="550844"/>
                  <a:pt x="2629385" y="569789"/>
                  <a:pt x="2637759" y="594911"/>
                </a:cubicBezTo>
                <a:cubicBezTo>
                  <a:pt x="2652963" y="640523"/>
                  <a:pt x="2642334" y="618300"/>
                  <a:pt x="2670810" y="661012"/>
                </a:cubicBezTo>
                <a:cubicBezTo>
                  <a:pt x="2701217" y="752234"/>
                  <a:pt x="2679961" y="707791"/>
                  <a:pt x="2736911" y="793215"/>
                </a:cubicBezTo>
                <a:cubicBezTo>
                  <a:pt x="2744256" y="804232"/>
                  <a:pt x="2747928" y="818920"/>
                  <a:pt x="2758945" y="826265"/>
                </a:cubicBezTo>
                <a:lnTo>
                  <a:pt x="2825046" y="870333"/>
                </a:lnTo>
                <a:cubicBezTo>
                  <a:pt x="2839735" y="892367"/>
                  <a:pt x="2860740" y="911312"/>
                  <a:pt x="2869114" y="936434"/>
                </a:cubicBezTo>
                <a:lnTo>
                  <a:pt x="2891147" y="1002535"/>
                </a:lnTo>
                <a:cubicBezTo>
                  <a:pt x="2887475" y="1028241"/>
                  <a:pt x="2889775" y="1055543"/>
                  <a:pt x="2880131" y="1079653"/>
                </a:cubicBezTo>
                <a:cubicBezTo>
                  <a:pt x="2874345" y="1094119"/>
                  <a:pt x="2859049" y="1102730"/>
                  <a:pt x="2847080" y="1112704"/>
                </a:cubicBezTo>
                <a:cubicBezTo>
                  <a:pt x="2836908" y="1121181"/>
                  <a:pt x="2826199" y="1129522"/>
                  <a:pt x="2814029" y="1134738"/>
                </a:cubicBezTo>
                <a:cubicBezTo>
                  <a:pt x="2800112" y="1140702"/>
                  <a:pt x="2784520" y="1141595"/>
                  <a:pt x="2769962" y="1145754"/>
                </a:cubicBezTo>
                <a:cubicBezTo>
                  <a:pt x="2758796" y="1148944"/>
                  <a:pt x="2747928" y="1153099"/>
                  <a:pt x="2736911" y="1156771"/>
                </a:cubicBezTo>
                <a:cubicBezTo>
                  <a:pt x="2718550" y="1153099"/>
                  <a:pt x="2695068" y="1158995"/>
                  <a:pt x="2681827" y="1145754"/>
                </a:cubicBezTo>
                <a:cubicBezTo>
                  <a:pt x="2668586" y="1132513"/>
                  <a:pt x="2673657" y="1109177"/>
                  <a:pt x="2670810" y="1090670"/>
                </a:cubicBezTo>
                <a:cubicBezTo>
                  <a:pt x="2650178" y="956563"/>
                  <a:pt x="2670931" y="1047085"/>
                  <a:pt x="2648776" y="958468"/>
                </a:cubicBezTo>
                <a:cubicBezTo>
                  <a:pt x="2643479" y="910798"/>
                  <a:pt x="2639895" y="852456"/>
                  <a:pt x="2626743" y="804232"/>
                </a:cubicBezTo>
                <a:cubicBezTo>
                  <a:pt x="2620632" y="781824"/>
                  <a:pt x="2612054" y="760164"/>
                  <a:pt x="2604709" y="738130"/>
                </a:cubicBezTo>
                <a:cubicBezTo>
                  <a:pt x="2601037" y="727113"/>
                  <a:pt x="2600134" y="714742"/>
                  <a:pt x="2593692" y="705080"/>
                </a:cubicBezTo>
                <a:cubicBezTo>
                  <a:pt x="2586347" y="694063"/>
                  <a:pt x="2577580" y="683872"/>
                  <a:pt x="2571658" y="672029"/>
                </a:cubicBezTo>
                <a:cubicBezTo>
                  <a:pt x="2566465" y="661642"/>
                  <a:pt x="2565834" y="649366"/>
                  <a:pt x="2560641" y="638979"/>
                </a:cubicBezTo>
                <a:cubicBezTo>
                  <a:pt x="2554720" y="627136"/>
                  <a:pt x="2543985" y="618027"/>
                  <a:pt x="2538608" y="605928"/>
                </a:cubicBezTo>
                <a:cubicBezTo>
                  <a:pt x="2529175" y="584704"/>
                  <a:pt x="2523919" y="561861"/>
                  <a:pt x="2516574" y="539827"/>
                </a:cubicBezTo>
                <a:lnTo>
                  <a:pt x="2494540" y="473726"/>
                </a:lnTo>
                <a:cubicBezTo>
                  <a:pt x="2490868" y="462709"/>
                  <a:pt x="2485800" y="452062"/>
                  <a:pt x="2483523" y="440675"/>
                </a:cubicBezTo>
                <a:cubicBezTo>
                  <a:pt x="2476179" y="403952"/>
                  <a:pt x="2492651" y="351279"/>
                  <a:pt x="2461490" y="330506"/>
                </a:cubicBezTo>
                <a:lnTo>
                  <a:pt x="2395388" y="286439"/>
                </a:lnTo>
                <a:cubicBezTo>
                  <a:pt x="2384371" y="279095"/>
                  <a:pt x="2374899" y="268592"/>
                  <a:pt x="2362338" y="264405"/>
                </a:cubicBezTo>
                <a:lnTo>
                  <a:pt x="2329287" y="253388"/>
                </a:lnTo>
                <a:cubicBezTo>
                  <a:pt x="2064743" y="279843"/>
                  <a:pt x="2394389" y="253388"/>
                  <a:pt x="2075899" y="253388"/>
                </a:cubicBezTo>
                <a:cubicBezTo>
                  <a:pt x="2038993" y="253388"/>
                  <a:pt x="2002454" y="260733"/>
                  <a:pt x="1965731" y="264405"/>
                </a:cubicBezTo>
                <a:cubicBezTo>
                  <a:pt x="1902584" y="359126"/>
                  <a:pt x="1978293" y="239282"/>
                  <a:pt x="1932680" y="330506"/>
                </a:cubicBezTo>
                <a:cubicBezTo>
                  <a:pt x="1889967" y="415931"/>
                  <a:pt x="1927320" y="313536"/>
                  <a:pt x="1899629" y="396607"/>
                </a:cubicBezTo>
                <a:cubicBezTo>
                  <a:pt x="1895957" y="481070"/>
                  <a:pt x="1894858" y="565684"/>
                  <a:pt x="1888613" y="649995"/>
                </a:cubicBezTo>
                <a:cubicBezTo>
                  <a:pt x="1887495" y="665095"/>
                  <a:pt x="1880085" y="679128"/>
                  <a:pt x="1877596" y="694063"/>
                </a:cubicBezTo>
                <a:cubicBezTo>
                  <a:pt x="1872729" y="723267"/>
                  <a:pt x="1876697" y="754374"/>
                  <a:pt x="1866579" y="782198"/>
                </a:cubicBezTo>
                <a:cubicBezTo>
                  <a:pt x="1861255" y="796840"/>
                  <a:pt x="1844545" y="804231"/>
                  <a:pt x="1833528" y="815248"/>
                </a:cubicBezTo>
                <a:lnTo>
                  <a:pt x="1811494" y="881350"/>
                </a:lnTo>
                <a:lnTo>
                  <a:pt x="1800478" y="914400"/>
                </a:lnTo>
                <a:cubicBezTo>
                  <a:pt x="1792226" y="972165"/>
                  <a:pt x="1788634" y="1001575"/>
                  <a:pt x="1778444" y="1057620"/>
                </a:cubicBezTo>
                <a:cubicBezTo>
                  <a:pt x="1775094" y="1076043"/>
                  <a:pt x="1772354" y="1094639"/>
                  <a:pt x="1767427" y="1112704"/>
                </a:cubicBezTo>
                <a:cubicBezTo>
                  <a:pt x="1761316" y="1135111"/>
                  <a:pt x="1752738" y="1156771"/>
                  <a:pt x="1745393" y="1178805"/>
                </a:cubicBezTo>
                <a:lnTo>
                  <a:pt x="1723359" y="1244906"/>
                </a:lnTo>
                <a:cubicBezTo>
                  <a:pt x="1686338" y="1355972"/>
                  <a:pt x="1742823" y="1183702"/>
                  <a:pt x="1701326" y="1322024"/>
                </a:cubicBezTo>
                <a:cubicBezTo>
                  <a:pt x="1694652" y="1344270"/>
                  <a:pt x="1686637" y="1366092"/>
                  <a:pt x="1679292" y="1388126"/>
                </a:cubicBezTo>
                <a:lnTo>
                  <a:pt x="1668275" y="1421176"/>
                </a:lnTo>
                <a:cubicBezTo>
                  <a:pt x="1671947" y="1505639"/>
                  <a:pt x="1665935" y="1591083"/>
                  <a:pt x="1679292" y="1674564"/>
                </a:cubicBezTo>
                <a:cubicBezTo>
                  <a:pt x="1681384" y="1687638"/>
                  <a:pt x="1700243" y="1691220"/>
                  <a:pt x="1712343" y="1696598"/>
                </a:cubicBezTo>
                <a:cubicBezTo>
                  <a:pt x="1733567" y="1706031"/>
                  <a:pt x="1756410" y="1711288"/>
                  <a:pt x="1778444" y="1718632"/>
                </a:cubicBezTo>
                <a:cubicBezTo>
                  <a:pt x="1825849" y="1734433"/>
                  <a:pt x="1800241" y="1726835"/>
                  <a:pt x="1855562" y="1740665"/>
                </a:cubicBezTo>
                <a:lnTo>
                  <a:pt x="1921663" y="1729648"/>
                </a:lnTo>
                <a:cubicBezTo>
                  <a:pt x="1944078" y="1675211"/>
                  <a:pt x="1926822" y="1611958"/>
                  <a:pt x="1932680" y="1553379"/>
                </a:cubicBezTo>
                <a:cubicBezTo>
                  <a:pt x="1935059" y="1529592"/>
                  <a:pt x="1960800" y="1458004"/>
                  <a:pt x="1965731" y="1443210"/>
                </a:cubicBezTo>
                <a:cubicBezTo>
                  <a:pt x="1997248" y="1348658"/>
                  <a:pt x="1948990" y="1499151"/>
                  <a:pt x="1987764" y="1344058"/>
                </a:cubicBezTo>
                <a:cubicBezTo>
                  <a:pt x="1993397" y="1321526"/>
                  <a:pt x="2009798" y="1277957"/>
                  <a:pt x="2009798" y="1277957"/>
                </a:cubicBezTo>
                <a:cubicBezTo>
                  <a:pt x="2025098" y="1170860"/>
                  <a:pt x="2014517" y="1226032"/>
                  <a:pt x="2042849" y="1112704"/>
                </a:cubicBezTo>
                <a:cubicBezTo>
                  <a:pt x="2046521" y="1098015"/>
                  <a:pt x="2049078" y="1083000"/>
                  <a:pt x="2053866" y="1068636"/>
                </a:cubicBezTo>
                <a:lnTo>
                  <a:pt x="2075899" y="1002535"/>
                </a:lnTo>
                <a:lnTo>
                  <a:pt x="2086916" y="969485"/>
                </a:lnTo>
                <a:cubicBezTo>
                  <a:pt x="2090588" y="829938"/>
                  <a:pt x="2088437" y="690116"/>
                  <a:pt x="2097933" y="550844"/>
                </a:cubicBezTo>
                <a:cubicBezTo>
                  <a:pt x="2099513" y="527672"/>
                  <a:pt x="2112622" y="506776"/>
                  <a:pt x="2119967" y="484742"/>
                </a:cubicBezTo>
                <a:cubicBezTo>
                  <a:pt x="2123639" y="473725"/>
                  <a:pt x="2124543" y="461354"/>
                  <a:pt x="2130984" y="451692"/>
                </a:cubicBezTo>
                <a:cubicBezTo>
                  <a:pt x="2138328" y="440675"/>
                  <a:pt x="2147640" y="430740"/>
                  <a:pt x="2153017" y="418641"/>
                </a:cubicBezTo>
                <a:cubicBezTo>
                  <a:pt x="2170470" y="379371"/>
                  <a:pt x="2167166" y="349408"/>
                  <a:pt x="2197085" y="319489"/>
                </a:cubicBezTo>
                <a:cubicBezTo>
                  <a:pt x="2206447" y="310127"/>
                  <a:pt x="2218292" y="303377"/>
                  <a:pt x="2230135" y="297456"/>
                </a:cubicBezTo>
                <a:cubicBezTo>
                  <a:pt x="2240522" y="292263"/>
                  <a:pt x="2252169" y="290111"/>
                  <a:pt x="2263186" y="286439"/>
                </a:cubicBezTo>
                <a:cubicBezTo>
                  <a:pt x="2284139" y="290630"/>
                  <a:pt x="2328736" y="297181"/>
                  <a:pt x="2351321" y="308473"/>
                </a:cubicBezTo>
                <a:cubicBezTo>
                  <a:pt x="2363164" y="314394"/>
                  <a:pt x="2373355" y="323162"/>
                  <a:pt x="2384372" y="330506"/>
                </a:cubicBezTo>
                <a:lnTo>
                  <a:pt x="2428439" y="396607"/>
                </a:lnTo>
                <a:cubicBezTo>
                  <a:pt x="2435784" y="407624"/>
                  <a:pt x="2446286" y="417097"/>
                  <a:pt x="2450473" y="429658"/>
                </a:cubicBezTo>
                <a:lnTo>
                  <a:pt x="2472506" y="495759"/>
                </a:lnTo>
                <a:lnTo>
                  <a:pt x="2483523" y="528810"/>
                </a:lnTo>
                <a:cubicBezTo>
                  <a:pt x="2487195" y="565533"/>
                  <a:pt x="2487739" y="602705"/>
                  <a:pt x="2494540" y="638979"/>
                </a:cubicBezTo>
                <a:cubicBezTo>
                  <a:pt x="2498820" y="661807"/>
                  <a:pt x="2509229" y="683046"/>
                  <a:pt x="2516574" y="705080"/>
                </a:cubicBezTo>
                <a:cubicBezTo>
                  <a:pt x="2531778" y="750691"/>
                  <a:pt x="2521150" y="728468"/>
                  <a:pt x="2549625" y="771181"/>
                </a:cubicBezTo>
                <a:lnTo>
                  <a:pt x="2615726" y="969485"/>
                </a:lnTo>
                <a:lnTo>
                  <a:pt x="2637759" y="1035586"/>
                </a:lnTo>
                <a:lnTo>
                  <a:pt x="2648776" y="1068636"/>
                </a:lnTo>
                <a:cubicBezTo>
                  <a:pt x="2652448" y="1109031"/>
                  <a:pt x="2644729" y="1152161"/>
                  <a:pt x="2659793" y="1189822"/>
                </a:cubicBezTo>
                <a:cubicBezTo>
                  <a:pt x="2664106" y="1200604"/>
                  <a:pt x="2682457" y="1183999"/>
                  <a:pt x="2692844" y="1178805"/>
                </a:cubicBezTo>
                <a:cubicBezTo>
                  <a:pt x="2704687" y="1172884"/>
                  <a:pt x="2714051" y="1162692"/>
                  <a:pt x="2725894" y="1156771"/>
                </a:cubicBezTo>
                <a:cubicBezTo>
                  <a:pt x="2753016" y="1143210"/>
                  <a:pt x="2799657" y="1138969"/>
                  <a:pt x="2825046" y="1134738"/>
                </a:cubicBezTo>
                <a:cubicBezTo>
                  <a:pt x="2832391" y="1123721"/>
                  <a:pt x="2838603" y="1111859"/>
                  <a:pt x="2847080" y="1101687"/>
                </a:cubicBezTo>
                <a:cubicBezTo>
                  <a:pt x="2864484" y="1080802"/>
                  <a:pt x="2888421" y="1058983"/>
                  <a:pt x="2913181" y="1046603"/>
                </a:cubicBezTo>
                <a:cubicBezTo>
                  <a:pt x="2923568" y="1041410"/>
                  <a:pt x="2935215" y="1039258"/>
                  <a:pt x="2946232" y="1035586"/>
                </a:cubicBezTo>
                <a:cubicBezTo>
                  <a:pt x="2942560" y="965812"/>
                  <a:pt x="2948918" y="894778"/>
                  <a:pt x="2935215" y="826265"/>
                </a:cubicBezTo>
                <a:cubicBezTo>
                  <a:pt x="2930022" y="800298"/>
                  <a:pt x="2905836" y="782198"/>
                  <a:pt x="2891147" y="760164"/>
                </a:cubicBezTo>
                <a:cubicBezTo>
                  <a:pt x="2828718" y="666521"/>
                  <a:pt x="2931546" y="811579"/>
                  <a:pt x="2803013" y="683046"/>
                </a:cubicBezTo>
                <a:cubicBezTo>
                  <a:pt x="2760599" y="640632"/>
                  <a:pt x="2782926" y="658637"/>
                  <a:pt x="2736911" y="627962"/>
                </a:cubicBezTo>
                <a:cubicBezTo>
                  <a:pt x="2727211" y="598861"/>
                  <a:pt x="2710238" y="538280"/>
                  <a:pt x="2681827" y="528810"/>
                </a:cubicBezTo>
                <a:lnTo>
                  <a:pt x="2648776" y="517793"/>
                </a:lnTo>
                <a:cubicBezTo>
                  <a:pt x="2637759" y="510448"/>
                  <a:pt x="2623997" y="506098"/>
                  <a:pt x="2615726" y="495759"/>
                </a:cubicBezTo>
                <a:cubicBezTo>
                  <a:pt x="2608472" y="486691"/>
                  <a:pt x="2607899" y="473875"/>
                  <a:pt x="2604709" y="462709"/>
                </a:cubicBezTo>
                <a:cubicBezTo>
                  <a:pt x="2568090" y="334544"/>
                  <a:pt x="2625959" y="525672"/>
                  <a:pt x="2582675" y="352540"/>
                </a:cubicBezTo>
                <a:cubicBezTo>
                  <a:pt x="2577042" y="330008"/>
                  <a:pt x="2567985" y="308473"/>
                  <a:pt x="2560641" y="286439"/>
                </a:cubicBezTo>
                <a:lnTo>
                  <a:pt x="2538608" y="220338"/>
                </a:lnTo>
                <a:cubicBezTo>
                  <a:pt x="2534936" y="209321"/>
                  <a:pt x="2537254" y="193729"/>
                  <a:pt x="2527591" y="187287"/>
                </a:cubicBezTo>
                <a:lnTo>
                  <a:pt x="2494540" y="165253"/>
                </a:lnTo>
                <a:cubicBezTo>
                  <a:pt x="2487195" y="154236"/>
                  <a:pt x="2483734" y="139220"/>
                  <a:pt x="2472506" y="132203"/>
                </a:cubicBezTo>
                <a:cubicBezTo>
                  <a:pt x="2452811" y="119894"/>
                  <a:pt x="2406405" y="110169"/>
                  <a:pt x="2406405" y="110169"/>
                </a:cubicBezTo>
                <a:cubicBezTo>
                  <a:pt x="2395388" y="102824"/>
                  <a:pt x="2385198" y="94056"/>
                  <a:pt x="2373355" y="88135"/>
                </a:cubicBezTo>
                <a:cubicBezTo>
                  <a:pt x="2339390" y="71152"/>
                  <a:pt x="2282549" y="69899"/>
                  <a:pt x="2252169" y="66101"/>
                </a:cubicBezTo>
                <a:cubicBezTo>
                  <a:pt x="2090664" y="12269"/>
                  <a:pt x="2264748" y="66747"/>
                  <a:pt x="1822511" y="44068"/>
                </a:cubicBezTo>
                <a:cubicBezTo>
                  <a:pt x="1791657" y="42486"/>
                  <a:pt x="1782297" y="23961"/>
                  <a:pt x="1756410" y="11017"/>
                </a:cubicBezTo>
                <a:cubicBezTo>
                  <a:pt x="1746023" y="5824"/>
                  <a:pt x="1734376" y="3672"/>
                  <a:pt x="1723359" y="0"/>
                </a:cubicBezTo>
                <a:cubicBezTo>
                  <a:pt x="1697653" y="3672"/>
                  <a:pt x="1671704" y="5924"/>
                  <a:pt x="1646241" y="11017"/>
                </a:cubicBezTo>
                <a:cubicBezTo>
                  <a:pt x="1550257" y="30214"/>
                  <a:pt x="1687785" y="14795"/>
                  <a:pt x="1569123" y="33051"/>
                </a:cubicBezTo>
                <a:cubicBezTo>
                  <a:pt x="1521437" y="40387"/>
                  <a:pt x="1453289" y="42731"/>
                  <a:pt x="1403870" y="55085"/>
                </a:cubicBezTo>
                <a:cubicBezTo>
                  <a:pt x="1381338" y="60718"/>
                  <a:pt x="1360986" y="76491"/>
                  <a:pt x="1337769" y="77118"/>
                </a:cubicBezTo>
                <a:lnTo>
                  <a:pt x="930145" y="88135"/>
                </a:lnTo>
                <a:cubicBezTo>
                  <a:pt x="919128" y="91807"/>
                  <a:pt x="907246" y="93512"/>
                  <a:pt x="897094" y="99152"/>
                </a:cubicBezTo>
                <a:cubicBezTo>
                  <a:pt x="875701" y="111037"/>
                  <a:pt x="832273" y="151784"/>
                  <a:pt x="797943" y="154236"/>
                </a:cubicBezTo>
                <a:cubicBezTo>
                  <a:pt x="706296" y="160782"/>
                  <a:pt x="614328" y="161581"/>
                  <a:pt x="522521" y="165253"/>
                </a:cubicBezTo>
                <a:cubicBezTo>
                  <a:pt x="515176" y="176270"/>
                  <a:pt x="509850" y="188941"/>
                  <a:pt x="500487" y="198304"/>
                </a:cubicBezTo>
                <a:cubicBezTo>
                  <a:pt x="472118" y="226673"/>
                  <a:pt x="451766" y="223472"/>
                  <a:pt x="412352" y="231354"/>
                </a:cubicBezTo>
                <a:lnTo>
                  <a:pt x="390319" y="297456"/>
                </a:lnTo>
                <a:cubicBezTo>
                  <a:pt x="386647" y="308473"/>
                  <a:pt x="385744" y="320844"/>
                  <a:pt x="379302" y="330506"/>
                </a:cubicBezTo>
                <a:cubicBezTo>
                  <a:pt x="348595" y="376565"/>
                  <a:pt x="341013" y="397300"/>
                  <a:pt x="302184" y="429658"/>
                </a:cubicBezTo>
                <a:cubicBezTo>
                  <a:pt x="292012" y="438135"/>
                  <a:pt x="280150" y="444347"/>
                  <a:pt x="269133" y="451692"/>
                </a:cubicBezTo>
                <a:cubicBezTo>
                  <a:pt x="234215" y="504068"/>
                  <a:pt x="251287" y="472179"/>
                  <a:pt x="225066" y="550844"/>
                </a:cubicBezTo>
                <a:cubicBezTo>
                  <a:pt x="221394" y="561861"/>
                  <a:pt x="223711" y="577452"/>
                  <a:pt x="214049" y="583894"/>
                </a:cubicBezTo>
                <a:lnTo>
                  <a:pt x="180998" y="605928"/>
                </a:lnTo>
                <a:cubicBezTo>
                  <a:pt x="153304" y="689010"/>
                  <a:pt x="190663" y="586595"/>
                  <a:pt x="147947" y="672029"/>
                </a:cubicBezTo>
                <a:cubicBezTo>
                  <a:pt x="142754" y="682416"/>
                  <a:pt x="142124" y="694693"/>
                  <a:pt x="136931" y="705080"/>
                </a:cubicBezTo>
                <a:cubicBezTo>
                  <a:pt x="124552" y="729839"/>
                  <a:pt x="102728" y="753779"/>
                  <a:pt x="81846" y="771181"/>
                </a:cubicBezTo>
                <a:cubicBezTo>
                  <a:pt x="71674" y="779657"/>
                  <a:pt x="59813" y="785870"/>
                  <a:pt x="48796" y="793215"/>
                </a:cubicBezTo>
                <a:cubicBezTo>
                  <a:pt x="38957" y="807973"/>
                  <a:pt x="0" y="848745"/>
                  <a:pt x="37779" y="870333"/>
                </a:cubicBezTo>
                <a:cubicBezTo>
                  <a:pt x="56910" y="881265"/>
                  <a:pt x="37779" y="859316"/>
                  <a:pt x="59813" y="859316"/>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037243" y="3591499"/>
            <a:ext cx="922821" cy="1239811"/>
          </a:xfrm>
          <a:custGeom>
            <a:avLst/>
            <a:gdLst>
              <a:gd name="connsiteX0" fmla="*/ 0 w 922821"/>
              <a:gd name="connsiteY0" fmla="*/ 187287 h 1239811"/>
              <a:gd name="connsiteX1" fmla="*/ 55085 w 922821"/>
              <a:gd name="connsiteY1" fmla="*/ 198303 h 1239811"/>
              <a:gd name="connsiteX2" fmla="*/ 88135 w 922821"/>
              <a:gd name="connsiteY2" fmla="*/ 209320 h 1239811"/>
              <a:gd name="connsiteX3" fmla="*/ 99152 w 922821"/>
              <a:gd name="connsiteY3" fmla="*/ 242371 h 1239811"/>
              <a:gd name="connsiteX4" fmla="*/ 132203 w 922821"/>
              <a:gd name="connsiteY4" fmla="*/ 275421 h 1239811"/>
              <a:gd name="connsiteX5" fmla="*/ 209321 w 922821"/>
              <a:gd name="connsiteY5" fmla="*/ 363556 h 1239811"/>
              <a:gd name="connsiteX6" fmla="*/ 286439 w 922821"/>
              <a:gd name="connsiteY6" fmla="*/ 451691 h 1239811"/>
              <a:gd name="connsiteX7" fmla="*/ 330506 w 922821"/>
              <a:gd name="connsiteY7" fmla="*/ 517793 h 1239811"/>
              <a:gd name="connsiteX8" fmla="*/ 341523 w 922821"/>
              <a:gd name="connsiteY8" fmla="*/ 561860 h 1239811"/>
              <a:gd name="connsiteX9" fmla="*/ 385591 w 922821"/>
              <a:gd name="connsiteY9" fmla="*/ 661012 h 1239811"/>
              <a:gd name="connsiteX10" fmla="*/ 418641 w 922821"/>
              <a:gd name="connsiteY10" fmla="*/ 771181 h 1239811"/>
              <a:gd name="connsiteX11" fmla="*/ 429658 w 922821"/>
              <a:gd name="connsiteY11" fmla="*/ 804231 h 1239811"/>
              <a:gd name="connsiteX12" fmla="*/ 440675 w 922821"/>
              <a:gd name="connsiteY12" fmla="*/ 837282 h 1239811"/>
              <a:gd name="connsiteX13" fmla="*/ 462709 w 922821"/>
              <a:gd name="connsiteY13" fmla="*/ 870332 h 1239811"/>
              <a:gd name="connsiteX14" fmla="*/ 473726 w 922821"/>
              <a:gd name="connsiteY14" fmla="*/ 914400 h 1239811"/>
              <a:gd name="connsiteX15" fmla="*/ 484743 w 922821"/>
              <a:gd name="connsiteY15" fmla="*/ 947450 h 1239811"/>
              <a:gd name="connsiteX16" fmla="*/ 495759 w 922821"/>
              <a:gd name="connsiteY16" fmla="*/ 1013552 h 1239811"/>
              <a:gd name="connsiteX17" fmla="*/ 517793 w 922821"/>
              <a:gd name="connsiteY17" fmla="*/ 1079653 h 1239811"/>
              <a:gd name="connsiteX18" fmla="*/ 550844 w 922821"/>
              <a:gd name="connsiteY18" fmla="*/ 1200838 h 1239811"/>
              <a:gd name="connsiteX19" fmla="*/ 583894 w 922821"/>
              <a:gd name="connsiteY19" fmla="*/ 1222872 h 1239811"/>
              <a:gd name="connsiteX20" fmla="*/ 616945 w 922821"/>
              <a:gd name="connsiteY20" fmla="*/ 1211855 h 1239811"/>
              <a:gd name="connsiteX21" fmla="*/ 583894 w 922821"/>
              <a:gd name="connsiteY21" fmla="*/ 1057619 h 1239811"/>
              <a:gd name="connsiteX22" fmla="*/ 561861 w 922821"/>
              <a:gd name="connsiteY22" fmla="*/ 1024568 h 1239811"/>
              <a:gd name="connsiteX23" fmla="*/ 550844 w 922821"/>
              <a:gd name="connsiteY23" fmla="*/ 991518 h 1239811"/>
              <a:gd name="connsiteX24" fmla="*/ 528810 w 922821"/>
              <a:gd name="connsiteY24" fmla="*/ 881349 h 1239811"/>
              <a:gd name="connsiteX25" fmla="*/ 506776 w 922821"/>
              <a:gd name="connsiteY25" fmla="*/ 815248 h 1239811"/>
              <a:gd name="connsiteX26" fmla="*/ 495759 w 922821"/>
              <a:gd name="connsiteY26" fmla="*/ 771181 h 1239811"/>
              <a:gd name="connsiteX27" fmla="*/ 462709 w 922821"/>
              <a:gd name="connsiteY27" fmla="*/ 672029 h 1239811"/>
              <a:gd name="connsiteX28" fmla="*/ 440675 w 922821"/>
              <a:gd name="connsiteY28" fmla="*/ 605928 h 1239811"/>
              <a:gd name="connsiteX29" fmla="*/ 429658 w 922821"/>
              <a:gd name="connsiteY29" fmla="*/ 572877 h 1239811"/>
              <a:gd name="connsiteX30" fmla="*/ 374574 w 922821"/>
              <a:gd name="connsiteY30" fmla="*/ 506776 h 1239811"/>
              <a:gd name="connsiteX31" fmla="*/ 363557 w 922821"/>
              <a:gd name="connsiteY31" fmla="*/ 473725 h 1239811"/>
              <a:gd name="connsiteX32" fmla="*/ 341523 w 922821"/>
              <a:gd name="connsiteY32" fmla="*/ 440674 h 1239811"/>
              <a:gd name="connsiteX33" fmla="*/ 286439 w 922821"/>
              <a:gd name="connsiteY33" fmla="*/ 352540 h 1239811"/>
              <a:gd name="connsiteX34" fmla="*/ 231355 w 922821"/>
              <a:gd name="connsiteY34" fmla="*/ 297455 h 1239811"/>
              <a:gd name="connsiteX35" fmla="*/ 165253 w 922821"/>
              <a:gd name="connsiteY35" fmla="*/ 231354 h 1239811"/>
              <a:gd name="connsiteX36" fmla="*/ 99152 w 922821"/>
              <a:gd name="connsiteY36" fmla="*/ 209320 h 1239811"/>
              <a:gd name="connsiteX37" fmla="*/ 88135 w 922821"/>
              <a:gd name="connsiteY37" fmla="*/ 176270 h 1239811"/>
              <a:gd name="connsiteX38" fmla="*/ 176270 w 922821"/>
              <a:gd name="connsiteY38" fmla="*/ 121185 h 1239811"/>
              <a:gd name="connsiteX39" fmla="*/ 506776 w 922821"/>
              <a:gd name="connsiteY39" fmla="*/ 88135 h 1239811"/>
              <a:gd name="connsiteX40" fmla="*/ 539827 w 922821"/>
              <a:gd name="connsiteY40" fmla="*/ 77118 h 1239811"/>
              <a:gd name="connsiteX41" fmla="*/ 661012 w 922821"/>
              <a:gd name="connsiteY41" fmla="*/ 99152 h 1239811"/>
              <a:gd name="connsiteX42" fmla="*/ 727114 w 922821"/>
              <a:gd name="connsiteY42" fmla="*/ 143219 h 1239811"/>
              <a:gd name="connsiteX43" fmla="*/ 870333 w 922821"/>
              <a:gd name="connsiteY43" fmla="*/ 165253 h 1239811"/>
              <a:gd name="connsiteX44" fmla="*/ 859316 w 922821"/>
              <a:gd name="connsiteY44" fmla="*/ 385590 h 1239811"/>
              <a:gd name="connsiteX45" fmla="*/ 837282 w 922821"/>
              <a:gd name="connsiteY45" fmla="*/ 451691 h 1239811"/>
              <a:gd name="connsiteX46" fmla="*/ 815249 w 922821"/>
              <a:gd name="connsiteY46" fmla="*/ 616944 h 1239811"/>
              <a:gd name="connsiteX47" fmla="*/ 793215 w 922821"/>
              <a:gd name="connsiteY47" fmla="*/ 683046 h 1239811"/>
              <a:gd name="connsiteX48" fmla="*/ 782198 w 922821"/>
              <a:gd name="connsiteY48" fmla="*/ 804231 h 1239811"/>
              <a:gd name="connsiteX49" fmla="*/ 760164 w 922821"/>
              <a:gd name="connsiteY49" fmla="*/ 837282 h 1239811"/>
              <a:gd name="connsiteX50" fmla="*/ 749147 w 922821"/>
              <a:gd name="connsiteY50" fmla="*/ 870332 h 1239811"/>
              <a:gd name="connsiteX51" fmla="*/ 716097 w 922821"/>
              <a:gd name="connsiteY51" fmla="*/ 969484 h 1239811"/>
              <a:gd name="connsiteX52" fmla="*/ 705080 w 922821"/>
              <a:gd name="connsiteY52" fmla="*/ 1013552 h 1239811"/>
              <a:gd name="connsiteX53" fmla="*/ 694063 w 922821"/>
              <a:gd name="connsiteY53" fmla="*/ 1046602 h 1239811"/>
              <a:gd name="connsiteX54" fmla="*/ 683046 w 922821"/>
              <a:gd name="connsiteY54" fmla="*/ 1090670 h 1239811"/>
              <a:gd name="connsiteX55" fmla="*/ 661012 w 922821"/>
              <a:gd name="connsiteY55" fmla="*/ 1156771 h 1239811"/>
              <a:gd name="connsiteX56" fmla="*/ 649996 w 922821"/>
              <a:gd name="connsiteY56" fmla="*/ 1189821 h 1239811"/>
              <a:gd name="connsiteX57" fmla="*/ 661012 w 922821"/>
              <a:gd name="connsiteY57" fmla="*/ 1233889 h 1239811"/>
              <a:gd name="connsiteX58" fmla="*/ 694063 w 922821"/>
              <a:gd name="connsiteY58" fmla="*/ 1211855 h 1239811"/>
              <a:gd name="connsiteX59" fmla="*/ 716097 w 922821"/>
              <a:gd name="connsiteY59" fmla="*/ 1145754 h 1239811"/>
              <a:gd name="connsiteX60" fmla="*/ 738130 w 922821"/>
              <a:gd name="connsiteY60" fmla="*/ 1079653 h 1239811"/>
              <a:gd name="connsiteX61" fmla="*/ 749147 w 922821"/>
              <a:gd name="connsiteY61" fmla="*/ 1046602 h 1239811"/>
              <a:gd name="connsiteX62" fmla="*/ 760164 w 922821"/>
              <a:gd name="connsiteY62" fmla="*/ 1002535 h 1239811"/>
              <a:gd name="connsiteX63" fmla="*/ 782198 w 922821"/>
              <a:gd name="connsiteY63" fmla="*/ 936434 h 1239811"/>
              <a:gd name="connsiteX64" fmla="*/ 793215 w 922821"/>
              <a:gd name="connsiteY64" fmla="*/ 903383 h 1239811"/>
              <a:gd name="connsiteX65" fmla="*/ 826265 w 922821"/>
              <a:gd name="connsiteY65" fmla="*/ 793214 h 1239811"/>
              <a:gd name="connsiteX66" fmla="*/ 859316 w 922821"/>
              <a:gd name="connsiteY66" fmla="*/ 694062 h 1239811"/>
              <a:gd name="connsiteX67" fmla="*/ 870333 w 922821"/>
              <a:gd name="connsiteY67" fmla="*/ 661012 h 1239811"/>
              <a:gd name="connsiteX68" fmla="*/ 881350 w 922821"/>
              <a:gd name="connsiteY68" fmla="*/ 550843 h 1239811"/>
              <a:gd name="connsiteX69" fmla="*/ 892367 w 922821"/>
              <a:gd name="connsiteY69" fmla="*/ 495759 h 1239811"/>
              <a:gd name="connsiteX70" fmla="*/ 914400 w 922821"/>
              <a:gd name="connsiteY70" fmla="*/ 220337 h 1239811"/>
              <a:gd name="connsiteX71" fmla="*/ 903384 w 922821"/>
              <a:gd name="connsiteY71" fmla="*/ 121185 h 1239811"/>
              <a:gd name="connsiteX72" fmla="*/ 870333 w 922821"/>
              <a:gd name="connsiteY72" fmla="*/ 110168 h 1239811"/>
              <a:gd name="connsiteX73" fmla="*/ 859316 w 922821"/>
              <a:gd name="connsiteY73" fmla="*/ 77118 h 1239811"/>
              <a:gd name="connsiteX74" fmla="*/ 782198 w 922821"/>
              <a:gd name="connsiteY74" fmla="*/ 55084 h 1239811"/>
              <a:gd name="connsiteX75" fmla="*/ 716097 w 922821"/>
              <a:gd name="connsiteY75" fmla="*/ 33050 h 1239811"/>
              <a:gd name="connsiteX76" fmla="*/ 627962 w 922821"/>
              <a:gd name="connsiteY76" fmla="*/ 11017 h 1239811"/>
              <a:gd name="connsiteX77" fmla="*/ 594911 w 922821"/>
              <a:gd name="connsiteY77" fmla="*/ 0 h 1239811"/>
              <a:gd name="connsiteX78" fmla="*/ 319490 w 922821"/>
              <a:gd name="connsiteY78" fmla="*/ 11017 h 1239811"/>
              <a:gd name="connsiteX79" fmla="*/ 286439 w 922821"/>
              <a:gd name="connsiteY79" fmla="*/ 33050 h 1239811"/>
              <a:gd name="connsiteX80" fmla="*/ 220338 w 922821"/>
              <a:gd name="connsiteY80" fmla="*/ 55084 h 1239811"/>
              <a:gd name="connsiteX81" fmla="*/ 187287 w 922821"/>
              <a:gd name="connsiteY81" fmla="*/ 66101 h 1239811"/>
              <a:gd name="connsiteX82" fmla="*/ 55085 w 922821"/>
              <a:gd name="connsiteY82" fmla="*/ 77118 h 1239811"/>
              <a:gd name="connsiteX83" fmla="*/ 33051 w 922821"/>
              <a:gd name="connsiteY83" fmla="*/ 110168 h 1239811"/>
              <a:gd name="connsiteX84" fmla="*/ 33051 w 922821"/>
              <a:gd name="connsiteY84" fmla="*/ 220337 h 1239811"/>
              <a:gd name="connsiteX85" fmla="*/ 66102 w 922821"/>
              <a:gd name="connsiteY85" fmla="*/ 242371 h 1239811"/>
              <a:gd name="connsiteX86" fmla="*/ 110169 w 922821"/>
              <a:gd name="connsiteY86" fmla="*/ 242371 h 1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2821" h="1239811">
                <a:moveTo>
                  <a:pt x="0" y="187287"/>
                </a:moveTo>
                <a:cubicBezTo>
                  <a:pt x="18362" y="190959"/>
                  <a:pt x="36919" y="193762"/>
                  <a:pt x="55085" y="198303"/>
                </a:cubicBezTo>
                <a:cubicBezTo>
                  <a:pt x="66351" y="201119"/>
                  <a:pt x="79924" y="201109"/>
                  <a:pt x="88135" y="209320"/>
                </a:cubicBezTo>
                <a:cubicBezTo>
                  <a:pt x="96346" y="217532"/>
                  <a:pt x="92710" y="232708"/>
                  <a:pt x="99152" y="242371"/>
                </a:cubicBezTo>
                <a:cubicBezTo>
                  <a:pt x="107794" y="255334"/>
                  <a:pt x="122638" y="263123"/>
                  <a:pt x="132203" y="275421"/>
                </a:cubicBezTo>
                <a:cubicBezTo>
                  <a:pt x="201412" y="364405"/>
                  <a:pt x="145337" y="320902"/>
                  <a:pt x="209321" y="363556"/>
                </a:cubicBezTo>
                <a:cubicBezTo>
                  <a:pt x="260732" y="440675"/>
                  <a:pt x="231354" y="414969"/>
                  <a:pt x="286439" y="451691"/>
                </a:cubicBezTo>
                <a:cubicBezTo>
                  <a:pt x="320836" y="554881"/>
                  <a:pt x="264488" y="402260"/>
                  <a:pt x="330506" y="517793"/>
                </a:cubicBezTo>
                <a:cubicBezTo>
                  <a:pt x="338018" y="530939"/>
                  <a:pt x="337172" y="547357"/>
                  <a:pt x="341523" y="561860"/>
                </a:cubicBezTo>
                <a:cubicBezTo>
                  <a:pt x="362977" y="633371"/>
                  <a:pt x="353392" y="612713"/>
                  <a:pt x="385591" y="661012"/>
                </a:cubicBezTo>
                <a:cubicBezTo>
                  <a:pt x="402240" y="727606"/>
                  <a:pt x="391822" y="690723"/>
                  <a:pt x="418641" y="771181"/>
                </a:cubicBezTo>
                <a:lnTo>
                  <a:pt x="429658" y="804231"/>
                </a:lnTo>
                <a:cubicBezTo>
                  <a:pt x="433330" y="815248"/>
                  <a:pt x="434233" y="827620"/>
                  <a:pt x="440675" y="837282"/>
                </a:cubicBezTo>
                <a:lnTo>
                  <a:pt x="462709" y="870332"/>
                </a:lnTo>
                <a:cubicBezTo>
                  <a:pt x="466381" y="885021"/>
                  <a:pt x="469566" y="899841"/>
                  <a:pt x="473726" y="914400"/>
                </a:cubicBezTo>
                <a:cubicBezTo>
                  <a:pt x="476916" y="925566"/>
                  <a:pt x="482224" y="936114"/>
                  <a:pt x="484743" y="947450"/>
                </a:cubicBezTo>
                <a:cubicBezTo>
                  <a:pt x="489589" y="969256"/>
                  <a:pt x="490341" y="991881"/>
                  <a:pt x="495759" y="1013552"/>
                </a:cubicBezTo>
                <a:cubicBezTo>
                  <a:pt x="501392" y="1036084"/>
                  <a:pt x="513238" y="1056878"/>
                  <a:pt x="517793" y="1079653"/>
                </a:cubicBezTo>
                <a:cubicBezTo>
                  <a:pt x="521229" y="1096833"/>
                  <a:pt x="537941" y="1192236"/>
                  <a:pt x="550844" y="1200838"/>
                </a:cubicBezTo>
                <a:lnTo>
                  <a:pt x="583894" y="1222872"/>
                </a:lnTo>
                <a:cubicBezTo>
                  <a:pt x="594911" y="1219200"/>
                  <a:pt x="614426" y="1223191"/>
                  <a:pt x="616945" y="1211855"/>
                </a:cubicBezTo>
                <a:cubicBezTo>
                  <a:pt x="621996" y="1189128"/>
                  <a:pt x="600426" y="1082419"/>
                  <a:pt x="583894" y="1057619"/>
                </a:cubicBezTo>
                <a:cubicBezTo>
                  <a:pt x="576550" y="1046602"/>
                  <a:pt x="567782" y="1036411"/>
                  <a:pt x="561861" y="1024568"/>
                </a:cubicBezTo>
                <a:cubicBezTo>
                  <a:pt x="556668" y="1014181"/>
                  <a:pt x="553455" y="1002833"/>
                  <a:pt x="550844" y="991518"/>
                </a:cubicBezTo>
                <a:cubicBezTo>
                  <a:pt x="542423" y="955027"/>
                  <a:pt x="540653" y="916877"/>
                  <a:pt x="528810" y="881349"/>
                </a:cubicBezTo>
                <a:cubicBezTo>
                  <a:pt x="521465" y="859315"/>
                  <a:pt x="512409" y="837780"/>
                  <a:pt x="506776" y="815248"/>
                </a:cubicBezTo>
                <a:cubicBezTo>
                  <a:pt x="503104" y="800559"/>
                  <a:pt x="500110" y="785684"/>
                  <a:pt x="495759" y="771181"/>
                </a:cubicBezTo>
                <a:cubicBezTo>
                  <a:pt x="495740" y="771118"/>
                  <a:pt x="468228" y="688586"/>
                  <a:pt x="462709" y="672029"/>
                </a:cubicBezTo>
                <a:lnTo>
                  <a:pt x="440675" y="605928"/>
                </a:lnTo>
                <a:cubicBezTo>
                  <a:pt x="437003" y="594911"/>
                  <a:pt x="437869" y="581089"/>
                  <a:pt x="429658" y="572877"/>
                </a:cubicBezTo>
                <a:cubicBezTo>
                  <a:pt x="387246" y="530463"/>
                  <a:pt x="405250" y="552789"/>
                  <a:pt x="374574" y="506776"/>
                </a:cubicBezTo>
                <a:cubicBezTo>
                  <a:pt x="370902" y="495759"/>
                  <a:pt x="368750" y="484112"/>
                  <a:pt x="363557" y="473725"/>
                </a:cubicBezTo>
                <a:cubicBezTo>
                  <a:pt x="357636" y="461882"/>
                  <a:pt x="346901" y="452774"/>
                  <a:pt x="341523" y="440674"/>
                </a:cubicBezTo>
                <a:cubicBezTo>
                  <a:pt x="302883" y="353732"/>
                  <a:pt x="345896" y="392176"/>
                  <a:pt x="286439" y="352540"/>
                </a:cubicBezTo>
                <a:cubicBezTo>
                  <a:pt x="241037" y="284438"/>
                  <a:pt x="291445" y="350868"/>
                  <a:pt x="231355" y="297455"/>
                </a:cubicBezTo>
                <a:cubicBezTo>
                  <a:pt x="208065" y="276753"/>
                  <a:pt x="194814" y="241208"/>
                  <a:pt x="165253" y="231354"/>
                </a:cubicBezTo>
                <a:lnTo>
                  <a:pt x="99152" y="209320"/>
                </a:lnTo>
                <a:cubicBezTo>
                  <a:pt x="95480" y="198303"/>
                  <a:pt x="88135" y="187883"/>
                  <a:pt x="88135" y="176270"/>
                </a:cubicBezTo>
                <a:cubicBezTo>
                  <a:pt x="88135" y="109484"/>
                  <a:pt x="113857" y="130101"/>
                  <a:pt x="176270" y="121185"/>
                </a:cubicBezTo>
                <a:cubicBezTo>
                  <a:pt x="326056" y="71258"/>
                  <a:pt x="219166" y="100119"/>
                  <a:pt x="506776" y="88135"/>
                </a:cubicBezTo>
                <a:cubicBezTo>
                  <a:pt x="517793" y="84463"/>
                  <a:pt x="528214" y="77118"/>
                  <a:pt x="539827" y="77118"/>
                </a:cubicBezTo>
                <a:cubicBezTo>
                  <a:pt x="554716" y="77118"/>
                  <a:pt x="633123" y="83658"/>
                  <a:pt x="661012" y="99152"/>
                </a:cubicBezTo>
                <a:cubicBezTo>
                  <a:pt x="684161" y="112012"/>
                  <a:pt x="701992" y="134845"/>
                  <a:pt x="727114" y="143219"/>
                </a:cubicBezTo>
                <a:cubicBezTo>
                  <a:pt x="795176" y="165907"/>
                  <a:pt x="748609" y="153080"/>
                  <a:pt x="870333" y="165253"/>
                </a:cubicBezTo>
                <a:cubicBezTo>
                  <a:pt x="866661" y="238699"/>
                  <a:pt x="867745" y="312537"/>
                  <a:pt x="859316" y="385590"/>
                </a:cubicBezTo>
                <a:cubicBezTo>
                  <a:pt x="856654" y="408662"/>
                  <a:pt x="837282" y="451691"/>
                  <a:pt x="837282" y="451691"/>
                </a:cubicBezTo>
                <a:cubicBezTo>
                  <a:pt x="831978" y="504734"/>
                  <a:pt x="829659" y="564107"/>
                  <a:pt x="815249" y="616944"/>
                </a:cubicBezTo>
                <a:cubicBezTo>
                  <a:pt x="809138" y="639352"/>
                  <a:pt x="793215" y="683046"/>
                  <a:pt x="793215" y="683046"/>
                </a:cubicBezTo>
                <a:cubicBezTo>
                  <a:pt x="789543" y="723441"/>
                  <a:pt x="790697" y="764570"/>
                  <a:pt x="782198" y="804231"/>
                </a:cubicBezTo>
                <a:cubicBezTo>
                  <a:pt x="779424" y="817178"/>
                  <a:pt x="766086" y="825439"/>
                  <a:pt x="760164" y="837282"/>
                </a:cubicBezTo>
                <a:cubicBezTo>
                  <a:pt x="754971" y="847669"/>
                  <a:pt x="752819" y="859315"/>
                  <a:pt x="749147" y="870332"/>
                </a:cubicBezTo>
                <a:cubicBezTo>
                  <a:pt x="722754" y="1028692"/>
                  <a:pt x="758345" y="870905"/>
                  <a:pt x="716097" y="969484"/>
                </a:cubicBezTo>
                <a:cubicBezTo>
                  <a:pt x="710133" y="983401"/>
                  <a:pt x="709240" y="998993"/>
                  <a:pt x="705080" y="1013552"/>
                </a:cubicBezTo>
                <a:cubicBezTo>
                  <a:pt x="701890" y="1024718"/>
                  <a:pt x="697253" y="1035436"/>
                  <a:pt x="694063" y="1046602"/>
                </a:cubicBezTo>
                <a:cubicBezTo>
                  <a:pt x="689903" y="1061161"/>
                  <a:pt x="687397" y="1076167"/>
                  <a:pt x="683046" y="1090670"/>
                </a:cubicBezTo>
                <a:cubicBezTo>
                  <a:pt x="676372" y="1112916"/>
                  <a:pt x="668356" y="1134737"/>
                  <a:pt x="661012" y="1156771"/>
                </a:cubicBezTo>
                <a:lnTo>
                  <a:pt x="649996" y="1189821"/>
                </a:lnTo>
                <a:cubicBezTo>
                  <a:pt x="653668" y="1204510"/>
                  <a:pt x="647469" y="1227117"/>
                  <a:pt x="661012" y="1233889"/>
                </a:cubicBezTo>
                <a:cubicBezTo>
                  <a:pt x="672855" y="1239811"/>
                  <a:pt x="687045" y="1223083"/>
                  <a:pt x="694063" y="1211855"/>
                </a:cubicBezTo>
                <a:cubicBezTo>
                  <a:pt x="706373" y="1192160"/>
                  <a:pt x="708752" y="1167788"/>
                  <a:pt x="716097" y="1145754"/>
                </a:cubicBezTo>
                <a:lnTo>
                  <a:pt x="738130" y="1079653"/>
                </a:lnTo>
                <a:cubicBezTo>
                  <a:pt x="741802" y="1068636"/>
                  <a:pt x="746330" y="1057868"/>
                  <a:pt x="749147" y="1046602"/>
                </a:cubicBezTo>
                <a:cubicBezTo>
                  <a:pt x="752819" y="1031913"/>
                  <a:pt x="755813" y="1017038"/>
                  <a:pt x="760164" y="1002535"/>
                </a:cubicBezTo>
                <a:cubicBezTo>
                  <a:pt x="766838" y="980289"/>
                  <a:pt x="774853" y="958468"/>
                  <a:pt x="782198" y="936434"/>
                </a:cubicBezTo>
                <a:cubicBezTo>
                  <a:pt x="785870" y="925417"/>
                  <a:pt x="790398" y="914649"/>
                  <a:pt x="793215" y="903383"/>
                </a:cubicBezTo>
                <a:cubicBezTo>
                  <a:pt x="809864" y="836787"/>
                  <a:pt x="799446" y="873673"/>
                  <a:pt x="826265" y="793214"/>
                </a:cubicBezTo>
                <a:lnTo>
                  <a:pt x="859316" y="694062"/>
                </a:lnTo>
                <a:lnTo>
                  <a:pt x="870333" y="661012"/>
                </a:lnTo>
                <a:cubicBezTo>
                  <a:pt x="874005" y="624289"/>
                  <a:pt x="876472" y="587425"/>
                  <a:pt x="881350" y="550843"/>
                </a:cubicBezTo>
                <a:cubicBezTo>
                  <a:pt x="883825" y="532282"/>
                  <a:pt x="890745" y="514414"/>
                  <a:pt x="892367" y="495759"/>
                </a:cubicBezTo>
                <a:cubicBezTo>
                  <a:pt x="922821" y="145542"/>
                  <a:pt x="886963" y="412409"/>
                  <a:pt x="914400" y="220337"/>
                </a:cubicBezTo>
                <a:cubicBezTo>
                  <a:pt x="910728" y="187286"/>
                  <a:pt x="915734" y="152061"/>
                  <a:pt x="903384" y="121185"/>
                </a:cubicBezTo>
                <a:cubicBezTo>
                  <a:pt x="899071" y="110403"/>
                  <a:pt x="878545" y="118379"/>
                  <a:pt x="870333" y="110168"/>
                </a:cubicBezTo>
                <a:cubicBezTo>
                  <a:pt x="862122" y="101957"/>
                  <a:pt x="867527" y="85329"/>
                  <a:pt x="859316" y="77118"/>
                </a:cubicBezTo>
                <a:cubicBezTo>
                  <a:pt x="854027" y="71829"/>
                  <a:pt x="782607" y="55207"/>
                  <a:pt x="782198" y="55084"/>
                </a:cubicBezTo>
                <a:cubicBezTo>
                  <a:pt x="759952" y="48410"/>
                  <a:pt x="716097" y="33050"/>
                  <a:pt x="716097" y="33050"/>
                </a:cubicBezTo>
                <a:cubicBezTo>
                  <a:pt x="791774" y="7826"/>
                  <a:pt x="746229" y="27913"/>
                  <a:pt x="627962" y="11017"/>
                </a:cubicBezTo>
                <a:cubicBezTo>
                  <a:pt x="616466" y="9375"/>
                  <a:pt x="605928" y="3672"/>
                  <a:pt x="594911" y="0"/>
                </a:cubicBezTo>
                <a:cubicBezTo>
                  <a:pt x="503104" y="3672"/>
                  <a:pt x="410848" y="1229"/>
                  <a:pt x="319490" y="11017"/>
                </a:cubicBezTo>
                <a:cubicBezTo>
                  <a:pt x="306325" y="12428"/>
                  <a:pt x="298538" y="27673"/>
                  <a:pt x="286439" y="33050"/>
                </a:cubicBezTo>
                <a:cubicBezTo>
                  <a:pt x="265215" y="42483"/>
                  <a:pt x="242372" y="47739"/>
                  <a:pt x="220338" y="55084"/>
                </a:cubicBezTo>
                <a:cubicBezTo>
                  <a:pt x="209321" y="58756"/>
                  <a:pt x="198860" y="65137"/>
                  <a:pt x="187287" y="66101"/>
                </a:cubicBezTo>
                <a:lnTo>
                  <a:pt x="55085" y="77118"/>
                </a:lnTo>
                <a:cubicBezTo>
                  <a:pt x="47740" y="88135"/>
                  <a:pt x="38972" y="98325"/>
                  <a:pt x="33051" y="110168"/>
                </a:cubicBezTo>
                <a:cubicBezTo>
                  <a:pt x="15626" y="145018"/>
                  <a:pt x="16360" y="182783"/>
                  <a:pt x="33051" y="220337"/>
                </a:cubicBezTo>
                <a:cubicBezTo>
                  <a:pt x="38429" y="232437"/>
                  <a:pt x="53371" y="238733"/>
                  <a:pt x="66102" y="242371"/>
                </a:cubicBezTo>
                <a:cubicBezTo>
                  <a:pt x="80226" y="246406"/>
                  <a:pt x="95480" y="242371"/>
                  <a:pt x="110169" y="242371"/>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a:xfrm>
            <a:off x="5029200" y="4343400"/>
            <a:ext cx="457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0" y="4495800"/>
            <a:ext cx="533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97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Barrier Methods</a:t>
            </a:r>
          </a:p>
        </p:txBody>
      </p:sp>
      <p:sp>
        <p:nvSpPr>
          <p:cNvPr id="5" name="Text Placeholder 4"/>
          <p:cNvSpPr>
            <a:spLocks noGrp="1"/>
          </p:cNvSpPr>
          <p:nvPr>
            <p:ph type="body" idx="1"/>
          </p:nvPr>
        </p:nvSpPr>
        <p:spPr/>
        <p:txBody>
          <a:bodyPr/>
          <a:lstStyle/>
          <a:p>
            <a:r>
              <a:rPr lang="en-US" dirty="0"/>
              <a:t>Tubal ligation (female)</a:t>
            </a:r>
          </a:p>
        </p:txBody>
      </p:sp>
      <p:sp>
        <p:nvSpPr>
          <p:cNvPr id="3" name="Content Placeholder 2"/>
          <p:cNvSpPr>
            <a:spLocks noGrp="1"/>
          </p:cNvSpPr>
          <p:nvPr>
            <p:ph sz="half" idx="2"/>
          </p:nvPr>
        </p:nvSpPr>
        <p:spPr/>
        <p:txBody>
          <a:bodyPr>
            <a:normAutofit fontScale="92500" lnSpcReduction="20000"/>
          </a:bodyPr>
          <a:lstStyle/>
          <a:p>
            <a:r>
              <a:rPr lang="en-US" b="1" dirty="0"/>
              <a:t>If an embryo is formed after a tubal ligation,  the tubal scarring makes it more likely that an embryo will implant in the tubes instead of in the womb.  This is called an “ectopic” pregnancy.</a:t>
            </a:r>
          </a:p>
          <a:p>
            <a:r>
              <a:rPr lang="en-US" sz="2600" b="1" dirty="0">
                <a:solidFill>
                  <a:schemeClr val="accent1"/>
                </a:solidFill>
              </a:rPr>
              <a:t>As an ectopic pregnancy grows, it ruptures the tube.  The ectopic pregnancy must be removed because rupture of  the tube  can quickly kill the mother.</a:t>
            </a:r>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6614" y="1858962"/>
            <a:ext cx="424318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143000"/>
            <a:ext cx="4191000" cy="646331"/>
          </a:xfrm>
          <a:prstGeom prst="rect">
            <a:avLst/>
          </a:prstGeom>
          <a:noFill/>
        </p:spPr>
        <p:txBody>
          <a:bodyPr wrap="square" rtlCol="0">
            <a:spAutoFit/>
          </a:bodyPr>
          <a:lstStyle/>
          <a:p>
            <a:r>
              <a:rPr lang="en-US" dirty="0"/>
              <a:t>http://www.nlm.nih.gov/medlineplus/ency/presentations/100044_3.htm</a:t>
            </a:r>
          </a:p>
        </p:txBody>
      </p:sp>
    </p:spTree>
    <p:extLst>
      <p:ext uri="{BB962C8B-B14F-4D97-AF65-F5344CB8AC3E}">
        <p14:creationId xmlns:p14="http://schemas.microsoft.com/office/powerpoint/2010/main" val="30344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Intrauterine Methods</a:t>
            </a:r>
          </a:p>
        </p:txBody>
      </p:sp>
      <p:sp>
        <p:nvSpPr>
          <p:cNvPr id="8" name="Content Placeholder 7"/>
          <p:cNvSpPr>
            <a:spLocks noGrp="1"/>
          </p:cNvSpPr>
          <p:nvPr>
            <p:ph sz="half" idx="1"/>
          </p:nvPr>
        </p:nvSpPr>
        <p:spPr/>
        <p:txBody>
          <a:bodyPr/>
          <a:lstStyle/>
          <a:p>
            <a:r>
              <a:rPr lang="en-US" dirty="0"/>
              <a:t>The different methods of contraception include:</a:t>
            </a:r>
          </a:p>
          <a:p>
            <a:r>
              <a:rPr lang="en-US" u="sng"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Barrier methods</a:t>
            </a:r>
            <a:endParaRPr lang="en-US" dirty="0">
              <a:solidFill>
                <a:schemeClr val="accent2">
                  <a:lumMod val="60000"/>
                  <a:lumOff val="40000"/>
                </a:schemeClr>
              </a:solidFill>
            </a:endParaRPr>
          </a:p>
          <a:p>
            <a:r>
              <a:rPr lang="en-US" u="sng" dirty="0">
                <a:hlinkClick r:id="rId3"/>
              </a:rPr>
              <a:t>Intrauterine methods</a:t>
            </a:r>
            <a:endParaRPr lang="en-US" u="sng" dirty="0"/>
          </a:p>
          <a:p>
            <a:endParaRPr lang="en-US" dirty="0"/>
          </a:p>
        </p:txBody>
      </p:sp>
      <p:sp>
        <p:nvSpPr>
          <p:cNvPr id="9" name="TextBox 8"/>
          <p:cNvSpPr txBox="1"/>
          <p:nvPr/>
        </p:nvSpPr>
        <p:spPr>
          <a:xfrm>
            <a:off x="4038600" y="5986547"/>
            <a:ext cx="5029200" cy="253916"/>
          </a:xfrm>
          <a:prstGeom prst="rect">
            <a:avLst/>
          </a:prstGeom>
          <a:noFill/>
        </p:spPr>
        <p:txBody>
          <a:bodyPr wrap="square" rtlCol="0">
            <a:spAutoFit/>
          </a:bodyPr>
          <a:lstStyle/>
          <a:p>
            <a:r>
              <a:rPr lang="en-US" sz="1050" dirty="0">
                <a:hlinkClick r:id="rId4"/>
              </a:rPr>
              <a:t>http://www.nichd.nih.gov/health/topics/contraception/conditioninfo/pages/types.aspx</a:t>
            </a:r>
            <a:r>
              <a:rPr lang="en-US" sz="1050" dirty="0"/>
              <a:t> </a:t>
            </a:r>
          </a:p>
        </p:txBody>
      </p:sp>
      <p:pic>
        <p:nvPicPr>
          <p:cNvPr id="5122"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72000" y="1676400"/>
            <a:ext cx="422482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277" y="1308184"/>
            <a:ext cx="4267200" cy="253916"/>
          </a:xfrm>
          <a:prstGeom prst="rect">
            <a:avLst/>
          </a:prstGeom>
          <a:noFill/>
        </p:spPr>
        <p:txBody>
          <a:bodyPr wrap="square" rtlCol="0">
            <a:spAutoFit/>
          </a:bodyPr>
          <a:lstStyle/>
          <a:p>
            <a:r>
              <a:rPr lang="en-US" sz="1050" dirty="0"/>
              <a:t>http://www.nlm.nih.gov/medlineplus/ency/imagepages/17078.htm</a:t>
            </a:r>
          </a:p>
        </p:txBody>
      </p:sp>
      <p:sp>
        <p:nvSpPr>
          <p:cNvPr id="2" name="Rectangle 1">
            <a:extLst>
              <a:ext uri="{FF2B5EF4-FFF2-40B4-BE49-F238E27FC236}">
                <a16:creationId xmlns:a16="http://schemas.microsoft.com/office/drawing/2014/main" id="{D4F055AF-4499-18AD-468C-68FE4429AF0C}"/>
              </a:ext>
            </a:extLst>
          </p:cNvPr>
          <p:cNvSpPr/>
          <p:nvPr/>
        </p:nvSpPr>
        <p:spPr>
          <a:xfrm>
            <a:off x="4724400" y="1752600"/>
            <a:ext cx="1447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4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Intrauterine Methods</a:t>
            </a:r>
          </a:p>
        </p:txBody>
      </p:sp>
      <p:sp>
        <p:nvSpPr>
          <p:cNvPr id="8" name="Content Placeholder 7"/>
          <p:cNvSpPr>
            <a:spLocks noGrp="1"/>
          </p:cNvSpPr>
          <p:nvPr>
            <p:ph sz="half" idx="1"/>
          </p:nvPr>
        </p:nvSpPr>
        <p:spPr/>
        <p:txBody>
          <a:bodyPr>
            <a:normAutofit fontScale="92500"/>
          </a:bodyPr>
          <a:lstStyle/>
          <a:p>
            <a:r>
              <a:rPr lang="en-US" dirty="0"/>
              <a:t>“A </a:t>
            </a:r>
            <a:r>
              <a:rPr lang="en-US" b="1" dirty="0"/>
              <a:t>copper IUD</a:t>
            </a:r>
            <a:r>
              <a:rPr lang="en-US" dirty="0"/>
              <a:t> prevents sperm from reaching and fertilizing the egg, and it may prevent the egg from attaching in the womb.</a:t>
            </a:r>
            <a:r>
              <a:rPr lang="en-US" baseline="30000" dirty="0"/>
              <a:t> </a:t>
            </a:r>
            <a:r>
              <a:rPr lang="en-US" dirty="0"/>
              <a:t> If fertilization of the egg does occur, the physical presence of the device prevents the fertilized egg from implanting into the lining of the uterus.”</a:t>
            </a:r>
          </a:p>
        </p:txBody>
      </p:sp>
      <p:sp>
        <p:nvSpPr>
          <p:cNvPr id="9" name="TextBox 8"/>
          <p:cNvSpPr txBox="1"/>
          <p:nvPr/>
        </p:nvSpPr>
        <p:spPr>
          <a:xfrm>
            <a:off x="4038600" y="5986547"/>
            <a:ext cx="5029200" cy="253916"/>
          </a:xfrm>
          <a:prstGeom prst="rect">
            <a:avLst/>
          </a:prstGeom>
          <a:noFill/>
        </p:spPr>
        <p:txBody>
          <a:bodyPr wrap="square" rtlCol="0">
            <a:spAutoFit/>
          </a:bodyPr>
          <a:lstStyle/>
          <a:p>
            <a:r>
              <a:rPr lang="en-US" sz="1050" dirty="0">
                <a:hlinkClick r:id="rId2"/>
              </a:rPr>
              <a:t>http://www.nichd.nih.gov/health/topics/contraception/conditioninfo/pages/types.aspx</a:t>
            </a:r>
            <a:r>
              <a:rPr lang="en-US" sz="1050" dirty="0"/>
              <a:t> </a:t>
            </a: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22482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277" y="1308184"/>
            <a:ext cx="4267200" cy="253916"/>
          </a:xfrm>
          <a:prstGeom prst="rect">
            <a:avLst/>
          </a:prstGeom>
          <a:noFill/>
        </p:spPr>
        <p:txBody>
          <a:bodyPr wrap="square" rtlCol="0">
            <a:spAutoFit/>
          </a:bodyPr>
          <a:lstStyle/>
          <a:p>
            <a:r>
              <a:rPr lang="en-US" sz="1050" dirty="0"/>
              <a:t>http://www.nlm.nih.gov/medlineplus/ency/imagepages/17078.htm</a:t>
            </a:r>
          </a:p>
        </p:txBody>
      </p:sp>
      <p:sp>
        <p:nvSpPr>
          <p:cNvPr id="2" name="Rectangle 1">
            <a:extLst>
              <a:ext uri="{FF2B5EF4-FFF2-40B4-BE49-F238E27FC236}">
                <a16:creationId xmlns:a16="http://schemas.microsoft.com/office/drawing/2014/main" id="{302BB2BF-7F19-5CF1-7F26-63BA9E751FF9}"/>
              </a:ext>
            </a:extLst>
          </p:cNvPr>
          <p:cNvSpPr/>
          <p:nvPr/>
        </p:nvSpPr>
        <p:spPr>
          <a:xfrm>
            <a:off x="4724400" y="1752600"/>
            <a:ext cx="14478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594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Intrauterine Methods</a:t>
            </a:r>
          </a:p>
        </p:txBody>
      </p:sp>
      <p:sp>
        <p:nvSpPr>
          <p:cNvPr id="8" name="Content Placeholder 7"/>
          <p:cNvSpPr>
            <a:spLocks noGrp="1"/>
          </p:cNvSpPr>
          <p:nvPr>
            <p:ph sz="half" idx="1"/>
          </p:nvPr>
        </p:nvSpPr>
        <p:spPr/>
        <p:txBody>
          <a:bodyPr>
            <a:normAutofit fontScale="92500" lnSpcReduction="10000"/>
          </a:bodyPr>
          <a:lstStyle/>
          <a:p>
            <a:r>
              <a:rPr lang="en-US" dirty="0"/>
              <a:t>“A</a:t>
            </a:r>
            <a:r>
              <a:rPr lang="en-US" b="1" dirty="0"/>
              <a:t> hormonal IUD or IUS </a:t>
            </a:r>
            <a:r>
              <a:rPr lang="en-US" dirty="0"/>
              <a:t>releases a progestin hormone (levonorgestrel) into the uterus.</a:t>
            </a:r>
            <a:r>
              <a:rPr lang="en-US" baseline="30000" dirty="0"/>
              <a:t> </a:t>
            </a:r>
            <a:r>
              <a:rPr lang="en-US" dirty="0"/>
              <a:t> The released hormone causes thickening of the cervical mucus, inhibits sperm from reaching or fertilizing the egg, thins the uterine lining, and may prevent the ovaries from releasing eggs.”</a:t>
            </a:r>
          </a:p>
        </p:txBody>
      </p:sp>
      <p:sp>
        <p:nvSpPr>
          <p:cNvPr id="9" name="TextBox 8"/>
          <p:cNvSpPr txBox="1"/>
          <p:nvPr/>
        </p:nvSpPr>
        <p:spPr>
          <a:xfrm>
            <a:off x="4038600" y="5986547"/>
            <a:ext cx="5029200" cy="253916"/>
          </a:xfrm>
          <a:prstGeom prst="rect">
            <a:avLst/>
          </a:prstGeom>
          <a:noFill/>
        </p:spPr>
        <p:txBody>
          <a:bodyPr wrap="square" rtlCol="0">
            <a:spAutoFit/>
          </a:bodyPr>
          <a:lstStyle/>
          <a:p>
            <a:r>
              <a:rPr lang="en-US" sz="1050" dirty="0">
                <a:hlinkClick r:id="rId2"/>
              </a:rPr>
              <a:t>http://www.nichd.nih.gov/health/topics/contraception/conditioninfo/pages/types.aspx</a:t>
            </a:r>
            <a:r>
              <a:rPr lang="en-US" sz="1050" dirty="0"/>
              <a:t> </a:t>
            </a: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22482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277" y="1308184"/>
            <a:ext cx="4267200" cy="253916"/>
          </a:xfrm>
          <a:prstGeom prst="rect">
            <a:avLst/>
          </a:prstGeom>
          <a:noFill/>
        </p:spPr>
        <p:txBody>
          <a:bodyPr wrap="square" rtlCol="0">
            <a:spAutoFit/>
          </a:bodyPr>
          <a:lstStyle/>
          <a:p>
            <a:r>
              <a:rPr lang="en-US" sz="1050" dirty="0"/>
              <a:t>http://www.nlm.nih.gov/medlineplus/ency/imagepages/17078.htm</a:t>
            </a:r>
          </a:p>
        </p:txBody>
      </p:sp>
      <p:sp>
        <p:nvSpPr>
          <p:cNvPr id="2" name="Rectangle 1">
            <a:extLst>
              <a:ext uri="{FF2B5EF4-FFF2-40B4-BE49-F238E27FC236}">
                <a16:creationId xmlns:a16="http://schemas.microsoft.com/office/drawing/2014/main" id="{FD221787-8488-3990-94AE-77CAE00F0D58}"/>
              </a:ext>
            </a:extLst>
          </p:cNvPr>
          <p:cNvSpPr/>
          <p:nvPr/>
        </p:nvSpPr>
        <p:spPr>
          <a:xfrm>
            <a:off x="4724400" y="1752600"/>
            <a:ext cx="13716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71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Intrauterine Methods</a:t>
            </a:r>
          </a:p>
        </p:txBody>
      </p:sp>
      <p:sp>
        <p:nvSpPr>
          <p:cNvPr id="8" name="Content Placeholder 7"/>
          <p:cNvSpPr>
            <a:spLocks noGrp="1"/>
          </p:cNvSpPr>
          <p:nvPr>
            <p:ph sz="half" idx="1"/>
          </p:nvPr>
        </p:nvSpPr>
        <p:spPr/>
        <p:txBody>
          <a:bodyPr>
            <a:normAutofit fontScale="85000" lnSpcReduction="20000"/>
          </a:bodyPr>
          <a:lstStyle/>
          <a:p>
            <a:r>
              <a:rPr lang="en-US" dirty="0"/>
              <a:t>Embryos formed during the use of either a copper IUD or hormonal IUD will almost always die.</a:t>
            </a:r>
          </a:p>
          <a:p>
            <a:r>
              <a:rPr lang="en-US" dirty="0"/>
              <a:t>The presence of the IUD inside the uterus sets up an inflammation in the lining which makes implantation difficult or impossible.</a:t>
            </a:r>
          </a:p>
          <a:p>
            <a:r>
              <a:rPr lang="en-US" dirty="0"/>
              <a:t>If implantation has taken place, the IUD will disrupt the implantation site, causing an abortion.</a:t>
            </a:r>
          </a:p>
          <a:p>
            <a:r>
              <a:rPr lang="en-US" sz="3600" b="1" i="1" dirty="0">
                <a:solidFill>
                  <a:schemeClr val="accent1"/>
                </a:solidFill>
              </a:rPr>
              <a:t>Embryos die</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22482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277" y="1308184"/>
            <a:ext cx="4267200" cy="253916"/>
          </a:xfrm>
          <a:prstGeom prst="rect">
            <a:avLst/>
          </a:prstGeom>
          <a:noFill/>
        </p:spPr>
        <p:txBody>
          <a:bodyPr wrap="square" rtlCol="0">
            <a:spAutoFit/>
          </a:bodyPr>
          <a:lstStyle/>
          <a:p>
            <a:r>
              <a:rPr lang="en-US" sz="1050" dirty="0"/>
              <a:t>http://www.nlm.nih.gov/medlineplus/ency/imagepages/17078.htm</a:t>
            </a:r>
          </a:p>
        </p:txBody>
      </p:sp>
      <p:sp>
        <p:nvSpPr>
          <p:cNvPr id="2" name="Rectangle 1">
            <a:extLst>
              <a:ext uri="{FF2B5EF4-FFF2-40B4-BE49-F238E27FC236}">
                <a16:creationId xmlns:a16="http://schemas.microsoft.com/office/drawing/2014/main" id="{4358CAC4-4F8B-0BC7-5ED8-B1662B5C737B}"/>
              </a:ext>
            </a:extLst>
          </p:cNvPr>
          <p:cNvSpPr/>
          <p:nvPr/>
        </p:nvSpPr>
        <p:spPr>
          <a:xfrm>
            <a:off x="4724400" y="1752600"/>
            <a:ext cx="1447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3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Intrauterine Methods</a:t>
            </a:r>
          </a:p>
        </p:txBody>
      </p:sp>
      <p:sp>
        <p:nvSpPr>
          <p:cNvPr id="8" name="Content Placeholder 7"/>
          <p:cNvSpPr>
            <a:spLocks noGrp="1"/>
          </p:cNvSpPr>
          <p:nvPr>
            <p:ph idx="1"/>
          </p:nvPr>
        </p:nvSpPr>
        <p:spPr>
          <a:xfrm>
            <a:off x="457200" y="1600201"/>
            <a:ext cx="8229600" cy="4343400"/>
          </a:xfrm>
        </p:spPr>
        <p:txBody>
          <a:bodyPr>
            <a:normAutofit fontScale="77500" lnSpcReduction="20000"/>
          </a:bodyPr>
          <a:lstStyle/>
          <a:p>
            <a:r>
              <a:rPr lang="en-US" sz="3600" dirty="0"/>
              <a:t>“</a:t>
            </a:r>
            <a:r>
              <a:rPr lang="en-US" sz="3600" i="1" dirty="0"/>
              <a:t>Moreover, if it was conclusively shown that the sole or principal mode of action was to prevent the embryo from implanting, then this method, as in the case with emergency contraception, would be considered by the Roman Catholic church as causing an early abortion. As a result many agencies involved in the research, development or delivery of contraception </a:t>
            </a:r>
            <a:r>
              <a:rPr lang="en-US" sz="3600" b="1" i="1" u="sng" dirty="0"/>
              <a:t>prefer to leave the mechanism of action issue unresolved</a:t>
            </a:r>
            <a:r>
              <a:rPr lang="en-US" sz="3600" i="1" dirty="0"/>
              <a:t>, which may explain why research into the contraceptive mechanisms of IUDs has been sparse in the last 20 years</a:t>
            </a:r>
            <a:r>
              <a:rPr lang="en-US" sz="3600" dirty="0"/>
              <a:t>.” (bold underlined emphasis mine)</a:t>
            </a:r>
          </a:p>
          <a:p>
            <a:endParaRPr lang="en-US" dirty="0"/>
          </a:p>
          <a:p>
            <a:pPr marL="0" indent="0">
              <a:buNone/>
            </a:pPr>
            <a:endParaRPr lang="en-US" dirty="0"/>
          </a:p>
        </p:txBody>
      </p:sp>
      <p:sp>
        <p:nvSpPr>
          <p:cNvPr id="2" name="TextBox 1">
            <a:extLst>
              <a:ext uri="{FF2B5EF4-FFF2-40B4-BE49-F238E27FC236}">
                <a16:creationId xmlns:a16="http://schemas.microsoft.com/office/drawing/2014/main" id="{7B2D7822-E0BB-A0E7-ADF7-07774E7CE571}"/>
              </a:ext>
            </a:extLst>
          </p:cNvPr>
          <p:cNvSpPr txBox="1"/>
          <p:nvPr/>
        </p:nvSpPr>
        <p:spPr>
          <a:xfrm>
            <a:off x="838200" y="6172200"/>
            <a:ext cx="5524654" cy="646331"/>
          </a:xfrm>
          <a:prstGeom prst="rect">
            <a:avLst/>
          </a:prstGeom>
          <a:noFill/>
        </p:spPr>
        <p:txBody>
          <a:bodyPr wrap="none" rtlCol="0">
            <a:spAutoFit/>
          </a:bodyPr>
          <a:lstStyle/>
          <a:p>
            <a:r>
              <a:rPr lang="en-US">
                <a:solidFill>
                  <a:prstClr val="black"/>
                </a:solidFill>
              </a:rPr>
              <a:t>ESHRE Capri Workshop Group:  IUDs</a:t>
            </a:r>
            <a:br>
              <a:rPr lang="en-US">
                <a:solidFill>
                  <a:prstClr val="black"/>
                </a:solidFill>
              </a:rPr>
            </a:br>
            <a:r>
              <a:rPr lang="en-US">
                <a:solidFill>
                  <a:prstClr val="black"/>
                </a:solidFill>
              </a:rPr>
              <a:t>Human Reproduction Update Vol 14 (3) pp 197-208 2008</a:t>
            </a:r>
            <a:endParaRPr lang="en-US" dirty="0"/>
          </a:p>
        </p:txBody>
      </p:sp>
    </p:spTree>
    <p:extLst>
      <p:ext uri="{BB962C8B-B14F-4D97-AF65-F5344CB8AC3E}">
        <p14:creationId xmlns:p14="http://schemas.microsoft.com/office/powerpoint/2010/main" val="2485957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380EA-EC60-00F9-71FE-5ADBBF5454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F66CE5-8B7D-5710-3C57-071708235C4B}"/>
              </a:ext>
            </a:extLst>
          </p:cNvPr>
          <p:cNvSpPr>
            <a:spLocks noGrp="1"/>
          </p:cNvSpPr>
          <p:nvPr>
            <p:ph type="title"/>
          </p:nvPr>
        </p:nvSpPr>
        <p:spPr/>
        <p:txBody>
          <a:bodyPr/>
          <a:lstStyle/>
          <a:p>
            <a:r>
              <a:rPr lang="en-US" dirty="0"/>
              <a:t>Intrauterine Methods</a:t>
            </a:r>
          </a:p>
        </p:txBody>
      </p:sp>
      <p:sp>
        <p:nvSpPr>
          <p:cNvPr id="8" name="Content Placeholder 7">
            <a:extLst>
              <a:ext uri="{FF2B5EF4-FFF2-40B4-BE49-F238E27FC236}">
                <a16:creationId xmlns:a16="http://schemas.microsoft.com/office/drawing/2014/main" id="{63BDFEB3-17D6-BBCB-3900-FDFB67BF2535}"/>
              </a:ext>
            </a:extLst>
          </p:cNvPr>
          <p:cNvSpPr>
            <a:spLocks noGrp="1"/>
          </p:cNvSpPr>
          <p:nvPr>
            <p:ph idx="1"/>
          </p:nvPr>
        </p:nvSpPr>
        <p:spPr>
          <a:xfrm>
            <a:off x="457200" y="1600201"/>
            <a:ext cx="8229600" cy="4343400"/>
          </a:xfrm>
        </p:spPr>
        <p:txBody>
          <a:bodyPr>
            <a:normAutofit fontScale="92500"/>
          </a:bodyPr>
          <a:lstStyle/>
          <a:p>
            <a:r>
              <a:rPr lang="en-US" sz="3600" dirty="0"/>
              <a:t>“</a:t>
            </a:r>
            <a:r>
              <a:rPr lang="en-US" sz="3600" i="1" dirty="0"/>
              <a:t>There is sufficient evidence to suggest that IUDs can prevent and disrupt implantation. The extent to which this interference contributes to its contraceptive action is unknown. The data are scanty and </a:t>
            </a:r>
            <a:r>
              <a:rPr lang="en-US" sz="3600" b="1" i="1" u="sng" dirty="0"/>
              <a:t>the political consequences of resolving this issue</a:t>
            </a:r>
            <a:r>
              <a:rPr lang="en-US" sz="3600" i="1" dirty="0"/>
              <a:t> interfere with comprehensive research.</a:t>
            </a:r>
            <a:r>
              <a:rPr lang="en-US" sz="3600" dirty="0"/>
              <a:t>” (bold underline emphasis mine)</a:t>
            </a:r>
          </a:p>
          <a:p>
            <a:endParaRPr lang="en-US" dirty="0"/>
          </a:p>
          <a:p>
            <a:pPr marL="0" indent="0">
              <a:buNone/>
            </a:pPr>
            <a:endParaRPr lang="en-US" dirty="0"/>
          </a:p>
        </p:txBody>
      </p:sp>
      <p:sp>
        <p:nvSpPr>
          <p:cNvPr id="2" name="TextBox 1">
            <a:extLst>
              <a:ext uri="{FF2B5EF4-FFF2-40B4-BE49-F238E27FC236}">
                <a16:creationId xmlns:a16="http://schemas.microsoft.com/office/drawing/2014/main" id="{DC3D908D-CBF2-6EC4-6951-16FA29000CAB}"/>
              </a:ext>
            </a:extLst>
          </p:cNvPr>
          <p:cNvSpPr txBox="1"/>
          <p:nvPr/>
        </p:nvSpPr>
        <p:spPr>
          <a:xfrm>
            <a:off x="838200" y="6172200"/>
            <a:ext cx="5524654" cy="646331"/>
          </a:xfrm>
          <a:prstGeom prst="rect">
            <a:avLst/>
          </a:prstGeom>
          <a:noFill/>
        </p:spPr>
        <p:txBody>
          <a:bodyPr wrap="none" rtlCol="0">
            <a:spAutoFit/>
          </a:bodyPr>
          <a:lstStyle/>
          <a:p>
            <a:r>
              <a:rPr lang="en-US">
                <a:solidFill>
                  <a:prstClr val="black"/>
                </a:solidFill>
              </a:rPr>
              <a:t>ESHRE Capri Workshop Group:  IUDs</a:t>
            </a:r>
            <a:br>
              <a:rPr lang="en-US">
                <a:solidFill>
                  <a:prstClr val="black"/>
                </a:solidFill>
              </a:rPr>
            </a:br>
            <a:r>
              <a:rPr lang="en-US">
                <a:solidFill>
                  <a:prstClr val="black"/>
                </a:solidFill>
              </a:rPr>
              <a:t>Human Reproduction Update Vol 14 (3) pp 197-208 2008</a:t>
            </a:r>
            <a:endParaRPr lang="en-US" dirty="0"/>
          </a:p>
        </p:txBody>
      </p:sp>
    </p:spTree>
    <p:extLst>
      <p:ext uri="{BB962C8B-B14F-4D97-AF65-F5344CB8AC3E}">
        <p14:creationId xmlns:p14="http://schemas.microsoft.com/office/powerpoint/2010/main" val="4187277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Types of Contraceptives</a:t>
            </a:r>
          </a:p>
        </p:txBody>
      </p:sp>
      <p:sp>
        <p:nvSpPr>
          <p:cNvPr id="8" name="Content Placeholder 7"/>
          <p:cNvSpPr>
            <a:spLocks noGrp="1"/>
          </p:cNvSpPr>
          <p:nvPr>
            <p:ph sz="half" idx="1"/>
          </p:nvPr>
        </p:nvSpPr>
        <p:spPr/>
        <p:txBody>
          <a:bodyPr/>
          <a:lstStyle/>
          <a:p>
            <a:r>
              <a:rPr lang="en-US" dirty="0"/>
              <a:t>The different methods of contraception include:</a:t>
            </a:r>
          </a:p>
          <a:p>
            <a:r>
              <a:rPr lang="en-US" u="sng"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Barrier methods</a:t>
            </a:r>
            <a:endParaRPr lang="en-US" dirty="0">
              <a:solidFill>
                <a:schemeClr val="accent2">
                  <a:lumMod val="60000"/>
                  <a:lumOff val="40000"/>
                </a:schemeClr>
              </a:solidFill>
            </a:endParaRPr>
          </a:p>
          <a:p>
            <a:r>
              <a:rPr lang="en-US" u="sng" dirty="0">
                <a:solidFill>
                  <a:schemeClr val="accent2">
                    <a:lumMod val="60000"/>
                    <a:lumOff val="40000"/>
                  </a:schemeClr>
                </a:solidFill>
                <a:hlinkClick r:id="rId3">
                  <a:extLst>
                    <a:ext uri="{A12FA001-AC4F-418D-AE19-62706E023703}">
                      <ahyp:hlinkClr xmlns:ahyp="http://schemas.microsoft.com/office/drawing/2018/hyperlinkcolor" val="tx"/>
                    </a:ext>
                  </a:extLst>
                </a:hlinkClick>
              </a:rPr>
              <a:t>Intrauterine methods</a:t>
            </a:r>
            <a:endParaRPr lang="en-US" u="sng" dirty="0">
              <a:solidFill>
                <a:schemeClr val="accent2">
                  <a:lumMod val="60000"/>
                  <a:lumOff val="40000"/>
                </a:schemeClr>
              </a:solidFill>
            </a:endParaRPr>
          </a:p>
          <a:p>
            <a:r>
              <a:rPr lang="en-US" u="sng" dirty="0">
                <a:hlinkClick r:id="rId4"/>
              </a:rPr>
              <a:t>Hormonal methods</a:t>
            </a:r>
            <a:endParaRPr lang="en-US" dirty="0"/>
          </a:p>
          <a:p>
            <a:endParaRPr lang="en-US" dirty="0"/>
          </a:p>
          <a:p>
            <a:pPr marL="0" indent="0">
              <a:buNone/>
            </a:pPr>
            <a:endParaRPr lang="en-US" dirty="0"/>
          </a:p>
        </p:txBody>
      </p:sp>
      <p:sp>
        <p:nvSpPr>
          <p:cNvPr id="9" name="TextBox 8"/>
          <p:cNvSpPr txBox="1"/>
          <p:nvPr/>
        </p:nvSpPr>
        <p:spPr>
          <a:xfrm>
            <a:off x="381000" y="6019800"/>
            <a:ext cx="8382000" cy="369332"/>
          </a:xfrm>
          <a:prstGeom prst="rect">
            <a:avLst/>
          </a:prstGeom>
          <a:noFill/>
        </p:spPr>
        <p:txBody>
          <a:bodyPr wrap="square" rtlCol="0">
            <a:spAutoFit/>
          </a:bodyPr>
          <a:lstStyle/>
          <a:p>
            <a:r>
              <a:rPr lang="en-US" dirty="0">
                <a:hlinkClick r:id="rId5"/>
              </a:rPr>
              <a:t>http://www.nichd.nih.gov/health/topics/contraception/conditioninfo/pages/types.aspx</a:t>
            </a:r>
            <a:r>
              <a:rPr lang="en-US" dirty="0"/>
              <a:t> </a:t>
            </a:r>
          </a:p>
        </p:txBody>
      </p:sp>
      <p:sp>
        <p:nvSpPr>
          <p:cNvPr id="3" name="TextBox 2"/>
          <p:cNvSpPr txBox="1"/>
          <p:nvPr/>
        </p:nvSpPr>
        <p:spPr>
          <a:xfrm>
            <a:off x="4724400" y="1066800"/>
            <a:ext cx="4267200" cy="646331"/>
          </a:xfrm>
          <a:prstGeom prst="rect">
            <a:avLst/>
          </a:prstGeom>
          <a:noFill/>
        </p:spPr>
        <p:txBody>
          <a:bodyPr wrap="square" rtlCol="0">
            <a:spAutoFit/>
          </a:bodyPr>
          <a:lstStyle/>
          <a:p>
            <a:r>
              <a:rPr lang="en-US" dirty="0"/>
              <a:t>http://www.nlm.nih.gov/medlineplus/ency/imagepages/19068.htm</a:t>
            </a:r>
          </a:p>
        </p:txBody>
      </p:sp>
      <p:pic>
        <p:nvPicPr>
          <p:cNvPr id="10" name="Picture 2">
            <a:extLst>
              <a:ext uri="{FF2B5EF4-FFF2-40B4-BE49-F238E27FC236}">
                <a16:creationId xmlns:a16="http://schemas.microsoft.com/office/drawing/2014/main" id="{C4418D96-C0DF-47A1-9ADE-1BE8C97082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376" y="1730138"/>
            <a:ext cx="4078287"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24B782F2-C5A0-45B9-B376-D32E6AC6ABA8}"/>
              </a:ext>
            </a:extLst>
          </p:cNvPr>
          <p:cNvSpPr/>
          <p:nvPr/>
        </p:nvSpPr>
        <p:spPr>
          <a:xfrm>
            <a:off x="4724400" y="3657600"/>
            <a:ext cx="381000" cy="1447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14DE8A-C9D1-4CC8-AC90-495127173140}"/>
              </a:ext>
            </a:extLst>
          </p:cNvPr>
          <p:cNvSpPr/>
          <p:nvPr/>
        </p:nvSpPr>
        <p:spPr>
          <a:xfrm>
            <a:off x="5257800" y="3657600"/>
            <a:ext cx="457200" cy="1447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445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Hormonal Methods</a:t>
            </a:r>
          </a:p>
        </p:txBody>
      </p:sp>
      <p:sp>
        <p:nvSpPr>
          <p:cNvPr id="6" name="Content Placeholder 5"/>
          <p:cNvSpPr>
            <a:spLocks noGrp="1"/>
          </p:cNvSpPr>
          <p:nvPr>
            <p:ph idx="1"/>
          </p:nvPr>
        </p:nvSpPr>
        <p:spPr>
          <a:xfrm>
            <a:off x="457200" y="1600200"/>
            <a:ext cx="8229600" cy="4419599"/>
          </a:xfrm>
        </p:spPr>
        <p:txBody>
          <a:bodyPr>
            <a:normAutofit fontScale="85000" lnSpcReduction="10000"/>
          </a:bodyPr>
          <a:lstStyle/>
          <a:p>
            <a:pPr marL="0" indent="0">
              <a:buNone/>
            </a:pPr>
            <a:r>
              <a:rPr lang="en-US" dirty="0"/>
              <a:t>“Hormonal methods of birth control use hormones to regulate or stop ovulation and prevent pregnancy… Hormones can be introduced into the body through various methods, including pills, injections, skin patches, transdermal gels, vaginal rings, intrauterine systems, and implantable rods. Depending on the types of hormones that are used, </a:t>
            </a:r>
            <a:r>
              <a:rPr lang="en-US" b="1" dirty="0">
                <a:solidFill>
                  <a:schemeClr val="accent1"/>
                </a:solidFill>
              </a:rPr>
              <a:t>these pills can prevent ovulation; thicken cervical mucus, which helps block sperm from reaching the egg; or </a:t>
            </a:r>
            <a:r>
              <a:rPr lang="en-US" b="1" i="1" dirty="0">
                <a:solidFill>
                  <a:schemeClr val="accent1"/>
                </a:solidFill>
              </a:rPr>
              <a:t>thin the lining of the uterus</a:t>
            </a:r>
            <a:r>
              <a:rPr lang="en-US" dirty="0">
                <a:solidFill>
                  <a:schemeClr val="accent1"/>
                </a:solidFill>
              </a:rPr>
              <a:t>. </a:t>
            </a:r>
            <a:r>
              <a:rPr lang="en-US" dirty="0"/>
              <a:t>Health care providers prescribe, monitor, and administer hormonal contraceptives.”</a:t>
            </a:r>
          </a:p>
        </p:txBody>
      </p:sp>
      <p:sp>
        <p:nvSpPr>
          <p:cNvPr id="7" name="TextBox 6"/>
          <p:cNvSpPr txBox="1"/>
          <p:nvPr/>
        </p:nvSpPr>
        <p:spPr>
          <a:xfrm>
            <a:off x="457200" y="6248400"/>
            <a:ext cx="8382000" cy="369332"/>
          </a:xfrm>
          <a:prstGeom prst="rect">
            <a:avLst/>
          </a:prstGeom>
          <a:noFill/>
        </p:spPr>
        <p:txBody>
          <a:bodyPr wrap="square" rtlCol="0">
            <a:spAutoFit/>
          </a:bodyPr>
          <a:lstStyle/>
          <a:p>
            <a:r>
              <a:rPr lang="en-US" dirty="0">
                <a:hlinkClick r:id="rId2"/>
              </a:rPr>
              <a:t>http://www.nichd.nih.gov/health/topics/contraception/conditioninfo/pages/types.aspx</a:t>
            </a:r>
            <a:r>
              <a:rPr lang="en-US" dirty="0"/>
              <a:t> </a:t>
            </a:r>
          </a:p>
        </p:txBody>
      </p:sp>
    </p:spTree>
    <p:extLst>
      <p:ext uri="{BB962C8B-B14F-4D97-AF65-F5344CB8AC3E}">
        <p14:creationId xmlns:p14="http://schemas.microsoft.com/office/powerpoint/2010/main" val="21034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Hormonal Methods</a:t>
            </a:r>
          </a:p>
        </p:txBody>
      </p:sp>
      <p:sp>
        <p:nvSpPr>
          <p:cNvPr id="6" name="Content Placeholder 5"/>
          <p:cNvSpPr>
            <a:spLocks noGrp="1"/>
          </p:cNvSpPr>
          <p:nvPr>
            <p:ph idx="1"/>
          </p:nvPr>
        </p:nvSpPr>
        <p:spPr>
          <a:xfrm>
            <a:off x="457200" y="1600200"/>
            <a:ext cx="8229600" cy="4419599"/>
          </a:xfrm>
        </p:spPr>
        <p:txBody>
          <a:bodyPr>
            <a:normAutofit/>
          </a:bodyPr>
          <a:lstStyle/>
          <a:p>
            <a:pPr marL="0" indent="0">
              <a:buNone/>
            </a:pPr>
            <a:r>
              <a:rPr lang="en-US" dirty="0"/>
              <a:t>“The pill works in several ways to prevent pregnancy. The pill suppresses ovulation so that an egg is not released from the ovaries, and changes the cervical mucus, causing it to become thicker and making it more difficult for sperm to swim into the womb. The pill also does not allow the lining of the womb to develop enough to receive and nurture a fertilized egg.”</a:t>
            </a:r>
          </a:p>
        </p:txBody>
      </p:sp>
      <p:sp>
        <p:nvSpPr>
          <p:cNvPr id="7" name="TextBox 6"/>
          <p:cNvSpPr txBox="1"/>
          <p:nvPr/>
        </p:nvSpPr>
        <p:spPr>
          <a:xfrm>
            <a:off x="1219200" y="6248400"/>
            <a:ext cx="6553200" cy="369332"/>
          </a:xfrm>
          <a:prstGeom prst="rect">
            <a:avLst/>
          </a:prstGeom>
          <a:noFill/>
        </p:spPr>
        <p:txBody>
          <a:bodyPr wrap="square" rtlCol="0">
            <a:spAutoFit/>
          </a:bodyPr>
          <a:lstStyle/>
          <a:p>
            <a:r>
              <a:rPr lang="en-US" dirty="0">
                <a:hlinkClick r:id="rId2"/>
              </a:rPr>
              <a:t>http://www.nlm.nih.gov/medlineplus/ency/imagepages/17101.htm</a:t>
            </a:r>
            <a:r>
              <a:rPr lang="en-US" dirty="0"/>
              <a:t> </a:t>
            </a:r>
          </a:p>
        </p:txBody>
      </p:sp>
    </p:spTree>
    <p:extLst>
      <p:ext uri="{BB962C8B-B14F-4D97-AF65-F5344CB8AC3E}">
        <p14:creationId xmlns:p14="http://schemas.microsoft.com/office/powerpoint/2010/main" val="198984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symphony of a woman’s body</a:t>
            </a:r>
          </a:p>
        </p:txBody>
      </p:sp>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half" idx="3"/>
          </p:nvPr>
        </p:nvSpPr>
        <p:spPr/>
        <p:txBody>
          <a:bodyPr/>
          <a:lstStyle/>
          <a:p>
            <a:endParaRPr lang="en-US"/>
          </a:p>
        </p:txBody>
      </p:sp>
      <p:sp>
        <p:nvSpPr>
          <p:cNvPr id="9" name="Content Placeholder 8"/>
          <p:cNvSpPr>
            <a:spLocks noGrp="1"/>
          </p:cNvSpPr>
          <p:nvPr>
            <p:ph sz="quarter" idx="2"/>
          </p:nvPr>
        </p:nvSpPr>
        <p:spPr>
          <a:xfrm>
            <a:off x="228600" y="2227659"/>
            <a:ext cx="4344988" cy="3845720"/>
          </a:xfrm>
        </p:spPr>
        <p:txBody>
          <a:bodyPr/>
          <a:lstStyle/>
          <a:p>
            <a:r>
              <a:rPr lang="en-US" dirty="0"/>
              <a:t>menses (day 1- 7)</a:t>
            </a:r>
          </a:p>
          <a:p>
            <a:pPr marL="0" indent="0">
              <a:buNone/>
            </a:pPr>
            <a:endParaRPr lang="en-US" dirty="0"/>
          </a:p>
        </p:txBody>
      </p:sp>
      <p:sp>
        <p:nvSpPr>
          <p:cNvPr id="11" name="Content Placeholder 10"/>
          <p:cNvSpPr>
            <a:spLocks noGrp="1"/>
          </p:cNvSpPr>
          <p:nvPr>
            <p:ph sz="quarter" idx="4"/>
          </p:nvPr>
        </p:nvSpPr>
        <p:spPr/>
        <p:txBody>
          <a:bodyPr/>
          <a:lstStyle/>
          <a:p>
            <a:pPr>
              <a:buNone/>
            </a:pPr>
            <a:endParaRPr lang="en-US" dirty="0"/>
          </a:p>
        </p:txBody>
      </p:sp>
      <p:sp>
        <p:nvSpPr>
          <p:cNvPr id="15" name="Freeform 14"/>
          <p:cNvSpPr/>
          <p:nvPr/>
        </p:nvSpPr>
        <p:spPr>
          <a:xfrm>
            <a:off x="5052014" y="3470313"/>
            <a:ext cx="2948918" cy="1740665"/>
          </a:xfrm>
          <a:custGeom>
            <a:avLst/>
            <a:gdLst>
              <a:gd name="connsiteX0" fmla="*/ 59813 w 2948918"/>
              <a:gd name="connsiteY0" fmla="*/ 859316 h 1740665"/>
              <a:gd name="connsiteX1" fmla="*/ 169981 w 2948918"/>
              <a:gd name="connsiteY1" fmla="*/ 870333 h 1740665"/>
              <a:gd name="connsiteX2" fmla="*/ 203032 w 2948918"/>
              <a:gd name="connsiteY2" fmla="*/ 881350 h 1740665"/>
              <a:gd name="connsiteX3" fmla="*/ 225066 w 2948918"/>
              <a:gd name="connsiteY3" fmla="*/ 914400 h 1740665"/>
              <a:gd name="connsiteX4" fmla="*/ 258116 w 2948918"/>
              <a:gd name="connsiteY4" fmla="*/ 947451 h 1740665"/>
              <a:gd name="connsiteX5" fmla="*/ 302184 w 2948918"/>
              <a:gd name="connsiteY5" fmla="*/ 1013552 h 1740665"/>
              <a:gd name="connsiteX6" fmla="*/ 313200 w 2948918"/>
              <a:gd name="connsiteY6" fmla="*/ 1046603 h 1740665"/>
              <a:gd name="connsiteX7" fmla="*/ 368285 w 2948918"/>
              <a:gd name="connsiteY7" fmla="*/ 1145754 h 1740665"/>
              <a:gd name="connsiteX8" fmla="*/ 379302 w 2948918"/>
              <a:gd name="connsiteY8" fmla="*/ 1112704 h 1740665"/>
              <a:gd name="connsiteX9" fmla="*/ 401335 w 2948918"/>
              <a:gd name="connsiteY9" fmla="*/ 672029 h 1740665"/>
              <a:gd name="connsiteX10" fmla="*/ 423369 w 2948918"/>
              <a:gd name="connsiteY10" fmla="*/ 550844 h 1740665"/>
              <a:gd name="connsiteX11" fmla="*/ 456420 w 2948918"/>
              <a:gd name="connsiteY11" fmla="*/ 484742 h 1740665"/>
              <a:gd name="connsiteX12" fmla="*/ 500487 w 2948918"/>
              <a:gd name="connsiteY12" fmla="*/ 385591 h 1740665"/>
              <a:gd name="connsiteX13" fmla="*/ 533538 w 2948918"/>
              <a:gd name="connsiteY13" fmla="*/ 363557 h 1740665"/>
              <a:gd name="connsiteX14" fmla="*/ 599639 w 2948918"/>
              <a:gd name="connsiteY14" fmla="*/ 341523 h 1740665"/>
              <a:gd name="connsiteX15" fmla="*/ 665740 w 2948918"/>
              <a:gd name="connsiteY15" fmla="*/ 352540 h 1740665"/>
              <a:gd name="connsiteX16" fmla="*/ 731841 w 2948918"/>
              <a:gd name="connsiteY16" fmla="*/ 374574 h 1740665"/>
              <a:gd name="connsiteX17" fmla="*/ 819976 w 2948918"/>
              <a:gd name="connsiteY17" fmla="*/ 385591 h 1740665"/>
              <a:gd name="connsiteX18" fmla="*/ 886078 w 2948918"/>
              <a:gd name="connsiteY18" fmla="*/ 429658 h 1740665"/>
              <a:gd name="connsiteX19" fmla="*/ 919128 w 2948918"/>
              <a:gd name="connsiteY19" fmla="*/ 495759 h 1740665"/>
              <a:gd name="connsiteX20" fmla="*/ 952179 w 2948918"/>
              <a:gd name="connsiteY20" fmla="*/ 561860 h 1740665"/>
              <a:gd name="connsiteX21" fmla="*/ 974213 w 2948918"/>
              <a:gd name="connsiteY21" fmla="*/ 627962 h 1740665"/>
              <a:gd name="connsiteX22" fmla="*/ 1018280 w 2948918"/>
              <a:gd name="connsiteY22" fmla="*/ 760164 h 1740665"/>
              <a:gd name="connsiteX23" fmla="*/ 1040314 w 2948918"/>
              <a:gd name="connsiteY23" fmla="*/ 826265 h 1740665"/>
              <a:gd name="connsiteX24" fmla="*/ 1062347 w 2948918"/>
              <a:gd name="connsiteY24" fmla="*/ 859316 h 1740665"/>
              <a:gd name="connsiteX25" fmla="*/ 1084381 w 2948918"/>
              <a:gd name="connsiteY25" fmla="*/ 936434 h 1740665"/>
              <a:gd name="connsiteX26" fmla="*/ 1106415 w 2948918"/>
              <a:gd name="connsiteY26" fmla="*/ 1013552 h 1740665"/>
              <a:gd name="connsiteX27" fmla="*/ 1128449 w 2948918"/>
              <a:gd name="connsiteY27" fmla="*/ 1134738 h 1740665"/>
              <a:gd name="connsiteX28" fmla="*/ 1139466 w 2948918"/>
              <a:gd name="connsiteY28" fmla="*/ 1178805 h 1740665"/>
              <a:gd name="connsiteX29" fmla="*/ 1161499 w 2948918"/>
              <a:gd name="connsiteY29" fmla="*/ 1211856 h 1740665"/>
              <a:gd name="connsiteX30" fmla="*/ 1183533 w 2948918"/>
              <a:gd name="connsiteY30" fmla="*/ 1277957 h 1740665"/>
              <a:gd name="connsiteX31" fmla="*/ 1205567 w 2948918"/>
              <a:gd name="connsiteY31" fmla="*/ 1322024 h 1740665"/>
              <a:gd name="connsiteX32" fmla="*/ 1249634 w 2948918"/>
              <a:gd name="connsiteY32" fmla="*/ 1388126 h 1740665"/>
              <a:gd name="connsiteX33" fmla="*/ 1293702 w 2948918"/>
              <a:gd name="connsiteY33" fmla="*/ 1487277 h 1740665"/>
              <a:gd name="connsiteX34" fmla="*/ 1315735 w 2948918"/>
              <a:gd name="connsiteY34" fmla="*/ 1564395 h 1740665"/>
              <a:gd name="connsiteX35" fmla="*/ 1326752 w 2948918"/>
              <a:gd name="connsiteY35" fmla="*/ 1597446 h 1740665"/>
              <a:gd name="connsiteX36" fmla="*/ 1370820 w 2948918"/>
              <a:gd name="connsiteY36" fmla="*/ 1663547 h 1740665"/>
              <a:gd name="connsiteX37" fmla="*/ 1425904 w 2948918"/>
              <a:gd name="connsiteY37" fmla="*/ 1718632 h 1740665"/>
              <a:gd name="connsiteX38" fmla="*/ 1458955 w 2948918"/>
              <a:gd name="connsiteY38" fmla="*/ 1729648 h 1740665"/>
              <a:gd name="connsiteX39" fmla="*/ 1547090 w 2948918"/>
              <a:gd name="connsiteY39" fmla="*/ 1718632 h 1740665"/>
              <a:gd name="connsiteX40" fmla="*/ 1569123 w 2948918"/>
              <a:gd name="connsiteY40" fmla="*/ 1685581 h 1740665"/>
              <a:gd name="connsiteX41" fmla="*/ 1591157 w 2948918"/>
              <a:gd name="connsiteY41" fmla="*/ 1619480 h 1740665"/>
              <a:gd name="connsiteX42" fmla="*/ 1580140 w 2948918"/>
              <a:gd name="connsiteY42" fmla="*/ 1388126 h 1740665"/>
              <a:gd name="connsiteX43" fmla="*/ 1558106 w 2948918"/>
              <a:gd name="connsiteY43" fmla="*/ 1322024 h 1740665"/>
              <a:gd name="connsiteX44" fmla="*/ 1525056 w 2948918"/>
              <a:gd name="connsiteY44" fmla="*/ 1299991 h 1740665"/>
              <a:gd name="connsiteX45" fmla="*/ 1492005 w 2948918"/>
              <a:gd name="connsiteY45" fmla="*/ 1200839 h 1740665"/>
              <a:gd name="connsiteX46" fmla="*/ 1469972 w 2948918"/>
              <a:gd name="connsiteY46" fmla="*/ 1134738 h 1740665"/>
              <a:gd name="connsiteX47" fmla="*/ 1447938 w 2948918"/>
              <a:gd name="connsiteY47" fmla="*/ 1057620 h 1740665"/>
              <a:gd name="connsiteX48" fmla="*/ 1436921 w 2948918"/>
              <a:gd name="connsiteY48" fmla="*/ 991518 h 1740665"/>
              <a:gd name="connsiteX49" fmla="*/ 1392853 w 2948918"/>
              <a:gd name="connsiteY49" fmla="*/ 881350 h 1740665"/>
              <a:gd name="connsiteX50" fmla="*/ 1381837 w 2948918"/>
              <a:gd name="connsiteY50" fmla="*/ 848299 h 1740665"/>
              <a:gd name="connsiteX51" fmla="*/ 1359803 w 2948918"/>
              <a:gd name="connsiteY51" fmla="*/ 815248 h 1740665"/>
              <a:gd name="connsiteX52" fmla="*/ 1337769 w 2948918"/>
              <a:gd name="connsiteY52" fmla="*/ 749147 h 1740665"/>
              <a:gd name="connsiteX53" fmla="*/ 1326752 w 2948918"/>
              <a:gd name="connsiteY53" fmla="*/ 716097 h 1740665"/>
              <a:gd name="connsiteX54" fmla="*/ 1315735 w 2948918"/>
              <a:gd name="connsiteY54" fmla="*/ 683046 h 1740665"/>
              <a:gd name="connsiteX55" fmla="*/ 1282685 w 2948918"/>
              <a:gd name="connsiteY55" fmla="*/ 616945 h 1740665"/>
              <a:gd name="connsiteX56" fmla="*/ 1260651 w 2948918"/>
              <a:gd name="connsiteY56" fmla="*/ 583894 h 1740665"/>
              <a:gd name="connsiteX57" fmla="*/ 1216584 w 2948918"/>
              <a:gd name="connsiteY57" fmla="*/ 517793 h 1740665"/>
              <a:gd name="connsiteX58" fmla="*/ 1172516 w 2948918"/>
              <a:gd name="connsiteY58" fmla="*/ 462709 h 1740665"/>
              <a:gd name="connsiteX59" fmla="*/ 1128449 w 2948918"/>
              <a:gd name="connsiteY59" fmla="*/ 407624 h 1740665"/>
              <a:gd name="connsiteX60" fmla="*/ 1062347 w 2948918"/>
              <a:gd name="connsiteY60" fmla="*/ 385591 h 1740665"/>
              <a:gd name="connsiteX61" fmla="*/ 985229 w 2948918"/>
              <a:gd name="connsiteY61" fmla="*/ 297456 h 1740665"/>
              <a:gd name="connsiteX62" fmla="*/ 808959 w 2948918"/>
              <a:gd name="connsiteY62" fmla="*/ 308473 h 1740665"/>
              <a:gd name="connsiteX63" fmla="*/ 687774 w 2948918"/>
              <a:gd name="connsiteY63" fmla="*/ 286439 h 1740665"/>
              <a:gd name="connsiteX64" fmla="*/ 599639 w 2948918"/>
              <a:gd name="connsiteY64" fmla="*/ 275422 h 1740665"/>
              <a:gd name="connsiteX65" fmla="*/ 544555 w 2948918"/>
              <a:gd name="connsiteY65" fmla="*/ 286439 h 1740665"/>
              <a:gd name="connsiteX66" fmla="*/ 467437 w 2948918"/>
              <a:gd name="connsiteY66" fmla="*/ 385591 h 1740665"/>
              <a:gd name="connsiteX67" fmla="*/ 456420 w 2948918"/>
              <a:gd name="connsiteY67" fmla="*/ 418641 h 1740665"/>
              <a:gd name="connsiteX68" fmla="*/ 423369 w 2948918"/>
              <a:gd name="connsiteY68" fmla="*/ 440675 h 1740665"/>
              <a:gd name="connsiteX69" fmla="*/ 368285 w 2948918"/>
              <a:gd name="connsiteY69" fmla="*/ 517793 h 1740665"/>
              <a:gd name="connsiteX70" fmla="*/ 346251 w 2948918"/>
              <a:gd name="connsiteY70" fmla="*/ 627962 h 1740665"/>
              <a:gd name="connsiteX71" fmla="*/ 335234 w 2948918"/>
              <a:gd name="connsiteY71" fmla="*/ 672029 h 1740665"/>
              <a:gd name="connsiteX72" fmla="*/ 324217 w 2948918"/>
              <a:gd name="connsiteY72" fmla="*/ 727114 h 1740665"/>
              <a:gd name="connsiteX73" fmla="*/ 346251 w 2948918"/>
              <a:gd name="connsiteY73" fmla="*/ 914400 h 1740665"/>
              <a:gd name="connsiteX74" fmla="*/ 368285 w 2948918"/>
              <a:gd name="connsiteY74" fmla="*/ 980501 h 1740665"/>
              <a:gd name="connsiteX75" fmla="*/ 379302 w 2948918"/>
              <a:gd name="connsiteY75" fmla="*/ 1013552 h 1740665"/>
              <a:gd name="connsiteX76" fmla="*/ 368285 w 2948918"/>
              <a:gd name="connsiteY76" fmla="*/ 1090670 h 1740665"/>
              <a:gd name="connsiteX77" fmla="*/ 357268 w 2948918"/>
              <a:gd name="connsiteY77" fmla="*/ 1057620 h 1740665"/>
              <a:gd name="connsiteX78" fmla="*/ 313200 w 2948918"/>
              <a:gd name="connsiteY78" fmla="*/ 991518 h 1740665"/>
              <a:gd name="connsiteX79" fmla="*/ 280150 w 2948918"/>
              <a:gd name="connsiteY79" fmla="*/ 925417 h 1740665"/>
              <a:gd name="connsiteX80" fmla="*/ 180998 w 2948918"/>
              <a:gd name="connsiteY80" fmla="*/ 881350 h 1740665"/>
              <a:gd name="connsiteX81" fmla="*/ 70829 w 2948918"/>
              <a:gd name="connsiteY81" fmla="*/ 859316 h 1740665"/>
              <a:gd name="connsiteX82" fmla="*/ 81846 w 2948918"/>
              <a:gd name="connsiteY82" fmla="*/ 782198 h 1740665"/>
              <a:gd name="connsiteX83" fmla="*/ 114897 w 2948918"/>
              <a:gd name="connsiteY83" fmla="*/ 771181 h 1740665"/>
              <a:gd name="connsiteX84" fmla="*/ 158964 w 2948918"/>
              <a:gd name="connsiteY84" fmla="*/ 705080 h 1740665"/>
              <a:gd name="connsiteX85" fmla="*/ 180998 w 2948918"/>
              <a:gd name="connsiteY85" fmla="*/ 672029 h 1740665"/>
              <a:gd name="connsiteX86" fmla="*/ 214049 w 2948918"/>
              <a:gd name="connsiteY86" fmla="*/ 661012 h 1740665"/>
              <a:gd name="connsiteX87" fmla="*/ 247099 w 2948918"/>
              <a:gd name="connsiteY87" fmla="*/ 594911 h 1740665"/>
              <a:gd name="connsiteX88" fmla="*/ 280150 w 2948918"/>
              <a:gd name="connsiteY88" fmla="*/ 572877 h 1740665"/>
              <a:gd name="connsiteX89" fmla="*/ 302184 w 2948918"/>
              <a:gd name="connsiteY89" fmla="*/ 506776 h 1740665"/>
              <a:gd name="connsiteX90" fmla="*/ 313200 w 2948918"/>
              <a:gd name="connsiteY90" fmla="*/ 473726 h 1740665"/>
              <a:gd name="connsiteX91" fmla="*/ 346251 w 2948918"/>
              <a:gd name="connsiteY91" fmla="*/ 462709 h 1740665"/>
              <a:gd name="connsiteX92" fmla="*/ 423369 w 2948918"/>
              <a:gd name="connsiteY92" fmla="*/ 374574 h 1740665"/>
              <a:gd name="connsiteX93" fmla="*/ 456420 w 2948918"/>
              <a:gd name="connsiteY93" fmla="*/ 264405 h 1740665"/>
              <a:gd name="connsiteX94" fmla="*/ 467437 w 2948918"/>
              <a:gd name="connsiteY94" fmla="*/ 231354 h 1740665"/>
              <a:gd name="connsiteX95" fmla="*/ 533538 w 2948918"/>
              <a:gd name="connsiteY95" fmla="*/ 198304 h 1740665"/>
              <a:gd name="connsiteX96" fmla="*/ 676757 w 2948918"/>
              <a:gd name="connsiteY96" fmla="*/ 209321 h 1740665"/>
              <a:gd name="connsiteX97" fmla="*/ 808959 w 2948918"/>
              <a:gd name="connsiteY97" fmla="*/ 231354 h 1740665"/>
              <a:gd name="connsiteX98" fmla="*/ 875061 w 2948918"/>
              <a:gd name="connsiteY98" fmla="*/ 209321 h 1740665"/>
              <a:gd name="connsiteX99" fmla="*/ 974213 w 2948918"/>
              <a:gd name="connsiteY99" fmla="*/ 165253 h 1740665"/>
              <a:gd name="connsiteX100" fmla="*/ 1106415 w 2948918"/>
              <a:gd name="connsiteY100" fmla="*/ 154236 h 1740665"/>
              <a:gd name="connsiteX101" fmla="*/ 1183533 w 2948918"/>
              <a:gd name="connsiteY101" fmla="*/ 143220 h 1740665"/>
              <a:gd name="connsiteX102" fmla="*/ 1227600 w 2948918"/>
              <a:gd name="connsiteY102" fmla="*/ 132203 h 1740665"/>
              <a:gd name="connsiteX103" fmla="*/ 1348786 w 2948918"/>
              <a:gd name="connsiteY103" fmla="*/ 121186 h 1740665"/>
              <a:gd name="connsiteX104" fmla="*/ 1657258 w 2948918"/>
              <a:gd name="connsiteY104" fmla="*/ 110169 h 1740665"/>
              <a:gd name="connsiteX105" fmla="*/ 1690309 w 2948918"/>
              <a:gd name="connsiteY105" fmla="*/ 132203 h 1740665"/>
              <a:gd name="connsiteX106" fmla="*/ 1756410 w 2948918"/>
              <a:gd name="connsiteY106" fmla="*/ 154236 h 1740665"/>
              <a:gd name="connsiteX107" fmla="*/ 1789461 w 2948918"/>
              <a:gd name="connsiteY107" fmla="*/ 143220 h 1740665"/>
              <a:gd name="connsiteX108" fmla="*/ 1965731 w 2948918"/>
              <a:gd name="connsiteY108" fmla="*/ 154236 h 1740665"/>
              <a:gd name="connsiteX109" fmla="*/ 2042849 w 2948918"/>
              <a:gd name="connsiteY109" fmla="*/ 176270 h 1740665"/>
              <a:gd name="connsiteX110" fmla="*/ 2164034 w 2948918"/>
              <a:gd name="connsiteY110" fmla="*/ 165253 h 1740665"/>
              <a:gd name="connsiteX111" fmla="*/ 2230135 w 2948918"/>
              <a:gd name="connsiteY111" fmla="*/ 143220 h 1740665"/>
              <a:gd name="connsiteX112" fmla="*/ 2263186 w 2948918"/>
              <a:gd name="connsiteY112" fmla="*/ 132203 h 1740665"/>
              <a:gd name="connsiteX113" fmla="*/ 2406405 w 2948918"/>
              <a:gd name="connsiteY113" fmla="*/ 143220 h 1740665"/>
              <a:gd name="connsiteX114" fmla="*/ 2450473 w 2948918"/>
              <a:gd name="connsiteY114" fmla="*/ 198304 h 1740665"/>
              <a:gd name="connsiteX115" fmla="*/ 2483523 w 2948918"/>
              <a:gd name="connsiteY115" fmla="*/ 220338 h 1740665"/>
              <a:gd name="connsiteX116" fmla="*/ 2505557 w 2948918"/>
              <a:gd name="connsiteY116" fmla="*/ 253388 h 1740665"/>
              <a:gd name="connsiteX117" fmla="*/ 2538608 w 2948918"/>
              <a:gd name="connsiteY117" fmla="*/ 363557 h 1740665"/>
              <a:gd name="connsiteX118" fmla="*/ 2560641 w 2948918"/>
              <a:gd name="connsiteY118" fmla="*/ 429658 h 1740665"/>
              <a:gd name="connsiteX119" fmla="*/ 2582675 w 2948918"/>
              <a:gd name="connsiteY119" fmla="*/ 495759 h 1740665"/>
              <a:gd name="connsiteX120" fmla="*/ 2593692 w 2948918"/>
              <a:gd name="connsiteY120" fmla="*/ 528810 h 1740665"/>
              <a:gd name="connsiteX121" fmla="*/ 2637759 w 2948918"/>
              <a:gd name="connsiteY121" fmla="*/ 594911 h 1740665"/>
              <a:gd name="connsiteX122" fmla="*/ 2670810 w 2948918"/>
              <a:gd name="connsiteY122" fmla="*/ 661012 h 1740665"/>
              <a:gd name="connsiteX123" fmla="*/ 2736911 w 2948918"/>
              <a:gd name="connsiteY123" fmla="*/ 793215 h 1740665"/>
              <a:gd name="connsiteX124" fmla="*/ 2758945 w 2948918"/>
              <a:gd name="connsiteY124" fmla="*/ 826265 h 1740665"/>
              <a:gd name="connsiteX125" fmla="*/ 2825046 w 2948918"/>
              <a:gd name="connsiteY125" fmla="*/ 870333 h 1740665"/>
              <a:gd name="connsiteX126" fmla="*/ 2869114 w 2948918"/>
              <a:gd name="connsiteY126" fmla="*/ 936434 h 1740665"/>
              <a:gd name="connsiteX127" fmla="*/ 2891147 w 2948918"/>
              <a:gd name="connsiteY127" fmla="*/ 1002535 h 1740665"/>
              <a:gd name="connsiteX128" fmla="*/ 2880131 w 2948918"/>
              <a:gd name="connsiteY128" fmla="*/ 1079653 h 1740665"/>
              <a:gd name="connsiteX129" fmla="*/ 2847080 w 2948918"/>
              <a:gd name="connsiteY129" fmla="*/ 1112704 h 1740665"/>
              <a:gd name="connsiteX130" fmla="*/ 2814029 w 2948918"/>
              <a:gd name="connsiteY130" fmla="*/ 1134738 h 1740665"/>
              <a:gd name="connsiteX131" fmla="*/ 2769962 w 2948918"/>
              <a:gd name="connsiteY131" fmla="*/ 1145754 h 1740665"/>
              <a:gd name="connsiteX132" fmla="*/ 2736911 w 2948918"/>
              <a:gd name="connsiteY132" fmla="*/ 1156771 h 1740665"/>
              <a:gd name="connsiteX133" fmla="*/ 2681827 w 2948918"/>
              <a:gd name="connsiteY133" fmla="*/ 1145754 h 1740665"/>
              <a:gd name="connsiteX134" fmla="*/ 2670810 w 2948918"/>
              <a:gd name="connsiteY134" fmla="*/ 1090670 h 1740665"/>
              <a:gd name="connsiteX135" fmla="*/ 2648776 w 2948918"/>
              <a:gd name="connsiteY135" fmla="*/ 958468 h 1740665"/>
              <a:gd name="connsiteX136" fmla="*/ 2626743 w 2948918"/>
              <a:gd name="connsiteY136" fmla="*/ 804232 h 1740665"/>
              <a:gd name="connsiteX137" fmla="*/ 2604709 w 2948918"/>
              <a:gd name="connsiteY137" fmla="*/ 738130 h 1740665"/>
              <a:gd name="connsiteX138" fmla="*/ 2593692 w 2948918"/>
              <a:gd name="connsiteY138" fmla="*/ 705080 h 1740665"/>
              <a:gd name="connsiteX139" fmla="*/ 2571658 w 2948918"/>
              <a:gd name="connsiteY139" fmla="*/ 672029 h 1740665"/>
              <a:gd name="connsiteX140" fmla="*/ 2560641 w 2948918"/>
              <a:gd name="connsiteY140" fmla="*/ 638979 h 1740665"/>
              <a:gd name="connsiteX141" fmla="*/ 2538608 w 2948918"/>
              <a:gd name="connsiteY141" fmla="*/ 605928 h 1740665"/>
              <a:gd name="connsiteX142" fmla="*/ 2516574 w 2948918"/>
              <a:gd name="connsiteY142" fmla="*/ 539827 h 1740665"/>
              <a:gd name="connsiteX143" fmla="*/ 2494540 w 2948918"/>
              <a:gd name="connsiteY143" fmla="*/ 473726 h 1740665"/>
              <a:gd name="connsiteX144" fmla="*/ 2483523 w 2948918"/>
              <a:gd name="connsiteY144" fmla="*/ 440675 h 1740665"/>
              <a:gd name="connsiteX145" fmla="*/ 2461490 w 2948918"/>
              <a:gd name="connsiteY145" fmla="*/ 330506 h 1740665"/>
              <a:gd name="connsiteX146" fmla="*/ 2395388 w 2948918"/>
              <a:gd name="connsiteY146" fmla="*/ 286439 h 1740665"/>
              <a:gd name="connsiteX147" fmla="*/ 2362338 w 2948918"/>
              <a:gd name="connsiteY147" fmla="*/ 264405 h 1740665"/>
              <a:gd name="connsiteX148" fmla="*/ 2329287 w 2948918"/>
              <a:gd name="connsiteY148" fmla="*/ 253388 h 1740665"/>
              <a:gd name="connsiteX149" fmla="*/ 2075899 w 2948918"/>
              <a:gd name="connsiteY149" fmla="*/ 253388 h 1740665"/>
              <a:gd name="connsiteX150" fmla="*/ 1965731 w 2948918"/>
              <a:gd name="connsiteY150" fmla="*/ 264405 h 1740665"/>
              <a:gd name="connsiteX151" fmla="*/ 1932680 w 2948918"/>
              <a:gd name="connsiteY151" fmla="*/ 330506 h 1740665"/>
              <a:gd name="connsiteX152" fmla="*/ 1899629 w 2948918"/>
              <a:gd name="connsiteY152" fmla="*/ 396607 h 1740665"/>
              <a:gd name="connsiteX153" fmla="*/ 1888613 w 2948918"/>
              <a:gd name="connsiteY153" fmla="*/ 649995 h 1740665"/>
              <a:gd name="connsiteX154" fmla="*/ 1877596 w 2948918"/>
              <a:gd name="connsiteY154" fmla="*/ 694063 h 1740665"/>
              <a:gd name="connsiteX155" fmla="*/ 1866579 w 2948918"/>
              <a:gd name="connsiteY155" fmla="*/ 782198 h 1740665"/>
              <a:gd name="connsiteX156" fmla="*/ 1833528 w 2948918"/>
              <a:gd name="connsiteY156" fmla="*/ 815248 h 1740665"/>
              <a:gd name="connsiteX157" fmla="*/ 1811494 w 2948918"/>
              <a:gd name="connsiteY157" fmla="*/ 881350 h 1740665"/>
              <a:gd name="connsiteX158" fmla="*/ 1800478 w 2948918"/>
              <a:gd name="connsiteY158" fmla="*/ 914400 h 1740665"/>
              <a:gd name="connsiteX159" fmla="*/ 1778444 w 2948918"/>
              <a:gd name="connsiteY159" fmla="*/ 1057620 h 1740665"/>
              <a:gd name="connsiteX160" fmla="*/ 1767427 w 2948918"/>
              <a:gd name="connsiteY160" fmla="*/ 1112704 h 1740665"/>
              <a:gd name="connsiteX161" fmla="*/ 1745393 w 2948918"/>
              <a:gd name="connsiteY161" fmla="*/ 1178805 h 1740665"/>
              <a:gd name="connsiteX162" fmla="*/ 1723359 w 2948918"/>
              <a:gd name="connsiteY162" fmla="*/ 1244906 h 1740665"/>
              <a:gd name="connsiteX163" fmla="*/ 1701326 w 2948918"/>
              <a:gd name="connsiteY163" fmla="*/ 1322024 h 1740665"/>
              <a:gd name="connsiteX164" fmla="*/ 1679292 w 2948918"/>
              <a:gd name="connsiteY164" fmla="*/ 1388126 h 1740665"/>
              <a:gd name="connsiteX165" fmla="*/ 1668275 w 2948918"/>
              <a:gd name="connsiteY165" fmla="*/ 1421176 h 1740665"/>
              <a:gd name="connsiteX166" fmla="*/ 1679292 w 2948918"/>
              <a:gd name="connsiteY166" fmla="*/ 1674564 h 1740665"/>
              <a:gd name="connsiteX167" fmla="*/ 1712343 w 2948918"/>
              <a:gd name="connsiteY167" fmla="*/ 1696598 h 1740665"/>
              <a:gd name="connsiteX168" fmla="*/ 1778444 w 2948918"/>
              <a:gd name="connsiteY168" fmla="*/ 1718632 h 1740665"/>
              <a:gd name="connsiteX169" fmla="*/ 1855562 w 2948918"/>
              <a:gd name="connsiteY169" fmla="*/ 1740665 h 1740665"/>
              <a:gd name="connsiteX170" fmla="*/ 1921663 w 2948918"/>
              <a:gd name="connsiteY170" fmla="*/ 1729648 h 1740665"/>
              <a:gd name="connsiteX171" fmla="*/ 1932680 w 2948918"/>
              <a:gd name="connsiteY171" fmla="*/ 1553379 h 1740665"/>
              <a:gd name="connsiteX172" fmla="*/ 1965731 w 2948918"/>
              <a:gd name="connsiteY172" fmla="*/ 1443210 h 1740665"/>
              <a:gd name="connsiteX173" fmla="*/ 1987764 w 2948918"/>
              <a:gd name="connsiteY173" fmla="*/ 1344058 h 1740665"/>
              <a:gd name="connsiteX174" fmla="*/ 2009798 w 2948918"/>
              <a:gd name="connsiteY174" fmla="*/ 1277957 h 1740665"/>
              <a:gd name="connsiteX175" fmla="*/ 2042849 w 2948918"/>
              <a:gd name="connsiteY175" fmla="*/ 1112704 h 1740665"/>
              <a:gd name="connsiteX176" fmla="*/ 2053866 w 2948918"/>
              <a:gd name="connsiteY176" fmla="*/ 1068636 h 1740665"/>
              <a:gd name="connsiteX177" fmla="*/ 2075899 w 2948918"/>
              <a:gd name="connsiteY177" fmla="*/ 1002535 h 1740665"/>
              <a:gd name="connsiteX178" fmla="*/ 2086916 w 2948918"/>
              <a:gd name="connsiteY178" fmla="*/ 969485 h 1740665"/>
              <a:gd name="connsiteX179" fmla="*/ 2097933 w 2948918"/>
              <a:gd name="connsiteY179" fmla="*/ 550844 h 1740665"/>
              <a:gd name="connsiteX180" fmla="*/ 2119967 w 2948918"/>
              <a:gd name="connsiteY180" fmla="*/ 484742 h 1740665"/>
              <a:gd name="connsiteX181" fmla="*/ 2130984 w 2948918"/>
              <a:gd name="connsiteY181" fmla="*/ 451692 h 1740665"/>
              <a:gd name="connsiteX182" fmla="*/ 2153017 w 2948918"/>
              <a:gd name="connsiteY182" fmla="*/ 418641 h 1740665"/>
              <a:gd name="connsiteX183" fmla="*/ 2197085 w 2948918"/>
              <a:gd name="connsiteY183" fmla="*/ 319489 h 1740665"/>
              <a:gd name="connsiteX184" fmla="*/ 2230135 w 2948918"/>
              <a:gd name="connsiteY184" fmla="*/ 297456 h 1740665"/>
              <a:gd name="connsiteX185" fmla="*/ 2263186 w 2948918"/>
              <a:gd name="connsiteY185" fmla="*/ 286439 h 1740665"/>
              <a:gd name="connsiteX186" fmla="*/ 2351321 w 2948918"/>
              <a:gd name="connsiteY186" fmla="*/ 308473 h 1740665"/>
              <a:gd name="connsiteX187" fmla="*/ 2384372 w 2948918"/>
              <a:gd name="connsiteY187" fmla="*/ 330506 h 1740665"/>
              <a:gd name="connsiteX188" fmla="*/ 2428439 w 2948918"/>
              <a:gd name="connsiteY188" fmla="*/ 396607 h 1740665"/>
              <a:gd name="connsiteX189" fmla="*/ 2450473 w 2948918"/>
              <a:gd name="connsiteY189" fmla="*/ 429658 h 1740665"/>
              <a:gd name="connsiteX190" fmla="*/ 2472506 w 2948918"/>
              <a:gd name="connsiteY190" fmla="*/ 495759 h 1740665"/>
              <a:gd name="connsiteX191" fmla="*/ 2483523 w 2948918"/>
              <a:gd name="connsiteY191" fmla="*/ 528810 h 1740665"/>
              <a:gd name="connsiteX192" fmla="*/ 2494540 w 2948918"/>
              <a:gd name="connsiteY192" fmla="*/ 638979 h 1740665"/>
              <a:gd name="connsiteX193" fmla="*/ 2516574 w 2948918"/>
              <a:gd name="connsiteY193" fmla="*/ 705080 h 1740665"/>
              <a:gd name="connsiteX194" fmla="*/ 2549625 w 2948918"/>
              <a:gd name="connsiteY194" fmla="*/ 771181 h 1740665"/>
              <a:gd name="connsiteX195" fmla="*/ 2615726 w 2948918"/>
              <a:gd name="connsiteY195" fmla="*/ 969485 h 1740665"/>
              <a:gd name="connsiteX196" fmla="*/ 2637759 w 2948918"/>
              <a:gd name="connsiteY196" fmla="*/ 1035586 h 1740665"/>
              <a:gd name="connsiteX197" fmla="*/ 2648776 w 2948918"/>
              <a:gd name="connsiteY197" fmla="*/ 1068636 h 1740665"/>
              <a:gd name="connsiteX198" fmla="*/ 2659793 w 2948918"/>
              <a:gd name="connsiteY198" fmla="*/ 1189822 h 1740665"/>
              <a:gd name="connsiteX199" fmla="*/ 2692844 w 2948918"/>
              <a:gd name="connsiteY199" fmla="*/ 1178805 h 1740665"/>
              <a:gd name="connsiteX200" fmla="*/ 2725894 w 2948918"/>
              <a:gd name="connsiteY200" fmla="*/ 1156771 h 1740665"/>
              <a:gd name="connsiteX201" fmla="*/ 2825046 w 2948918"/>
              <a:gd name="connsiteY201" fmla="*/ 1134738 h 1740665"/>
              <a:gd name="connsiteX202" fmla="*/ 2847080 w 2948918"/>
              <a:gd name="connsiteY202" fmla="*/ 1101687 h 1740665"/>
              <a:gd name="connsiteX203" fmla="*/ 2913181 w 2948918"/>
              <a:gd name="connsiteY203" fmla="*/ 1046603 h 1740665"/>
              <a:gd name="connsiteX204" fmla="*/ 2946232 w 2948918"/>
              <a:gd name="connsiteY204" fmla="*/ 1035586 h 1740665"/>
              <a:gd name="connsiteX205" fmla="*/ 2935215 w 2948918"/>
              <a:gd name="connsiteY205" fmla="*/ 826265 h 1740665"/>
              <a:gd name="connsiteX206" fmla="*/ 2891147 w 2948918"/>
              <a:gd name="connsiteY206" fmla="*/ 760164 h 1740665"/>
              <a:gd name="connsiteX207" fmla="*/ 2803013 w 2948918"/>
              <a:gd name="connsiteY207" fmla="*/ 683046 h 1740665"/>
              <a:gd name="connsiteX208" fmla="*/ 2736911 w 2948918"/>
              <a:gd name="connsiteY208" fmla="*/ 627962 h 1740665"/>
              <a:gd name="connsiteX209" fmla="*/ 2681827 w 2948918"/>
              <a:gd name="connsiteY209" fmla="*/ 528810 h 1740665"/>
              <a:gd name="connsiteX210" fmla="*/ 2648776 w 2948918"/>
              <a:gd name="connsiteY210" fmla="*/ 517793 h 1740665"/>
              <a:gd name="connsiteX211" fmla="*/ 2615726 w 2948918"/>
              <a:gd name="connsiteY211" fmla="*/ 495759 h 1740665"/>
              <a:gd name="connsiteX212" fmla="*/ 2604709 w 2948918"/>
              <a:gd name="connsiteY212" fmla="*/ 462709 h 1740665"/>
              <a:gd name="connsiteX213" fmla="*/ 2582675 w 2948918"/>
              <a:gd name="connsiteY213" fmla="*/ 352540 h 1740665"/>
              <a:gd name="connsiteX214" fmla="*/ 2560641 w 2948918"/>
              <a:gd name="connsiteY214" fmla="*/ 286439 h 1740665"/>
              <a:gd name="connsiteX215" fmla="*/ 2538608 w 2948918"/>
              <a:gd name="connsiteY215" fmla="*/ 220338 h 1740665"/>
              <a:gd name="connsiteX216" fmla="*/ 2527591 w 2948918"/>
              <a:gd name="connsiteY216" fmla="*/ 187287 h 1740665"/>
              <a:gd name="connsiteX217" fmla="*/ 2494540 w 2948918"/>
              <a:gd name="connsiteY217" fmla="*/ 165253 h 1740665"/>
              <a:gd name="connsiteX218" fmla="*/ 2472506 w 2948918"/>
              <a:gd name="connsiteY218" fmla="*/ 132203 h 1740665"/>
              <a:gd name="connsiteX219" fmla="*/ 2406405 w 2948918"/>
              <a:gd name="connsiteY219" fmla="*/ 110169 h 1740665"/>
              <a:gd name="connsiteX220" fmla="*/ 2373355 w 2948918"/>
              <a:gd name="connsiteY220" fmla="*/ 88135 h 1740665"/>
              <a:gd name="connsiteX221" fmla="*/ 2252169 w 2948918"/>
              <a:gd name="connsiteY221" fmla="*/ 66101 h 1740665"/>
              <a:gd name="connsiteX222" fmla="*/ 1822511 w 2948918"/>
              <a:gd name="connsiteY222" fmla="*/ 44068 h 1740665"/>
              <a:gd name="connsiteX223" fmla="*/ 1756410 w 2948918"/>
              <a:gd name="connsiteY223" fmla="*/ 11017 h 1740665"/>
              <a:gd name="connsiteX224" fmla="*/ 1723359 w 2948918"/>
              <a:gd name="connsiteY224" fmla="*/ 0 h 1740665"/>
              <a:gd name="connsiteX225" fmla="*/ 1646241 w 2948918"/>
              <a:gd name="connsiteY225" fmla="*/ 11017 h 1740665"/>
              <a:gd name="connsiteX226" fmla="*/ 1569123 w 2948918"/>
              <a:gd name="connsiteY226" fmla="*/ 33051 h 1740665"/>
              <a:gd name="connsiteX227" fmla="*/ 1403870 w 2948918"/>
              <a:gd name="connsiteY227" fmla="*/ 55085 h 1740665"/>
              <a:gd name="connsiteX228" fmla="*/ 1337769 w 2948918"/>
              <a:gd name="connsiteY228" fmla="*/ 77118 h 1740665"/>
              <a:gd name="connsiteX229" fmla="*/ 930145 w 2948918"/>
              <a:gd name="connsiteY229" fmla="*/ 88135 h 1740665"/>
              <a:gd name="connsiteX230" fmla="*/ 897094 w 2948918"/>
              <a:gd name="connsiteY230" fmla="*/ 99152 h 1740665"/>
              <a:gd name="connsiteX231" fmla="*/ 797943 w 2948918"/>
              <a:gd name="connsiteY231" fmla="*/ 154236 h 1740665"/>
              <a:gd name="connsiteX232" fmla="*/ 522521 w 2948918"/>
              <a:gd name="connsiteY232" fmla="*/ 165253 h 1740665"/>
              <a:gd name="connsiteX233" fmla="*/ 500487 w 2948918"/>
              <a:gd name="connsiteY233" fmla="*/ 198304 h 1740665"/>
              <a:gd name="connsiteX234" fmla="*/ 412352 w 2948918"/>
              <a:gd name="connsiteY234" fmla="*/ 231354 h 1740665"/>
              <a:gd name="connsiteX235" fmla="*/ 390319 w 2948918"/>
              <a:gd name="connsiteY235" fmla="*/ 297456 h 1740665"/>
              <a:gd name="connsiteX236" fmla="*/ 379302 w 2948918"/>
              <a:gd name="connsiteY236" fmla="*/ 330506 h 1740665"/>
              <a:gd name="connsiteX237" fmla="*/ 302184 w 2948918"/>
              <a:gd name="connsiteY237" fmla="*/ 429658 h 1740665"/>
              <a:gd name="connsiteX238" fmla="*/ 269133 w 2948918"/>
              <a:gd name="connsiteY238" fmla="*/ 451692 h 1740665"/>
              <a:gd name="connsiteX239" fmla="*/ 225066 w 2948918"/>
              <a:gd name="connsiteY239" fmla="*/ 550844 h 1740665"/>
              <a:gd name="connsiteX240" fmla="*/ 214049 w 2948918"/>
              <a:gd name="connsiteY240" fmla="*/ 583894 h 1740665"/>
              <a:gd name="connsiteX241" fmla="*/ 180998 w 2948918"/>
              <a:gd name="connsiteY241" fmla="*/ 605928 h 1740665"/>
              <a:gd name="connsiteX242" fmla="*/ 147947 w 2948918"/>
              <a:gd name="connsiteY242" fmla="*/ 672029 h 1740665"/>
              <a:gd name="connsiteX243" fmla="*/ 136931 w 2948918"/>
              <a:gd name="connsiteY243" fmla="*/ 705080 h 1740665"/>
              <a:gd name="connsiteX244" fmla="*/ 81846 w 2948918"/>
              <a:gd name="connsiteY244" fmla="*/ 771181 h 1740665"/>
              <a:gd name="connsiteX245" fmla="*/ 48796 w 2948918"/>
              <a:gd name="connsiteY245" fmla="*/ 793215 h 1740665"/>
              <a:gd name="connsiteX246" fmla="*/ 37779 w 2948918"/>
              <a:gd name="connsiteY246" fmla="*/ 870333 h 1740665"/>
              <a:gd name="connsiteX247" fmla="*/ 59813 w 2948918"/>
              <a:gd name="connsiteY247" fmla="*/ 859316 h 174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948918" h="1740665">
                <a:moveTo>
                  <a:pt x="59813" y="859316"/>
                </a:moveTo>
                <a:cubicBezTo>
                  <a:pt x="81847" y="859316"/>
                  <a:pt x="133504" y="864721"/>
                  <a:pt x="169981" y="870333"/>
                </a:cubicBezTo>
                <a:cubicBezTo>
                  <a:pt x="181459" y="872099"/>
                  <a:pt x="193964" y="874096"/>
                  <a:pt x="203032" y="881350"/>
                </a:cubicBezTo>
                <a:cubicBezTo>
                  <a:pt x="213371" y="889621"/>
                  <a:pt x="216590" y="904228"/>
                  <a:pt x="225066" y="914400"/>
                </a:cubicBezTo>
                <a:cubicBezTo>
                  <a:pt x="235040" y="926369"/>
                  <a:pt x="248551" y="935153"/>
                  <a:pt x="258116" y="947451"/>
                </a:cubicBezTo>
                <a:cubicBezTo>
                  <a:pt x="274374" y="968354"/>
                  <a:pt x="302184" y="1013552"/>
                  <a:pt x="302184" y="1013552"/>
                </a:cubicBezTo>
                <a:cubicBezTo>
                  <a:pt x="305856" y="1024569"/>
                  <a:pt x="307560" y="1036452"/>
                  <a:pt x="313200" y="1046603"/>
                </a:cubicBezTo>
                <a:cubicBezTo>
                  <a:pt x="376340" y="1160255"/>
                  <a:pt x="343355" y="1070967"/>
                  <a:pt x="368285" y="1145754"/>
                </a:cubicBezTo>
                <a:cubicBezTo>
                  <a:pt x="371957" y="1134737"/>
                  <a:pt x="376485" y="1123970"/>
                  <a:pt x="379302" y="1112704"/>
                </a:cubicBezTo>
                <a:cubicBezTo>
                  <a:pt x="414819" y="970639"/>
                  <a:pt x="394712" y="807807"/>
                  <a:pt x="401335" y="672029"/>
                </a:cubicBezTo>
                <a:cubicBezTo>
                  <a:pt x="401930" y="659825"/>
                  <a:pt x="419288" y="567168"/>
                  <a:pt x="423369" y="550844"/>
                </a:cubicBezTo>
                <a:cubicBezTo>
                  <a:pt x="440589" y="481963"/>
                  <a:pt x="425645" y="553986"/>
                  <a:pt x="456420" y="484742"/>
                </a:cubicBezTo>
                <a:cubicBezTo>
                  <a:pt x="473875" y="445468"/>
                  <a:pt x="470566" y="415511"/>
                  <a:pt x="500487" y="385591"/>
                </a:cubicBezTo>
                <a:cubicBezTo>
                  <a:pt x="509850" y="376228"/>
                  <a:pt x="521438" y="368935"/>
                  <a:pt x="533538" y="363557"/>
                </a:cubicBezTo>
                <a:cubicBezTo>
                  <a:pt x="554762" y="354124"/>
                  <a:pt x="599639" y="341523"/>
                  <a:pt x="599639" y="341523"/>
                </a:cubicBezTo>
                <a:cubicBezTo>
                  <a:pt x="621673" y="345195"/>
                  <a:pt x="644069" y="347122"/>
                  <a:pt x="665740" y="352540"/>
                </a:cubicBezTo>
                <a:cubicBezTo>
                  <a:pt x="688272" y="358173"/>
                  <a:pt x="708795" y="371693"/>
                  <a:pt x="731841" y="374574"/>
                </a:cubicBezTo>
                <a:lnTo>
                  <a:pt x="819976" y="385591"/>
                </a:lnTo>
                <a:cubicBezTo>
                  <a:pt x="842010" y="400280"/>
                  <a:pt x="877705" y="404535"/>
                  <a:pt x="886078" y="429658"/>
                </a:cubicBezTo>
                <a:cubicBezTo>
                  <a:pt x="901281" y="475270"/>
                  <a:pt x="890652" y="453047"/>
                  <a:pt x="919128" y="495759"/>
                </a:cubicBezTo>
                <a:cubicBezTo>
                  <a:pt x="959307" y="616297"/>
                  <a:pt x="895227" y="433720"/>
                  <a:pt x="952179" y="561860"/>
                </a:cubicBezTo>
                <a:cubicBezTo>
                  <a:pt x="961612" y="583084"/>
                  <a:pt x="966868" y="605928"/>
                  <a:pt x="974213" y="627962"/>
                </a:cubicBezTo>
                <a:lnTo>
                  <a:pt x="1018280" y="760164"/>
                </a:lnTo>
                <a:cubicBezTo>
                  <a:pt x="1018280" y="760165"/>
                  <a:pt x="1040313" y="826264"/>
                  <a:pt x="1040314" y="826265"/>
                </a:cubicBezTo>
                <a:lnTo>
                  <a:pt x="1062347" y="859316"/>
                </a:lnTo>
                <a:cubicBezTo>
                  <a:pt x="1096787" y="997075"/>
                  <a:pt x="1052771" y="825800"/>
                  <a:pt x="1084381" y="936434"/>
                </a:cubicBezTo>
                <a:cubicBezTo>
                  <a:pt x="1112048" y="1033268"/>
                  <a:pt x="1080000" y="934307"/>
                  <a:pt x="1106415" y="1013552"/>
                </a:cubicBezTo>
                <a:cubicBezTo>
                  <a:pt x="1124645" y="1159390"/>
                  <a:pt x="1105805" y="1055486"/>
                  <a:pt x="1128449" y="1134738"/>
                </a:cubicBezTo>
                <a:cubicBezTo>
                  <a:pt x="1132609" y="1149297"/>
                  <a:pt x="1133502" y="1164888"/>
                  <a:pt x="1139466" y="1178805"/>
                </a:cubicBezTo>
                <a:cubicBezTo>
                  <a:pt x="1144682" y="1190975"/>
                  <a:pt x="1156122" y="1199757"/>
                  <a:pt x="1161499" y="1211856"/>
                </a:cubicBezTo>
                <a:cubicBezTo>
                  <a:pt x="1170932" y="1233080"/>
                  <a:pt x="1173146" y="1257184"/>
                  <a:pt x="1183533" y="1277957"/>
                </a:cubicBezTo>
                <a:cubicBezTo>
                  <a:pt x="1190878" y="1292646"/>
                  <a:pt x="1197118" y="1307941"/>
                  <a:pt x="1205567" y="1322024"/>
                </a:cubicBezTo>
                <a:cubicBezTo>
                  <a:pt x="1219192" y="1344732"/>
                  <a:pt x="1241260" y="1363004"/>
                  <a:pt x="1249634" y="1388126"/>
                </a:cubicBezTo>
                <a:cubicBezTo>
                  <a:pt x="1275855" y="1466788"/>
                  <a:pt x="1258785" y="1434902"/>
                  <a:pt x="1293702" y="1487277"/>
                </a:cubicBezTo>
                <a:cubicBezTo>
                  <a:pt x="1320117" y="1566523"/>
                  <a:pt x="1288069" y="1467561"/>
                  <a:pt x="1315735" y="1564395"/>
                </a:cubicBezTo>
                <a:cubicBezTo>
                  <a:pt x="1318925" y="1575561"/>
                  <a:pt x="1321112" y="1587294"/>
                  <a:pt x="1326752" y="1597446"/>
                </a:cubicBezTo>
                <a:cubicBezTo>
                  <a:pt x="1339613" y="1620595"/>
                  <a:pt x="1356131" y="1641513"/>
                  <a:pt x="1370820" y="1663547"/>
                </a:cubicBezTo>
                <a:cubicBezTo>
                  <a:pt x="1392854" y="1696598"/>
                  <a:pt x="1389180" y="1700270"/>
                  <a:pt x="1425904" y="1718632"/>
                </a:cubicBezTo>
                <a:cubicBezTo>
                  <a:pt x="1436291" y="1723825"/>
                  <a:pt x="1447938" y="1725976"/>
                  <a:pt x="1458955" y="1729648"/>
                </a:cubicBezTo>
                <a:cubicBezTo>
                  <a:pt x="1488333" y="1725976"/>
                  <a:pt x="1519601" y="1729628"/>
                  <a:pt x="1547090" y="1718632"/>
                </a:cubicBezTo>
                <a:cubicBezTo>
                  <a:pt x="1559384" y="1713715"/>
                  <a:pt x="1563746" y="1697680"/>
                  <a:pt x="1569123" y="1685581"/>
                </a:cubicBezTo>
                <a:cubicBezTo>
                  <a:pt x="1578556" y="1664357"/>
                  <a:pt x="1591157" y="1619480"/>
                  <a:pt x="1591157" y="1619480"/>
                </a:cubicBezTo>
                <a:cubicBezTo>
                  <a:pt x="1587485" y="1542362"/>
                  <a:pt x="1588666" y="1464859"/>
                  <a:pt x="1580140" y="1388126"/>
                </a:cubicBezTo>
                <a:cubicBezTo>
                  <a:pt x="1577575" y="1365042"/>
                  <a:pt x="1577431" y="1334907"/>
                  <a:pt x="1558106" y="1322024"/>
                </a:cubicBezTo>
                <a:lnTo>
                  <a:pt x="1525056" y="1299991"/>
                </a:lnTo>
                <a:lnTo>
                  <a:pt x="1492005" y="1200839"/>
                </a:lnTo>
                <a:cubicBezTo>
                  <a:pt x="1492002" y="1200829"/>
                  <a:pt x="1469975" y="1134749"/>
                  <a:pt x="1469972" y="1134738"/>
                </a:cubicBezTo>
                <a:cubicBezTo>
                  <a:pt x="1456139" y="1079404"/>
                  <a:pt x="1463743" y="1105034"/>
                  <a:pt x="1447938" y="1057620"/>
                </a:cubicBezTo>
                <a:cubicBezTo>
                  <a:pt x="1444266" y="1035586"/>
                  <a:pt x="1442339" y="1013189"/>
                  <a:pt x="1436921" y="991518"/>
                </a:cubicBezTo>
                <a:cubicBezTo>
                  <a:pt x="1416858" y="911267"/>
                  <a:pt x="1420208" y="945179"/>
                  <a:pt x="1392853" y="881350"/>
                </a:cubicBezTo>
                <a:cubicBezTo>
                  <a:pt x="1388279" y="870676"/>
                  <a:pt x="1387030" y="858686"/>
                  <a:pt x="1381837" y="848299"/>
                </a:cubicBezTo>
                <a:cubicBezTo>
                  <a:pt x="1375916" y="836456"/>
                  <a:pt x="1365181" y="827348"/>
                  <a:pt x="1359803" y="815248"/>
                </a:cubicBezTo>
                <a:cubicBezTo>
                  <a:pt x="1350370" y="794024"/>
                  <a:pt x="1345114" y="771181"/>
                  <a:pt x="1337769" y="749147"/>
                </a:cubicBezTo>
                <a:lnTo>
                  <a:pt x="1326752" y="716097"/>
                </a:lnTo>
                <a:cubicBezTo>
                  <a:pt x="1323080" y="705080"/>
                  <a:pt x="1322176" y="692709"/>
                  <a:pt x="1315735" y="683046"/>
                </a:cubicBezTo>
                <a:cubicBezTo>
                  <a:pt x="1252585" y="588316"/>
                  <a:pt x="1328302" y="708177"/>
                  <a:pt x="1282685" y="616945"/>
                </a:cubicBezTo>
                <a:cubicBezTo>
                  <a:pt x="1276763" y="605102"/>
                  <a:pt x="1266573" y="595737"/>
                  <a:pt x="1260651" y="583894"/>
                </a:cubicBezTo>
                <a:cubicBezTo>
                  <a:pt x="1228763" y="520119"/>
                  <a:pt x="1279237" y="580448"/>
                  <a:pt x="1216584" y="517793"/>
                </a:cubicBezTo>
                <a:cubicBezTo>
                  <a:pt x="1188892" y="434718"/>
                  <a:pt x="1229468" y="533897"/>
                  <a:pt x="1172516" y="462709"/>
                </a:cubicBezTo>
                <a:cubicBezTo>
                  <a:pt x="1134617" y="415336"/>
                  <a:pt x="1197037" y="438107"/>
                  <a:pt x="1128449" y="407624"/>
                </a:cubicBezTo>
                <a:cubicBezTo>
                  <a:pt x="1107225" y="398191"/>
                  <a:pt x="1062347" y="385591"/>
                  <a:pt x="1062347" y="385591"/>
                </a:cubicBezTo>
                <a:cubicBezTo>
                  <a:pt x="1010936" y="308472"/>
                  <a:pt x="1040314" y="334178"/>
                  <a:pt x="985229" y="297456"/>
                </a:cubicBezTo>
                <a:cubicBezTo>
                  <a:pt x="926472" y="301128"/>
                  <a:pt x="867830" y="308473"/>
                  <a:pt x="808959" y="308473"/>
                </a:cubicBezTo>
                <a:cubicBezTo>
                  <a:pt x="647928" y="308473"/>
                  <a:pt x="772985" y="301932"/>
                  <a:pt x="687774" y="286439"/>
                </a:cubicBezTo>
                <a:cubicBezTo>
                  <a:pt x="658645" y="281143"/>
                  <a:pt x="629017" y="279094"/>
                  <a:pt x="599639" y="275422"/>
                </a:cubicBezTo>
                <a:cubicBezTo>
                  <a:pt x="581278" y="279094"/>
                  <a:pt x="561303" y="278065"/>
                  <a:pt x="544555" y="286439"/>
                </a:cubicBezTo>
                <a:cubicBezTo>
                  <a:pt x="521739" y="297847"/>
                  <a:pt x="470922" y="375137"/>
                  <a:pt x="467437" y="385591"/>
                </a:cubicBezTo>
                <a:cubicBezTo>
                  <a:pt x="463765" y="396608"/>
                  <a:pt x="463674" y="409573"/>
                  <a:pt x="456420" y="418641"/>
                </a:cubicBezTo>
                <a:cubicBezTo>
                  <a:pt x="448148" y="428980"/>
                  <a:pt x="434386" y="433330"/>
                  <a:pt x="423369" y="440675"/>
                </a:cubicBezTo>
                <a:cubicBezTo>
                  <a:pt x="397663" y="517793"/>
                  <a:pt x="423369" y="499431"/>
                  <a:pt x="368285" y="517793"/>
                </a:cubicBezTo>
                <a:cubicBezTo>
                  <a:pt x="345659" y="585670"/>
                  <a:pt x="366506" y="516560"/>
                  <a:pt x="346251" y="627962"/>
                </a:cubicBezTo>
                <a:cubicBezTo>
                  <a:pt x="343542" y="642859"/>
                  <a:pt x="338519" y="657248"/>
                  <a:pt x="335234" y="672029"/>
                </a:cubicBezTo>
                <a:cubicBezTo>
                  <a:pt x="331172" y="690308"/>
                  <a:pt x="327889" y="708752"/>
                  <a:pt x="324217" y="727114"/>
                </a:cubicBezTo>
                <a:cubicBezTo>
                  <a:pt x="328081" y="769617"/>
                  <a:pt x="333619" y="863871"/>
                  <a:pt x="346251" y="914400"/>
                </a:cubicBezTo>
                <a:cubicBezTo>
                  <a:pt x="351884" y="936932"/>
                  <a:pt x="360940" y="958467"/>
                  <a:pt x="368285" y="980501"/>
                </a:cubicBezTo>
                <a:lnTo>
                  <a:pt x="379302" y="1013552"/>
                </a:lnTo>
                <a:cubicBezTo>
                  <a:pt x="375630" y="1039258"/>
                  <a:pt x="379898" y="1067444"/>
                  <a:pt x="368285" y="1090670"/>
                </a:cubicBezTo>
                <a:cubicBezTo>
                  <a:pt x="363092" y="1101057"/>
                  <a:pt x="362908" y="1067771"/>
                  <a:pt x="357268" y="1057620"/>
                </a:cubicBezTo>
                <a:cubicBezTo>
                  <a:pt x="344407" y="1034471"/>
                  <a:pt x="313200" y="991518"/>
                  <a:pt x="313200" y="991518"/>
                </a:cubicBezTo>
                <a:cubicBezTo>
                  <a:pt x="304240" y="964636"/>
                  <a:pt x="301507" y="946774"/>
                  <a:pt x="280150" y="925417"/>
                </a:cubicBezTo>
                <a:cubicBezTo>
                  <a:pt x="253962" y="899229"/>
                  <a:pt x="213725" y="892259"/>
                  <a:pt x="180998" y="881350"/>
                </a:cubicBezTo>
                <a:cubicBezTo>
                  <a:pt x="123311" y="862121"/>
                  <a:pt x="159448" y="871976"/>
                  <a:pt x="70829" y="859316"/>
                </a:cubicBezTo>
                <a:cubicBezTo>
                  <a:pt x="74501" y="833610"/>
                  <a:pt x="70233" y="805424"/>
                  <a:pt x="81846" y="782198"/>
                </a:cubicBezTo>
                <a:cubicBezTo>
                  <a:pt x="87040" y="771811"/>
                  <a:pt x="106685" y="779393"/>
                  <a:pt x="114897" y="771181"/>
                </a:cubicBezTo>
                <a:cubicBezTo>
                  <a:pt x="133622" y="752456"/>
                  <a:pt x="144275" y="727114"/>
                  <a:pt x="158964" y="705080"/>
                </a:cubicBezTo>
                <a:cubicBezTo>
                  <a:pt x="166309" y="694063"/>
                  <a:pt x="168437" y="676216"/>
                  <a:pt x="180998" y="672029"/>
                </a:cubicBezTo>
                <a:lnTo>
                  <a:pt x="214049" y="661012"/>
                </a:lnTo>
                <a:cubicBezTo>
                  <a:pt x="223009" y="634133"/>
                  <a:pt x="225744" y="616266"/>
                  <a:pt x="247099" y="594911"/>
                </a:cubicBezTo>
                <a:cubicBezTo>
                  <a:pt x="256462" y="585548"/>
                  <a:pt x="269133" y="580222"/>
                  <a:pt x="280150" y="572877"/>
                </a:cubicBezTo>
                <a:lnTo>
                  <a:pt x="302184" y="506776"/>
                </a:lnTo>
                <a:cubicBezTo>
                  <a:pt x="305856" y="495759"/>
                  <a:pt x="302183" y="477398"/>
                  <a:pt x="313200" y="473726"/>
                </a:cubicBezTo>
                <a:lnTo>
                  <a:pt x="346251" y="462709"/>
                </a:lnTo>
                <a:cubicBezTo>
                  <a:pt x="397663" y="385590"/>
                  <a:pt x="368285" y="411296"/>
                  <a:pt x="423369" y="374574"/>
                </a:cubicBezTo>
                <a:cubicBezTo>
                  <a:pt x="440019" y="307973"/>
                  <a:pt x="429597" y="344872"/>
                  <a:pt x="456420" y="264405"/>
                </a:cubicBezTo>
                <a:cubicBezTo>
                  <a:pt x="460092" y="253388"/>
                  <a:pt x="457774" y="237796"/>
                  <a:pt x="467437" y="231354"/>
                </a:cubicBezTo>
                <a:cubicBezTo>
                  <a:pt x="510150" y="202879"/>
                  <a:pt x="487926" y="213508"/>
                  <a:pt x="533538" y="198304"/>
                </a:cubicBezTo>
                <a:lnTo>
                  <a:pt x="676757" y="209321"/>
                </a:lnTo>
                <a:cubicBezTo>
                  <a:pt x="778225" y="218545"/>
                  <a:pt x="747583" y="210896"/>
                  <a:pt x="808959" y="231354"/>
                </a:cubicBezTo>
                <a:cubicBezTo>
                  <a:pt x="830993" y="224010"/>
                  <a:pt x="855736" y="222205"/>
                  <a:pt x="875061" y="209321"/>
                </a:cubicBezTo>
                <a:cubicBezTo>
                  <a:pt x="908218" y="187216"/>
                  <a:pt x="929261" y="168999"/>
                  <a:pt x="974213" y="165253"/>
                </a:cubicBezTo>
                <a:cubicBezTo>
                  <a:pt x="1018280" y="161581"/>
                  <a:pt x="1062438" y="158865"/>
                  <a:pt x="1106415" y="154236"/>
                </a:cubicBezTo>
                <a:cubicBezTo>
                  <a:pt x="1132239" y="151518"/>
                  <a:pt x="1157985" y="147865"/>
                  <a:pt x="1183533" y="143220"/>
                </a:cubicBezTo>
                <a:cubicBezTo>
                  <a:pt x="1198430" y="140512"/>
                  <a:pt x="1212592" y="134204"/>
                  <a:pt x="1227600" y="132203"/>
                </a:cubicBezTo>
                <a:cubicBezTo>
                  <a:pt x="1267806" y="126842"/>
                  <a:pt x="1308391" y="124858"/>
                  <a:pt x="1348786" y="121186"/>
                </a:cubicBezTo>
                <a:cubicBezTo>
                  <a:pt x="1491610" y="73577"/>
                  <a:pt x="1391685" y="98097"/>
                  <a:pt x="1657258" y="110169"/>
                </a:cubicBezTo>
                <a:cubicBezTo>
                  <a:pt x="1668275" y="117514"/>
                  <a:pt x="1678209" y="126825"/>
                  <a:pt x="1690309" y="132203"/>
                </a:cubicBezTo>
                <a:cubicBezTo>
                  <a:pt x="1711533" y="141636"/>
                  <a:pt x="1756410" y="154236"/>
                  <a:pt x="1756410" y="154236"/>
                </a:cubicBezTo>
                <a:cubicBezTo>
                  <a:pt x="1767427" y="150564"/>
                  <a:pt x="1777848" y="143220"/>
                  <a:pt x="1789461" y="143220"/>
                </a:cubicBezTo>
                <a:cubicBezTo>
                  <a:pt x="1848332" y="143220"/>
                  <a:pt x="1907152" y="148378"/>
                  <a:pt x="1965731" y="154236"/>
                </a:cubicBezTo>
                <a:cubicBezTo>
                  <a:pt x="1985491" y="156212"/>
                  <a:pt x="2022718" y="169560"/>
                  <a:pt x="2042849" y="176270"/>
                </a:cubicBezTo>
                <a:cubicBezTo>
                  <a:pt x="2083244" y="172598"/>
                  <a:pt x="2124090" y="172302"/>
                  <a:pt x="2164034" y="165253"/>
                </a:cubicBezTo>
                <a:cubicBezTo>
                  <a:pt x="2186906" y="161217"/>
                  <a:pt x="2208101" y="150564"/>
                  <a:pt x="2230135" y="143220"/>
                </a:cubicBezTo>
                <a:lnTo>
                  <a:pt x="2263186" y="132203"/>
                </a:lnTo>
                <a:cubicBezTo>
                  <a:pt x="2310926" y="135875"/>
                  <a:pt x="2359344" y="134396"/>
                  <a:pt x="2406405" y="143220"/>
                </a:cubicBezTo>
                <a:cubicBezTo>
                  <a:pt x="2458408" y="152970"/>
                  <a:pt x="2427122" y="169114"/>
                  <a:pt x="2450473" y="198304"/>
                </a:cubicBezTo>
                <a:cubicBezTo>
                  <a:pt x="2458744" y="208643"/>
                  <a:pt x="2472506" y="212993"/>
                  <a:pt x="2483523" y="220338"/>
                </a:cubicBezTo>
                <a:cubicBezTo>
                  <a:pt x="2490868" y="231355"/>
                  <a:pt x="2500179" y="241289"/>
                  <a:pt x="2505557" y="253388"/>
                </a:cubicBezTo>
                <a:cubicBezTo>
                  <a:pt x="2529525" y="307316"/>
                  <a:pt x="2523819" y="314258"/>
                  <a:pt x="2538608" y="363557"/>
                </a:cubicBezTo>
                <a:cubicBezTo>
                  <a:pt x="2545282" y="385803"/>
                  <a:pt x="2553297" y="407624"/>
                  <a:pt x="2560641" y="429658"/>
                </a:cubicBezTo>
                <a:lnTo>
                  <a:pt x="2582675" y="495759"/>
                </a:lnTo>
                <a:cubicBezTo>
                  <a:pt x="2586347" y="506776"/>
                  <a:pt x="2587250" y="519147"/>
                  <a:pt x="2593692" y="528810"/>
                </a:cubicBezTo>
                <a:cubicBezTo>
                  <a:pt x="2608381" y="550844"/>
                  <a:pt x="2629385" y="569789"/>
                  <a:pt x="2637759" y="594911"/>
                </a:cubicBezTo>
                <a:cubicBezTo>
                  <a:pt x="2652963" y="640523"/>
                  <a:pt x="2642334" y="618300"/>
                  <a:pt x="2670810" y="661012"/>
                </a:cubicBezTo>
                <a:cubicBezTo>
                  <a:pt x="2701217" y="752234"/>
                  <a:pt x="2679961" y="707791"/>
                  <a:pt x="2736911" y="793215"/>
                </a:cubicBezTo>
                <a:cubicBezTo>
                  <a:pt x="2744256" y="804232"/>
                  <a:pt x="2747928" y="818920"/>
                  <a:pt x="2758945" y="826265"/>
                </a:cubicBezTo>
                <a:lnTo>
                  <a:pt x="2825046" y="870333"/>
                </a:lnTo>
                <a:cubicBezTo>
                  <a:pt x="2839735" y="892367"/>
                  <a:pt x="2860740" y="911312"/>
                  <a:pt x="2869114" y="936434"/>
                </a:cubicBezTo>
                <a:lnTo>
                  <a:pt x="2891147" y="1002535"/>
                </a:lnTo>
                <a:cubicBezTo>
                  <a:pt x="2887475" y="1028241"/>
                  <a:pt x="2889775" y="1055543"/>
                  <a:pt x="2880131" y="1079653"/>
                </a:cubicBezTo>
                <a:cubicBezTo>
                  <a:pt x="2874345" y="1094119"/>
                  <a:pt x="2859049" y="1102730"/>
                  <a:pt x="2847080" y="1112704"/>
                </a:cubicBezTo>
                <a:cubicBezTo>
                  <a:pt x="2836908" y="1121181"/>
                  <a:pt x="2826199" y="1129522"/>
                  <a:pt x="2814029" y="1134738"/>
                </a:cubicBezTo>
                <a:cubicBezTo>
                  <a:pt x="2800112" y="1140702"/>
                  <a:pt x="2784520" y="1141595"/>
                  <a:pt x="2769962" y="1145754"/>
                </a:cubicBezTo>
                <a:cubicBezTo>
                  <a:pt x="2758796" y="1148944"/>
                  <a:pt x="2747928" y="1153099"/>
                  <a:pt x="2736911" y="1156771"/>
                </a:cubicBezTo>
                <a:cubicBezTo>
                  <a:pt x="2718550" y="1153099"/>
                  <a:pt x="2695068" y="1158995"/>
                  <a:pt x="2681827" y="1145754"/>
                </a:cubicBezTo>
                <a:cubicBezTo>
                  <a:pt x="2668586" y="1132513"/>
                  <a:pt x="2673657" y="1109177"/>
                  <a:pt x="2670810" y="1090670"/>
                </a:cubicBezTo>
                <a:cubicBezTo>
                  <a:pt x="2650178" y="956563"/>
                  <a:pt x="2670931" y="1047085"/>
                  <a:pt x="2648776" y="958468"/>
                </a:cubicBezTo>
                <a:cubicBezTo>
                  <a:pt x="2643479" y="910798"/>
                  <a:pt x="2639895" y="852456"/>
                  <a:pt x="2626743" y="804232"/>
                </a:cubicBezTo>
                <a:cubicBezTo>
                  <a:pt x="2620632" y="781824"/>
                  <a:pt x="2612054" y="760164"/>
                  <a:pt x="2604709" y="738130"/>
                </a:cubicBezTo>
                <a:cubicBezTo>
                  <a:pt x="2601037" y="727113"/>
                  <a:pt x="2600134" y="714742"/>
                  <a:pt x="2593692" y="705080"/>
                </a:cubicBezTo>
                <a:cubicBezTo>
                  <a:pt x="2586347" y="694063"/>
                  <a:pt x="2577580" y="683872"/>
                  <a:pt x="2571658" y="672029"/>
                </a:cubicBezTo>
                <a:cubicBezTo>
                  <a:pt x="2566465" y="661642"/>
                  <a:pt x="2565834" y="649366"/>
                  <a:pt x="2560641" y="638979"/>
                </a:cubicBezTo>
                <a:cubicBezTo>
                  <a:pt x="2554720" y="627136"/>
                  <a:pt x="2543985" y="618027"/>
                  <a:pt x="2538608" y="605928"/>
                </a:cubicBezTo>
                <a:cubicBezTo>
                  <a:pt x="2529175" y="584704"/>
                  <a:pt x="2523919" y="561861"/>
                  <a:pt x="2516574" y="539827"/>
                </a:cubicBezTo>
                <a:lnTo>
                  <a:pt x="2494540" y="473726"/>
                </a:lnTo>
                <a:cubicBezTo>
                  <a:pt x="2490868" y="462709"/>
                  <a:pt x="2485800" y="452062"/>
                  <a:pt x="2483523" y="440675"/>
                </a:cubicBezTo>
                <a:cubicBezTo>
                  <a:pt x="2476179" y="403952"/>
                  <a:pt x="2492651" y="351279"/>
                  <a:pt x="2461490" y="330506"/>
                </a:cubicBezTo>
                <a:lnTo>
                  <a:pt x="2395388" y="286439"/>
                </a:lnTo>
                <a:cubicBezTo>
                  <a:pt x="2384371" y="279095"/>
                  <a:pt x="2374899" y="268592"/>
                  <a:pt x="2362338" y="264405"/>
                </a:cubicBezTo>
                <a:lnTo>
                  <a:pt x="2329287" y="253388"/>
                </a:lnTo>
                <a:cubicBezTo>
                  <a:pt x="2064743" y="279843"/>
                  <a:pt x="2394389" y="253388"/>
                  <a:pt x="2075899" y="253388"/>
                </a:cubicBezTo>
                <a:cubicBezTo>
                  <a:pt x="2038993" y="253388"/>
                  <a:pt x="2002454" y="260733"/>
                  <a:pt x="1965731" y="264405"/>
                </a:cubicBezTo>
                <a:cubicBezTo>
                  <a:pt x="1902584" y="359126"/>
                  <a:pt x="1978293" y="239282"/>
                  <a:pt x="1932680" y="330506"/>
                </a:cubicBezTo>
                <a:cubicBezTo>
                  <a:pt x="1889967" y="415931"/>
                  <a:pt x="1927320" y="313536"/>
                  <a:pt x="1899629" y="396607"/>
                </a:cubicBezTo>
                <a:cubicBezTo>
                  <a:pt x="1895957" y="481070"/>
                  <a:pt x="1894858" y="565684"/>
                  <a:pt x="1888613" y="649995"/>
                </a:cubicBezTo>
                <a:cubicBezTo>
                  <a:pt x="1887495" y="665095"/>
                  <a:pt x="1880085" y="679128"/>
                  <a:pt x="1877596" y="694063"/>
                </a:cubicBezTo>
                <a:cubicBezTo>
                  <a:pt x="1872729" y="723267"/>
                  <a:pt x="1876697" y="754374"/>
                  <a:pt x="1866579" y="782198"/>
                </a:cubicBezTo>
                <a:cubicBezTo>
                  <a:pt x="1861255" y="796840"/>
                  <a:pt x="1844545" y="804231"/>
                  <a:pt x="1833528" y="815248"/>
                </a:cubicBezTo>
                <a:lnTo>
                  <a:pt x="1811494" y="881350"/>
                </a:lnTo>
                <a:lnTo>
                  <a:pt x="1800478" y="914400"/>
                </a:lnTo>
                <a:cubicBezTo>
                  <a:pt x="1792226" y="972165"/>
                  <a:pt x="1788634" y="1001575"/>
                  <a:pt x="1778444" y="1057620"/>
                </a:cubicBezTo>
                <a:cubicBezTo>
                  <a:pt x="1775094" y="1076043"/>
                  <a:pt x="1772354" y="1094639"/>
                  <a:pt x="1767427" y="1112704"/>
                </a:cubicBezTo>
                <a:cubicBezTo>
                  <a:pt x="1761316" y="1135111"/>
                  <a:pt x="1752738" y="1156771"/>
                  <a:pt x="1745393" y="1178805"/>
                </a:cubicBezTo>
                <a:lnTo>
                  <a:pt x="1723359" y="1244906"/>
                </a:lnTo>
                <a:cubicBezTo>
                  <a:pt x="1686338" y="1355972"/>
                  <a:pt x="1742823" y="1183702"/>
                  <a:pt x="1701326" y="1322024"/>
                </a:cubicBezTo>
                <a:cubicBezTo>
                  <a:pt x="1694652" y="1344270"/>
                  <a:pt x="1686637" y="1366092"/>
                  <a:pt x="1679292" y="1388126"/>
                </a:cubicBezTo>
                <a:lnTo>
                  <a:pt x="1668275" y="1421176"/>
                </a:lnTo>
                <a:cubicBezTo>
                  <a:pt x="1671947" y="1505639"/>
                  <a:pt x="1665935" y="1591083"/>
                  <a:pt x="1679292" y="1674564"/>
                </a:cubicBezTo>
                <a:cubicBezTo>
                  <a:pt x="1681384" y="1687638"/>
                  <a:pt x="1700243" y="1691220"/>
                  <a:pt x="1712343" y="1696598"/>
                </a:cubicBezTo>
                <a:cubicBezTo>
                  <a:pt x="1733567" y="1706031"/>
                  <a:pt x="1756410" y="1711288"/>
                  <a:pt x="1778444" y="1718632"/>
                </a:cubicBezTo>
                <a:cubicBezTo>
                  <a:pt x="1825849" y="1734433"/>
                  <a:pt x="1800241" y="1726835"/>
                  <a:pt x="1855562" y="1740665"/>
                </a:cubicBezTo>
                <a:lnTo>
                  <a:pt x="1921663" y="1729648"/>
                </a:lnTo>
                <a:cubicBezTo>
                  <a:pt x="1944078" y="1675211"/>
                  <a:pt x="1926822" y="1611958"/>
                  <a:pt x="1932680" y="1553379"/>
                </a:cubicBezTo>
                <a:cubicBezTo>
                  <a:pt x="1935059" y="1529592"/>
                  <a:pt x="1960800" y="1458004"/>
                  <a:pt x="1965731" y="1443210"/>
                </a:cubicBezTo>
                <a:cubicBezTo>
                  <a:pt x="1997248" y="1348658"/>
                  <a:pt x="1948990" y="1499151"/>
                  <a:pt x="1987764" y="1344058"/>
                </a:cubicBezTo>
                <a:cubicBezTo>
                  <a:pt x="1993397" y="1321526"/>
                  <a:pt x="2009798" y="1277957"/>
                  <a:pt x="2009798" y="1277957"/>
                </a:cubicBezTo>
                <a:cubicBezTo>
                  <a:pt x="2025098" y="1170860"/>
                  <a:pt x="2014517" y="1226032"/>
                  <a:pt x="2042849" y="1112704"/>
                </a:cubicBezTo>
                <a:cubicBezTo>
                  <a:pt x="2046521" y="1098015"/>
                  <a:pt x="2049078" y="1083000"/>
                  <a:pt x="2053866" y="1068636"/>
                </a:cubicBezTo>
                <a:lnTo>
                  <a:pt x="2075899" y="1002535"/>
                </a:lnTo>
                <a:lnTo>
                  <a:pt x="2086916" y="969485"/>
                </a:lnTo>
                <a:cubicBezTo>
                  <a:pt x="2090588" y="829938"/>
                  <a:pt x="2088437" y="690116"/>
                  <a:pt x="2097933" y="550844"/>
                </a:cubicBezTo>
                <a:cubicBezTo>
                  <a:pt x="2099513" y="527672"/>
                  <a:pt x="2112622" y="506776"/>
                  <a:pt x="2119967" y="484742"/>
                </a:cubicBezTo>
                <a:cubicBezTo>
                  <a:pt x="2123639" y="473725"/>
                  <a:pt x="2124543" y="461354"/>
                  <a:pt x="2130984" y="451692"/>
                </a:cubicBezTo>
                <a:cubicBezTo>
                  <a:pt x="2138328" y="440675"/>
                  <a:pt x="2147640" y="430740"/>
                  <a:pt x="2153017" y="418641"/>
                </a:cubicBezTo>
                <a:cubicBezTo>
                  <a:pt x="2170470" y="379371"/>
                  <a:pt x="2167166" y="349408"/>
                  <a:pt x="2197085" y="319489"/>
                </a:cubicBezTo>
                <a:cubicBezTo>
                  <a:pt x="2206447" y="310127"/>
                  <a:pt x="2218292" y="303377"/>
                  <a:pt x="2230135" y="297456"/>
                </a:cubicBezTo>
                <a:cubicBezTo>
                  <a:pt x="2240522" y="292263"/>
                  <a:pt x="2252169" y="290111"/>
                  <a:pt x="2263186" y="286439"/>
                </a:cubicBezTo>
                <a:cubicBezTo>
                  <a:pt x="2284139" y="290630"/>
                  <a:pt x="2328736" y="297181"/>
                  <a:pt x="2351321" y="308473"/>
                </a:cubicBezTo>
                <a:cubicBezTo>
                  <a:pt x="2363164" y="314394"/>
                  <a:pt x="2373355" y="323162"/>
                  <a:pt x="2384372" y="330506"/>
                </a:cubicBezTo>
                <a:lnTo>
                  <a:pt x="2428439" y="396607"/>
                </a:lnTo>
                <a:cubicBezTo>
                  <a:pt x="2435784" y="407624"/>
                  <a:pt x="2446286" y="417097"/>
                  <a:pt x="2450473" y="429658"/>
                </a:cubicBezTo>
                <a:lnTo>
                  <a:pt x="2472506" y="495759"/>
                </a:lnTo>
                <a:lnTo>
                  <a:pt x="2483523" y="528810"/>
                </a:lnTo>
                <a:cubicBezTo>
                  <a:pt x="2487195" y="565533"/>
                  <a:pt x="2487739" y="602705"/>
                  <a:pt x="2494540" y="638979"/>
                </a:cubicBezTo>
                <a:cubicBezTo>
                  <a:pt x="2498820" y="661807"/>
                  <a:pt x="2509229" y="683046"/>
                  <a:pt x="2516574" y="705080"/>
                </a:cubicBezTo>
                <a:cubicBezTo>
                  <a:pt x="2531778" y="750691"/>
                  <a:pt x="2521150" y="728468"/>
                  <a:pt x="2549625" y="771181"/>
                </a:cubicBezTo>
                <a:lnTo>
                  <a:pt x="2615726" y="969485"/>
                </a:lnTo>
                <a:lnTo>
                  <a:pt x="2637759" y="1035586"/>
                </a:lnTo>
                <a:lnTo>
                  <a:pt x="2648776" y="1068636"/>
                </a:lnTo>
                <a:cubicBezTo>
                  <a:pt x="2652448" y="1109031"/>
                  <a:pt x="2644729" y="1152161"/>
                  <a:pt x="2659793" y="1189822"/>
                </a:cubicBezTo>
                <a:cubicBezTo>
                  <a:pt x="2664106" y="1200604"/>
                  <a:pt x="2682457" y="1183999"/>
                  <a:pt x="2692844" y="1178805"/>
                </a:cubicBezTo>
                <a:cubicBezTo>
                  <a:pt x="2704687" y="1172884"/>
                  <a:pt x="2714051" y="1162692"/>
                  <a:pt x="2725894" y="1156771"/>
                </a:cubicBezTo>
                <a:cubicBezTo>
                  <a:pt x="2753016" y="1143210"/>
                  <a:pt x="2799657" y="1138969"/>
                  <a:pt x="2825046" y="1134738"/>
                </a:cubicBezTo>
                <a:cubicBezTo>
                  <a:pt x="2832391" y="1123721"/>
                  <a:pt x="2838603" y="1111859"/>
                  <a:pt x="2847080" y="1101687"/>
                </a:cubicBezTo>
                <a:cubicBezTo>
                  <a:pt x="2864484" y="1080802"/>
                  <a:pt x="2888421" y="1058983"/>
                  <a:pt x="2913181" y="1046603"/>
                </a:cubicBezTo>
                <a:cubicBezTo>
                  <a:pt x="2923568" y="1041410"/>
                  <a:pt x="2935215" y="1039258"/>
                  <a:pt x="2946232" y="1035586"/>
                </a:cubicBezTo>
                <a:cubicBezTo>
                  <a:pt x="2942560" y="965812"/>
                  <a:pt x="2948918" y="894778"/>
                  <a:pt x="2935215" y="826265"/>
                </a:cubicBezTo>
                <a:cubicBezTo>
                  <a:pt x="2930022" y="800298"/>
                  <a:pt x="2905836" y="782198"/>
                  <a:pt x="2891147" y="760164"/>
                </a:cubicBezTo>
                <a:cubicBezTo>
                  <a:pt x="2828718" y="666521"/>
                  <a:pt x="2931546" y="811579"/>
                  <a:pt x="2803013" y="683046"/>
                </a:cubicBezTo>
                <a:cubicBezTo>
                  <a:pt x="2760599" y="640632"/>
                  <a:pt x="2782926" y="658637"/>
                  <a:pt x="2736911" y="627962"/>
                </a:cubicBezTo>
                <a:cubicBezTo>
                  <a:pt x="2727211" y="598861"/>
                  <a:pt x="2710238" y="538280"/>
                  <a:pt x="2681827" y="528810"/>
                </a:cubicBezTo>
                <a:lnTo>
                  <a:pt x="2648776" y="517793"/>
                </a:lnTo>
                <a:cubicBezTo>
                  <a:pt x="2637759" y="510448"/>
                  <a:pt x="2623997" y="506098"/>
                  <a:pt x="2615726" y="495759"/>
                </a:cubicBezTo>
                <a:cubicBezTo>
                  <a:pt x="2608472" y="486691"/>
                  <a:pt x="2607899" y="473875"/>
                  <a:pt x="2604709" y="462709"/>
                </a:cubicBezTo>
                <a:cubicBezTo>
                  <a:pt x="2568090" y="334544"/>
                  <a:pt x="2625959" y="525672"/>
                  <a:pt x="2582675" y="352540"/>
                </a:cubicBezTo>
                <a:cubicBezTo>
                  <a:pt x="2577042" y="330008"/>
                  <a:pt x="2567985" y="308473"/>
                  <a:pt x="2560641" y="286439"/>
                </a:cubicBezTo>
                <a:lnTo>
                  <a:pt x="2538608" y="220338"/>
                </a:lnTo>
                <a:cubicBezTo>
                  <a:pt x="2534936" y="209321"/>
                  <a:pt x="2537254" y="193729"/>
                  <a:pt x="2527591" y="187287"/>
                </a:cubicBezTo>
                <a:lnTo>
                  <a:pt x="2494540" y="165253"/>
                </a:lnTo>
                <a:cubicBezTo>
                  <a:pt x="2487195" y="154236"/>
                  <a:pt x="2483734" y="139220"/>
                  <a:pt x="2472506" y="132203"/>
                </a:cubicBezTo>
                <a:cubicBezTo>
                  <a:pt x="2452811" y="119894"/>
                  <a:pt x="2406405" y="110169"/>
                  <a:pt x="2406405" y="110169"/>
                </a:cubicBezTo>
                <a:cubicBezTo>
                  <a:pt x="2395388" y="102824"/>
                  <a:pt x="2385198" y="94056"/>
                  <a:pt x="2373355" y="88135"/>
                </a:cubicBezTo>
                <a:cubicBezTo>
                  <a:pt x="2339390" y="71152"/>
                  <a:pt x="2282549" y="69899"/>
                  <a:pt x="2252169" y="66101"/>
                </a:cubicBezTo>
                <a:cubicBezTo>
                  <a:pt x="2090664" y="12269"/>
                  <a:pt x="2264748" y="66747"/>
                  <a:pt x="1822511" y="44068"/>
                </a:cubicBezTo>
                <a:cubicBezTo>
                  <a:pt x="1791657" y="42486"/>
                  <a:pt x="1782297" y="23961"/>
                  <a:pt x="1756410" y="11017"/>
                </a:cubicBezTo>
                <a:cubicBezTo>
                  <a:pt x="1746023" y="5824"/>
                  <a:pt x="1734376" y="3672"/>
                  <a:pt x="1723359" y="0"/>
                </a:cubicBezTo>
                <a:cubicBezTo>
                  <a:pt x="1697653" y="3672"/>
                  <a:pt x="1671704" y="5924"/>
                  <a:pt x="1646241" y="11017"/>
                </a:cubicBezTo>
                <a:cubicBezTo>
                  <a:pt x="1550257" y="30214"/>
                  <a:pt x="1687785" y="14795"/>
                  <a:pt x="1569123" y="33051"/>
                </a:cubicBezTo>
                <a:cubicBezTo>
                  <a:pt x="1521437" y="40387"/>
                  <a:pt x="1453289" y="42731"/>
                  <a:pt x="1403870" y="55085"/>
                </a:cubicBezTo>
                <a:cubicBezTo>
                  <a:pt x="1381338" y="60718"/>
                  <a:pt x="1360986" y="76491"/>
                  <a:pt x="1337769" y="77118"/>
                </a:cubicBezTo>
                <a:lnTo>
                  <a:pt x="930145" y="88135"/>
                </a:lnTo>
                <a:cubicBezTo>
                  <a:pt x="919128" y="91807"/>
                  <a:pt x="907246" y="93512"/>
                  <a:pt x="897094" y="99152"/>
                </a:cubicBezTo>
                <a:cubicBezTo>
                  <a:pt x="875701" y="111037"/>
                  <a:pt x="832273" y="151784"/>
                  <a:pt x="797943" y="154236"/>
                </a:cubicBezTo>
                <a:cubicBezTo>
                  <a:pt x="706296" y="160782"/>
                  <a:pt x="614328" y="161581"/>
                  <a:pt x="522521" y="165253"/>
                </a:cubicBezTo>
                <a:cubicBezTo>
                  <a:pt x="515176" y="176270"/>
                  <a:pt x="509850" y="188941"/>
                  <a:pt x="500487" y="198304"/>
                </a:cubicBezTo>
                <a:cubicBezTo>
                  <a:pt x="472118" y="226673"/>
                  <a:pt x="451766" y="223472"/>
                  <a:pt x="412352" y="231354"/>
                </a:cubicBezTo>
                <a:lnTo>
                  <a:pt x="390319" y="297456"/>
                </a:lnTo>
                <a:cubicBezTo>
                  <a:pt x="386647" y="308473"/>
                  <a:pt x="385744" y="320844"/>
                  <a:pt x="379302" y="330506"/>
                </a:cubicBezTo>
                <a:cubicBezTo>
                  <a:pt x="348595" y="376565"/>
                  <a:pt x="341013" y="397300"/>
                  <a:pt x="302184" y="429658"/>
                </a:cubicBezTo>
                <a:cubicBezTo>
                  <a:pt x="292012" y="438135"/>
                  <a:pt x="280150" y="444347"/>
                  <a:pt x="269133" y="451692"/>
                </a:cubicBezTo>
                <a:cubicBezTo>
                  <a:pt x="234215" y="504068"/>
                  <a:pt x="251287" y="472179"/>
                  <a:pt x="225066" y="550844"/>
                </a:cubicBezTo>
                <a:cubicBezTo>
                  <a:pt x="221394" y="561861"/>
                  <a:pt x="223711" y="577452"/>
                  <a:pt x="214049" y="583894"/>
                </a:cubicBezTo>
                <a:lnTo>
                  <a:pt x="180998" y="605928"/>
                </a:lnTo>
                <a:cubicBezTo>
                  <a:pt x="153304" y="689010"/>
                  <a:pt x="190663" y="586595"/>
                  <a:pt x="147947" y="672029"/>
                </a:cubicBezTo>
                <a:cubicBezTo>
                  <a:pt x="142754" y="682416"/>
                  <a:pt x="142124" y="694693"/>
                  <a:pt x="136931" y="705080"/>
                </a:cubicBezTo>
                <a:cubicBezTo>
                  <a:pt x="124552" y="729839"/>
                  <a:pt x="102728" y="753779"/>
                  <a:pt x="81846" y="771181"/>
                </a:cubicBezTo>
                <a:cubicBezTo>
                  <a:pt x="71674" y="779657"/>
                  <a:pt x="59813" y="785870"/>
                  <a:pt x="48796" y="793215"/>
                </a:cubicBezTo>
                <a:cubicBezTo>
                  <a:pt x="38957" y="807973"/>
                  <a:pt x="0" y="848745"/>
                  <a:pt x="37779" y="870333"/>
                </a:cubicBezTo>
                <a:cubicBezTo>
                  <a:pt x="56910" y="881265"/>
                  <a:pt x="37779" y="859316"/>
                  <a:pt x="59813" y="859316"/>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29200" y="4343400"/>
            <a:ext cx="457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0" y="4495800"/>
            <a:ext cx="533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624E6385-3F27-4C2A-BB8A-BD3E30A7E171}"/>
              </a:ext>
            </a:extLst>
          </p:cNvPr>
          <p:cNvSpPr/>
          <p:nvPr/>
        </p:nvSpPr>
        <p:spPr>
          <a:xfrm>
            <a:off x="6553200" y="4785360"/>
            <a:ext cx="228600"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18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EA10-0E23-2A80-F178-06C01A3BD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8F4D5-C864-91A4-CD66-257A171C9A8D}"/>
              </a:ext>
            </a:extLst>
          </p:cNvPr>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A5CA757A-724C-7B8B-D17A-FAC2843765EB}"/>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A65A8353-85A7-8FC5-3127-23C1320E91BB}"/>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3" name="TextBox 2">
            <a:extLst>
              <a:ext uri="{FF2B5EF4-FFF2-40B4-BE49-F238E27FC236}">
                <a16:creationId xmlns:a16="http://schemas.microsoft.com/office/drawing/2014/main" id="{B75D3AC0-CC7F-ECD2-CBC0-BEDC567F236A}"/>
              </a:ext>
            </a:extLst>
          </p:cNvPr>
          <p:cNvSpPr txBox="1"/>
          <p:nvPr/>
        </p:nvSpPr>
        <p:spPr>
          <a:xfrm>
            <a:off x="5486400" y="494308"/>
            <a:ext cx="2590800" cy="923330"/>
          </a:xfrm>
          <a:prstGeom prst="rect">
            <a:avLst/>
          </a:prstGeom>
          <a:noFill/>
          <a:ln w="57150">
            <a:solidFill>
              <a:srgbClr val="FF0000"/>
            </a:solidFill>
          </a:ln>
        </p:spPr>
        <p:txBody>
          <a:bodyPr wrap="square" rtlCol="0">
            <a:spAutoFit/>
          </a:bodyPr>
          <a:lstStyle/>
          <a:p>
            <a:r>
              <a:rPr lang="en-US" dirty="0"/>
              <a:t>An embryo forms within 24 hours after egg release (ovulation)</a:t>
            </a:r>
          </a:p>
        </p:txBody>
      </p:sp>
      <p:cxnSp>
        <p:nvCxnSpPr>
          <p:cNvPr id="6" name="Straight Connector 5">
            <a:extLst>
              <a:ext uri="{FF2B5EF4-FFF2-40B4-BE49-F238E27FC236}">
                <a16:creationId xmlns:a16="http://schemas.microsoft.com/office/drawing/2014/main" id="{01B998CD-5FE9-6ADB-82F4-F82784E2590B}"/>
              </a:ext>
            </a:extLst>
          </p:cNvPr>
          <p:cNvCxnSpPr>
            <a:cxnSpLocks/>
          </p:cNvCxnSpPr>
          <p:nvPr/>
        </p:nvCxnSpPr>
        <p:spPr>
          <a:xfrm>
            <a:off x="5486400" y="1417638"/>
            <a:ext cx="0" cy="47545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F0F185-1D17-113B-EE1F-1E95E2DACF9E}"/>
              </a:ext>
            </a:extLst>
          </p:cNvPr>
          <p:cNvSpPr txBox="1"/>
          <p:nvPr/>
        </p:nvSpPr>
        <p:spPr>
          <a:xfrm>
            <a:off x="6477000" y="3653134"/>
            <a:ext cx="1981198" cy="923330"/>
          </a:xfrm>
          <a:prstGeom prst="rect">
            <a:avLst/>
          </a:prstGeom>
          <a:solidFill>
            <a:schemeClr val="bg1"/>
          </a:solidFill>
          <a:ln w="57150">
            <a:solidFill>
              <a:srgbClr val="FF0000"/>
            </a:solidFill>
          </a:ln>
        </p:spPr>
        <p:txBody>
          <a:bodyPr wrap="square" rtlCol="0">
            <a:spAutoFit/>
          </a:bodyPr>
          <a:lstStyle/>
          <a:p>
            <a:r>
              <a:rPr lang="en-US" dirty="0"/>
              <a:t>Embryo implants 5-7 days after creation</a:t>
            </a:r>
          </a:p>
        </p:txBody>
      </p:sp>
      <p:cxnSp>
        <p:nvCxnSpPr>
          <p:cNvPr id="13" name="Straight Connector 12">
            <a:extLst>
              <a:ext uri="{FF2B5EF4-FFF2-40B4-BE49-F238E27FC236}">
                <a16:creationId xmlns:a16="http://schemas.microsoft.com/office/drawing/2014/main" id="{66DF7657-63C0-1D2E-20AE-685F41E930CD}"/>
              </a:ext>
            </a:extLst>
          </p:cNvPr>
          <p:cNvCxnSpPr>
            <a:cxnSpLocks/>
          </p:cNvCxnSpPr>
          <p:nvPr/>
        </p:nvCxnSpPr>
        <p:spPr>
          <a:xfrm>
            <a:off x="7086600" y="4572000"/>
            <a:ext cx="0" cy="144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8E0D43-7C5A-6615-4E6A-B7964339080B}"/>
              </a:ext>
            </a:extLst>
          </p:cNvPr>
          <p:cNvSpPr txBox="1"/>
          <p:nvPr/>
        </p:nvSpPr>
        <p:spPr>
          <a:xfrm rot="10800000" flipV="1">
            <a:off x="7391408" y="1614101"/>
            <a:ext cx="1600192" cy="646331"/>
          </a:xfrm>
          <a:prstGeom prst="rect">
            <a:avLst/>
          </a:prstGeom>
          <a:solidFill>
            <a:schemeClr val="bg1"/>
          </a:solidFill>
          <a:ln w="76200">
            <a:solidFill>
              <a:srgbClr val="FF0000"/>
            </a:solidFill>
          </a:ln>
        </p:spPr>
        <p:txBody>
          <a:bodyPr wrap="square" rtlCol="0">
            <a:spAutoFit/>
          </a:bodyPr>
          <a:lstStyle/>
          <a:p>
            <a:r>
              <a:rPr lang="en-US" dirty="0"/>
              <a:t>Mom misses her period</a:t>
            </a:r>
          </a:p>
        </p:txBody>
      </p:sp>
      <p:cxnSp>
        <p:nvCxnSpPr>
          <p:cNvPr id="21" name="Straight Connector 20">
            <a:extLst>
              <a:ext uri="{FF2B5EF4-FFF2-40B4-BE49-F238E27FC236}">
                <a16:creationId xmlns:a16="http://schemas.microsoft.com/office/drawing/2014/main" id="{1384AB0A-63B5-F329-26ED-95AAA84049D1}"/>
              </a:ext>
            </a:extLst>
          </p:cNvPr>
          <p:cNvCxnSpPr/>
          <p:nvPr/>
        </p:nvCxnSpPr>
        <p:spPr>
          <a:xfrm>
            <a:off x="8991600" y="2209798"/>
            <a:ext cx="0" cy="3810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534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F520-8EA3-7D63-B7DC-7F6D5F0A8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C38DF-04E7-9C2D-9377-9E57AF85D33F}"/>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78C86705-7A83-805A-DEDC-D05BF7A59D18}"/>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F1D4C66D-BD02-9B4F-38E1-28352C458D42}"/>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7" name="Isosceles Triangle 6">
            <a:extLst>
              <a:ext uri="{FF2B5EF4-FFF2-40B4-BE49-F238E27FC236}">
                <a16:creationId xmlns:a16="http://schemas.microsoft.com/office/drawing/2014/main" id="{73F6C2F8-6B36-F5CA-C6E0-0B072E0001F0}"/>
              </a:ext>
            </a:extLst>
          </p:cNvPr>
          <p:cNvSpPr/>
          <p:nvPr/>
        </p:nvSpPr>
        <p:spPr>
          <a:xfrm>
            <a:off x="4876800" y="573062"/>
            <a:ext cx="533400" cy="102713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D08DB0C-E664-42F1-7D52-10B97CB78C22}"/>
              </a:ext>
            </a:extLst>
          </p:cNvPr>
          <p:cNvSpPr/>
          <p:nvPr/>
        </p:nvSpPr>
        <p:spPr>
          <a:xfrm>
            <a:off x="5410200" y="2743200"/>
            <a:ext cx="3200400" cy="1143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971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FFFD-DBA0-4FF6-57EB-A10200A43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FE3CFE-B466-7105-3E24-2D2E2F120A59}"/>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B363A894-EED5-9DA2-1E24-A5FF8E2F4128}"/>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E93217BF-0464-7C35-54C5-1982AFDE46AF}"/>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7" name="Isosceles Triangle 6">
            <a:extLst>
              <a:ext uri="{FF2B5EF4-FFF2-40B4-BE49-F238E27FC236}">
                <a16:creationId xmlns:a16="http://schemas.microsoft.com/office/drawing/2014/main" id="{4B4B81AF-E912-91A3-EDA2-C135F0AA1FFC}"/>
              </a:ext>
            </a:extLst>
          </p:cNvPr>
          <p:cNvSpPr/>
          <p:nvPr/>
        </p:nvSpPr>
        <p:spPr>
          <a:xfrm>
            <a:off x="4876800" y="573062"/>
            <a:ext cx="533400" cy="102713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B2C40B2-E62D-EAD2-6547-19D9FA3C22FD}"/>
              </a:ext>
            </a:extLst>
          </p:cNvPr>
          <p:cNvSpPr/>
          <p:nvPr/>
        </p:nvSpPr>
        <p:spPr>
          <a:xfrm>
            <a:off x="5410200" y="2743200"/>
            <a:ext cx="3200400" cy="1143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312268-EDF9-43E1-3C17-9A1E61484667}"/>
              </a:ext>
            </a:extLst>
          </p:cNvPr>
          <p:cNvSpPr txBox="1"/>
          <p:nvPr/>
        </p:nvSpPr>
        <p:spPr>
          <a:xfrm>
            <a:off x="5600700" y="896034"/>
            <a:ext cx="3276599" cy="369332"/>
          </a:xfrm>
          <a:prstGeom prst="rect">
            <a:avLst/>
          </a:prstGeom>
          <a:noFill/>
        </p:spPr>
        <p:txBody>
          <a:bodyPr wrap="square" rtlCol="0">
            <a:spAutoFit/>
          </a:bodyPr>
          <a:lstStyle/>
          <a:p>
            <a:r>
              <a:rPr lang="en-US" dirty="0"/>
              <a:t>One out of 50 times, a normal LH</a:t>
            </a:r>
          </a:p>
        </p:txBody>
      </p:sp>
      <p:sp>
        <p:nvSpPr>
          <p:cNvPr id="4" name="TextBox 3">
            <a:extLst>
              <a:ext uri="{FF2B5EF4-FFF2-40B4-BE49-F238E27FC236}">
                <a16:creationId xmlns:a16="http://schemas.microsoft.com/office/drawing/2014/main" id="{965FF731-4967-B63A-4340-CEBAA0A8EC47}"/>
              </a:ext>
            </a:extLst>
          </p:cNvPr>
          <p:cNvSpPr txBox="1"/>
          <p:nvPr/>
        </p:nvSpPr>
        <p:spPr>
          <a:xfrm>
            <a:off x="5631048" y="3873765"/>
            <a:ext cx="2758704" cy="369332"/>
          </a:xfrm>
          <a:prstGeom prst="rect">
            <a:avLst/>
          </a:prstGeom>
          <a:solidFill>
            <a:schemeClr val="bg1"/>
          </a:solidFill>
        </p:spPr>
        <p:txBody>
          <a:bodyPr wrap="none" rtlCol="0">
            <a:spAutoFit/>
          </a:bodyPr>
          <a:lstStyle/>
          <a:p>
            <a:r>
              <a:rPr lang="en-US" dirty="0"/>
              <a:t>Yields normal progesterone</a:t>
            </a:r>
          </a:p>
        </p:txBody>
      </p:sp>
      <p:sp>
        <p:nvSpPr>
          <p:cNvPr id="6" name="TextBox 5">
            <a:extLst>
              <a:ext uri="{FF2B5EF4-FFF2-40B4-BE49-F238E27FC236}">
                <a16:creationId xmlns:a16="http://schemas.microsoft.com/office/drawing/2014/main" id="{E53ECE3A-D0F6-3179-AD85-835C3E8CAF46}"/>
              </a:ext>
            </a:extLst>
          </p:cNvPr>
          <p:cNvSpPr txBox="1"/>
          <p:nvPr/>
        </p:nvSpPr>
        <p:spPr>
          <a:xfrm>
            <a:off x="5486400" y="4243097"/>
            <a:ext cx="2061013" cy="369332"/>
          </a:xfrm>
          <a:prstGeom prst="rect">
            <a:avLst/>
          </a:prstGeom>
          <a:noFill/>
        </p:spPr>
        <p:txBody>
          <a:bodyPr wrap="none" rtlCol="0">
            <a:spAutoFit/>
          </a:bodyPr>
          <a:lstStyle/>
          <a:p>
            <a:r>
              <a:rPr lang="en-US" dirty="0"/>
              <a:t>Embryo can implant</a:t>
            </a:r>
          </a:p>
        </p:txBody>
      </p:sp>
    </p:spTree>
    <p:extLst>
      <p:ext uri="{BB962C8B-B14F-4D97-AF65-F5344CB8AC3E}">
        <p14:creationId xmlns:p14="http://schemas.microsoft.com/office/powerpoint/2010/main" val="2162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EC1C-B4E1-892C-F773-2F37330EF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22024-DB2C-CD59-6B31-F350015F3E61}"/>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770227A7-B4F4-EA76-6986-95959A68819F}"/>
              </a:ext>
            </a:extLst>
          </p:cNvPr>
          <p:cNvPicPr>
            <a:picLocks noGrp="1" noChangeAspect="1" noChangeArrowheads="1"/>
          </p:cNvPicPr>
          <p:nvPr>
            <p:ph idx="1"/>
          </p:nvPr>
        </p:nvPicPr>
        <p:blipFill>
          <a:blip r:embed="rId2" cstate="print"/>
          <a:srcRect/>
          <a:stretch>
            <a:fillRect/>
          </a:stretch>
        </p:blipFill>
        <p:spPr bwMode="auto">
          <a:xfrm>
            <a:off x="0" y="533400"/>
            <a:ext cx="9144000" cy="5751538"/>
          </a:xfrm>
          <a:prstGeom prst="rect">
            <a:avLst/>
          </a:prstGeom>
          <a:noFill/>
          <a:ln w="9525">
            <a:noFill/>
            <a:miter lim="800000"/>
            <a:headEnd/>
            <a:tailEnd/>
          </a:ln>
        </p:spPr>
      </p:pic>
      <p:sp>
        <p:nvSpPr>
          <p:cNvPr id="5" name="Rectangle 4">
            <a:extLst>
              <a:ext uri="{FF2B5EF4-FFF2-40B4-BE49-F238E27FC236}">
                <a16:creationId xmlns:a16="http://schemas.microsoft.com/office/drawing/2014/main" id="{7A94A5E9-2017-1ED2-CE54-1101CE5696E2}"/>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7" name="Isosceles Triangle 6">
            <a:extLst>
              <a:ext uri="{FF2B5EF4-FFF2-40B4-BE49-F238E27FC236}">
                <a16:creationId xmlns:a16="http://schemas.microsoft.com/office/drawing/2014/main" id="{E629D4B4-3314-FCAF-03A0-ED258DD36BAF}"/>
              </a:ext>
            </a:extLst>
          </p:cNvPr>
          <p:cNvSpPr/>
          <p:nvPr/>
        </p:nvSpPr>
        <p:spPr>
          <a:xfrm>
            <a:off x="4953000" y="1143000"/>
            <a:ext cx="381000" cy="609600"/>
          </a:xfrm>
          <a:prstGeom prst="triangle">
            <a:avLst>
              <a:gd name="adj" fmla="val 522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4283DFF-ED03-C116-ADD7-6810B2F3CD39}"/>
              </a:ext>
            </a:extLst>
          </p:cNvPr>
          <p:cNvSpPr/>
          <p:nvPr/>
        </p:nvSpPr>
        <p:spPr>
          <a:xfrm>
            <a:off x="5410200" y="3429000"/>
            <a:ext cx="3200400" cy="457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E735C5-099C-CE6E-12ED-619844E662E5}"/>
              </a:ext>
            </a:extLst>
          </p:cNvPr>
          <p:cNvSpPr/>
          <p:nvPr/>
        </p:nvSpPr>
        <p:spPr>
          <a:xfrm>
            <a:off x="5334000" y="4343400"/>
            <a:ext cx="36576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But too little progesterone to allow</a:t>
            </a:r>
          </a:p>
          <a:p>
            <a:r>
              <a:rPr lang="en-US" dirty="0"/>
              <a:t>An embryo to implant</a:t>
            </a:r>
          </a:p>
        </p:txBody>
      </p:sp>
      <p:sp>
        <p:nvSpPr>
          <p:cNvPr id="4" name="TextBox 3">
            <a:extLst>
              <a:ext uri="{FF2B5EF4-FFF2-40B4-BE49-F238E27FC236}">
                <a16:creationId xmlns:a16="http://schemas.microsoft.com/office/drawing/2014/main" id="{80D59961-F277-F841-E93E-49BCFC250789}"/>
              </a:ext>
            </a:extLst>
          </p:cNvPr>
          <p:cNvSpPr txBox="1"/>
          <p:nvPr/>
        </p:nvSpPr>
        <p:spPr>
          <a:xfrm>
            <a:off x="5447872" y="829270"/>
            <a:ext cx="3467528" cy="923330"/>
          </a:xfrm>
          <a:prstGeom prst="rect">
            <a:avLst/>
          </a:prstGeom>
          <a:noFill/>
        </p:spPr>
        <p:txBody>
          <a:bodyPr wrap="square" rtlCol="0">
            <a:spAutoFit/>
          </a:bodyPr>
          <a:lstStyle/>
          <a:p>
            <a:r>
              <a:rPr lang="en-US" dirty="0"/>
              <a:t>Roughly half of the time, there is enough LH to allow for egg is released </a:t>
            </a:r>
          </a:p>
        </p:txBody>
      </p:sp>
      <p:sp>
        <p:nvSpPr>
          <p:cNvPr id="6" name="TextBox 5">
            <a:extLst>
              <a:ext uri="{FF2B5EF4-FFF2-40B4-BE49-F238E27FC236}">
                <a16:creationId xmlns:a16="http://schemas.microsoft.com/office/drawing/2014/main" id="{1194F155-EC35-21FE-C60D-EEF481BAF23E}"/>
              </a:ext>
            </a:extLst>
          </p:cNvPr>
          <p:cNvSpPr txBox="1"/>
          <p:nvPr/>
        </p:nvSpPr>
        <p:spPr>
          <a:xfrm>
            <a:off x="5334000" y="3917879"/>
            <a:ext cx="3657601" cy="1200329"/>
          </a:xfrm>
          <a:prstGeom prst="rect">
            <a:avLst/>
          </a:prstGeom>
          <a:noFill/>
        </p:spPr>
        <p:txBody>
          <a:bodyPr wrap="square" rtlCol="0">
            <a:spAutoFit/>
          </a:bodyPr>
          <a:lstStyle/>
          <a:p>
            <a:r>
              <a:rPr lang="en-US" dirty="0"/>
              <a:t>But too little progesterone to </a:t>
            </a:r>
          </a:p>
          <a:p>
            <a:r>
              <a:rPr lang="en-US" dirty="0"/>
              <a:t>allow the lining to develop.</a:t>
            </a:r>
          </a:p>
          <a:p>
            <a:r>
              <a:rPr lang="en-US" dirty="0"/>
              <a:t>Embryos cannot implant.</a:t>
            </a:r>
          </a:p>
          <a:p>
            <a:r>
              <a:rPr lang="en-US" dirty="0"/>
              <a:t>So the embryo dies.  “Thin lining”</a:t>
            </a:r>
          </a:p>
        </p:txBody>
      </p:sp>
      <p:cxnSp>
        <p:nvCxnSpPr>
          <p:cNvPr id="10" name="Straight Connector 9">
            <a:extLst>
              <a:ext uri="{FF2B5EF4-FFF2-40B4-BE49-F238E27FC236}">
                <a16:creationId xmlns:a16="http://schemas.microsoft.com/office/drawing/2014/main" id="{621718CA-23F0-4173-A2BB-F7ADDF799745}"/>
              </a:ext>
            </a:extLst>
          </p:cNvPr>
          <p:cNvCxnSpPr>
            <a:cxnSpLocks/>
          </p:cNvCxnSpPr>
          <p:nvPr/>
        </p:nvCxnSpPr>
        <p:spPr>
          <a:xfrm>
            <a:off x="4953000" y="1417638"/>
            <a:ext cx="381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764DB7-9DBD-4F46-27A2-27BAEEADD717}"/>
              </a:ext>
            </a:extLst>
          </p:cNvPr>
          <p:cNvSpPr txBox="1"/>
          <p:nvPr/>
        </p:nvSpPr>
        <p:spPr>
          <a:xfrm>
            <a:off x="2209800" y="1066800"/>
            <a:ext cx="2557944" cy="369332"/>
          </a:xfrm>
          <a:prstGeom prst="rect">
            <a:avLst/>
          </a:prstGeom>
          <a:noFill/>
        </p:spPr>
        <p:txBody>
          <a:bodyPr wrap="none" rtlCol="0">
            <a:spAutoFit/>
          </a:bodyPr>
          <a:lstStyle/>
          <a:p>
            <a:r>
              <a:rPr lang="en-US" dirty="0"/>
              <a:t>Threshold for egg release</a:t>
            </a:r>
          </a:p>
        </p:txBody>
      </p:sp>
    </p:spTree>
    <p:extLst>
      <p:ext uri="{BB962C8B-B14F-4D97-AF65-F5344CB8AC3E}">
        <p14:creationId xmlns:p14="http://schemas.microsoft.com/office/powerpoint/2010/main" val="32896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41C8A-480D-B3B7-C0CD-847EB6728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F1381-4B42-110D-0249-7BD0E64A55B1}"/>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0C86856F-68A8-5C96-7302-36A99B199E47}"/>
              </a:ext>
            </a:extLst>
          </p:cNvPr>
          <p:cNvPicPr>
            <a:picLocks noGrp="1" noChangeAspect="1" noChangeArrowheads="1"/>
          </p:cNvPicPr>
          <p:nvPr>
            <p:ph idx="1"/>
          </p:nvPr>
        </p:nvPicPr>
        <p:blipFill>
          <a:blip r:embed="rId2" cstate="print"/>
          <a:srcRect/>
          <a:stretch>
            <a:fillRect/>
          </a:stretch>
        </p:blipFill>
        <p:spPr bwMode="auto">
          <a:xfrm>
            <a:off x="0" y="533400"/>
            <a:ext cx="9144000" cy="5751538"/>
          </a:xfrm>
          <a:prstGeom prst="rect">
            <a:avLst/>
          </a:prstGeom>
          <a:noFill/>
          <a:ln w="9525">
            <a:noFill/>
            <a:miter lim="800000"/>
            <a:headEnd/>
            <a:tailEnd/>
          </a:ln>
        </p:spPr>
      </p:pic>
      <p:sp>
        <p:nvSpPr>
          <p:cNvPr id="5" name="Rectangle 4">
            <a:extLst>
              <a:ext uri="{FF2B5EF4-FFF2-40B4-BE49-F238E27FC236}">
                <a16:creationId xmlns:a16="http://schemas.microsoft.com/office/drawing/2014/main" id="{02D126E5-417F-FB82-D811-C111134A14CA}"/>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3" name="Isosceles Triangle 2">
            <a:extLst>
              <a:ext uri="{FF2B5EF4-FFF2-40B4-BE49-F238E27FC236}">
                <a16:creationId xmlns:a16="http://schemas.microsoft.com/office/drawing/2014/main" id="{67145482-A4A7-7440-0FE2-1210D1301A16}"/>
              </a:ext>
            </a:extLst>
          </p:cNvPr>
          <p:cNvSpPr/>
          <p:nvPr/>
        </p:nvSpPr>
        <p:spPr>
          <a:xfrm>
            <a:off x="4876800" y="1493838"/>
            <a:ext cx="457200" cy="25876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F8CE10CD-7F2E-4443-7154-64C52CA46A5B}"/>
              </a:ext>
            </a:extLst>
          </p:cNvPr>
          <p:cNvSpPr/>
          <p:nvPr/>
        </p:nvSpPr>
        <p:spPr>
          <a:xfrm>
            <a:off x="4876800" y="762000"/>
            <a:ext cx="609600" cy="65563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7BD9BC9-6BA8-750F-F202-33F3611241B5}"/>
              </a:ext>
            </a:extLst>
          </p:cNvPr>
          <p:cNvSpPr/>
          <p:nvPr/>
        </p:nvSpPr>
        <p:spPr>
          <a:xfrm>
            <a:off x="5105400" y="3733800"/>
            <a:ext cx="3657600" cy="28382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1F3AC8-B83B-7CB1-F247-94613571E2AC}"/>
              </a:ext>
            </a:extLst>
          </p:cNvPr>
          <p:cNvSpPr/>
          <p:nvPr/>
        </p:nvSpPr>
        <p:spPr>
          <a:xfrm>
            <a:off x="4876800" y="2179637"/>
            <a:ext cx="838200" cy="639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D38E1E-6819-A330-5C44-CD3E579796BE}"/>
              </a:ext>
            </a:extLst>
          </p:cNvPr>
          <p:cNvSpPr txBox="1"/>
          <p:nvPr/>
        </p:nvSpPr>
        <p:spPr>
          <a:xfrm>
            <a:off x="5878389" y="762000"/>
            <a:ext cx="3189411" cy="923330"/>
          </a:xfrm>
          <a:prstGeom prst="rect">
            <a:avLst/>
          </a:prstGeom>
          <a:noFill/>
        </p:spPr>
        <p:txBody>
          <a:bodyPr wrap="square" rtlCol="0">
            <a:spAutoFit/>
          </a:bodyPr>
          <a:lstStyle/>
          <a:p>
            <a:r>
              <a:rPr lang="en-US" dirty="0"/>
              <a:t>Roughly a little less than  half of the time very little LH is made.</a:t>
            </a:r>
          </a:p>
          <a:p>
            <a:r>
              <a:rPr lang="en-US" dirty="0"/>
              <a:t>No egg is released</a:t>
            </a:r>
          </a:p>
        </p:txBody>
      </p:sp>
      <p:sp>
        <p:nvSpPr>
          <p:cNvPr id="12" name="Rectangle 11">
            <a:extLst>
              <a:ext uri="{FF2B5EF4-FFF2-40B4-BE49-F238E27FC236}">
                <a16:creationId xmlns:a16="http://schemas.microsoft.com/office/drawing/2014/main" id="{1BA0AC83-0B77-47DD-2D2D-C759AC8EF917}"/>
              </a:ext>
            </a:extLst>
          </p:cNvPr>
          <p:cNvSpPr/>
          <p:nvPr/>
        </p:nvSpPr>
        <p:spPr>
          <a:xfrm>
            <a:off x="5334000" y="4343400"/>
            <a:ext cx="3657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E981B46-80C0-A383-BF6E-0F2BEB60B0FE}"/>
              </a:ext>
            </a:extLst>
          </p:cNvPr>
          <p:cNvCxnSpPr>
            <a:cxnSpLocks/>
          </p:cNvCxnSpPr>
          <p:nvPr/>
        </p:nvCxnSpPr>
        <p:spPr>
          <a:xfrm>
            <a:off x="4953000" y="137160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6E0A2D-2FBD-F29D-36CB-C19309D1BA4E}"/>
              </a:ext>
            </a:extLst>
          </p:cNvPr>
          <p:cNvSpPr txBox="1"/>
          <p:nvPr/>
        </p:nvSpPr>
        <p:spPr>
          <a:xfrm>
            <a:off x="2209800" y="1066800"/>
            <a:ext cx="2557944" cy="369332"/>
          </a:xfrm>
          <a:prstGeom prst="rect">
            <a:avLst/>
          </a:prstGeom>
          <a:noFill/>
        </p:spPr>
        <p:txBody>
          <a:bodyPr wrap="none" rtlCol="0">
            <a:spAutoFit/>
          </a:bodyPr>
          <a:lstStyle/>
          <a:p>
            <a:r>
              <a:rPr lang="en-US" dirty="0"/>
              <a:t>Threshold for egg release</a:t>
            </a:r>
          </a:p>
        </p:txBody>
      </p:sp>
    </p:spTree>
    <p:extLst>
      <p:ext uri="{BB962C8B-B14F-4D97-AF65-F5344CB8AC3E}">
        <p14:creationId xmlns:p14="http://schemas.microsoft.com/office/powerpoint/2010/main" val="2275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300" y="1358175"/>
            <a:ext cx="3704400" cy="2049600"/>
          </a:xfrm>
          <a:prstGeom prst="rect">
            <a:avLst/>
          </a:prstGeom>
        </p:spPr>
        <p:txBody>
          <a:bodyPr spcFirstLastPara="1" wrap="square" lIns="91425" tIns="91425" rIns="91425" bIns="91425" anchor="t" anchorCtr="0">
            <a:noAutofit/>
          </a:bodyPr>
          <a:lstStyle/>
          <a:p>
            <a:r>
              <a:rPr lang="en"/>
              <a:t>What are the Hoogland criteria?</a:t>
            </a:r>
            <a:endParaRPr/>
          </a:p>
        </p:txBody>
      </p:sp>
      <p:pic>
        <p:nvPicPr>
          <p:cNvPr id="127" name="Google Shape;127;p21"/>
          <p:cNvPicPr preferRelativeResize="0"/>
          <p:nvPr/>
        </p:nvPicPr>
        <p:blipFill>
          <a:blip r:embed="rId3">
            <a:alphaModFix/>
          </a:blip>
          <a:stretch>
            <a:fillRect/>
          </a:stretch>
        </p:blipFill>
        <p:spPr>
          <a:xfrm>
            <a:off x="152401" y="4656849"/>
            <a:ext cx="1018801" cy="1191502"/>
          </a:xfrm>
          <a:prstGeom prst="rect">
            <a:avLst/>
          </a:prstGeom>
          <a:noFill/>
          <a:ln>
            <a:noFill/>
          </a:ln>
        </p:spPr>
      </p:pic>
      <p:sp>
        <p:nvSpPr>
          <p:cNvPr id="128" name="Google Shape;128;p21"/>
          <p:cNvSpPr txBox="1">
            <a:spLocks noGrp="1"/>
          </p:cNvSpPr>
          <p:nvPr>
            <p:ph type="subTitle" idx="1"/>
          </p:nvPr>
        </p:nvSpPr>
        <p:spPr>
          <a:xfrm>
            <a:off x="815175" y="5317275"/>
            <a:ext cx="3704400" cy="926700"/>
          </a:xfrm>
          <a:prstGeom prst="rect">
            <a:avLst/>
          </a:prstGeom>
        </p:spPr>
        <p:txBody>
          <a:bodyPr spcFirstLastPara="1" wrap="square" lIns="91425" tIns="91425" rIns="91425" bIns="91425" anchor="t" anchorCtr="0">
            <a:noAutofit/>
          </a:bodyPr>
          <a:lstStyle/>
          <a:p>
            <a:pPr marL="0" indent="0" algn="r">
              <a:lnSpc>
                <a:spcPct val="115000"/>
              </a:lnSpc>
            </a:pPr>
            <a:r>
              <a:rPr lang="en" sz="1500"/>
              <a:t>Hoogland and Skouby 1993</a:t>
            </a:r>
            <a:endParaRPr sz="1500"/>
          </a:p>
          <a:p>
            <a:pPr marL="0" indent="0" algn="r">
              <a:lnSpc>
                <a:spcPct val="115000"/>
              </a:lnSpc>
            </a:pPr>
            <a:r>
              <a:rPr lang="en" sz="1500"/>
              <a:t>Harrison </a:t>
            </a:r>
            <a:r>
              <a:rPr lang="en" sz="1500" i="1"/>
              <a:t>et al </a:t>
            </a:r>
            <a:r>
              <a:rPr lang="en" sz="1500"/>
              <a:t>2018</a:t>
            </a:r>
            <a:endParaRPr sz="1500"/>
          </a:p>
        </p:txBody>
      </p:sp>
      <p:sp>
        <p:nvSpPr>
          <p:cNvPr id="129" name="Google Shape;129;p21"/>
          <p:cNvSpPr txBox="1">
            <a:spLocks noGrp="1"/>
          </p:cNvSpPr>
          <p:nvPr>
            <p:ph type="body" idx="2"/>
          </p:nvPr>
        </p:nvSpPr>
        <p:spPr>
          <a:xfrm>
            <a:off x="4879025" y="977175"/>
            <a:ext cx="3954000" cy="4111500"/>
          </a:xfrm>
          <a:prstGeom prst="rect">
            <a:avLst/>
          </a:prstGeom>
        </p:spPr>
        <p:txBody>
          <a:bodyPr spcFirstLastPara="1" wrap="square" lIns="91425" tIns="91425" rIns="91425" bIns="91425" anchor="t" anchorCtr="0">
            <a:noAutofit/>
          </a:bodyPr>
          <a:lstStyle/>
          <a:p>
            <a:pPr marL="0" indent="0">
              <a:lnSpc>
                <a:spcPct val="100000"/>
              </a:lnSpc>
              <a:buNone/>
            </a:pPr>
            <a:r>
              <a:rPr lang="en" b="1"/>
              <a:t>Hoogland Ovulation</a:t>
            </a:r>
            <a:endParaRPr b="1"/>
          </a:p>
          <a:p>
            <a:pPr>
              <a:lnSpc>
                <a:spcPct val="100000"/>
              </a:lnSpc>
              <a:buAutoNum type="arabicPeriod"/>
            </a:pPr>
            <a:r>
              <a:rPr lang="en"/>
              <a:t>Dominant follicle &gt;13mm</a:t>
            </a:r>
            <a:endParaRPr/>
          </a:p>
          <a:p>
            <a:pPr>
              <a:lnSpc>
                <a:spcPct val="100000"/>
              </a:lnSpc>
              <a:buAutoNum type="arabicPeriod"/>
            </a:pPr>
            <a:r>
              <a:rPr lang="en"/>
              <a:t>US documentation of decrease in follicle size by 50% or more within 2-4 days (“follicular rupture”)</a:t>
            </a:r>
            <a:endParaRPr/>
          </a:p>
          <a:p>
            <a:pPr>
              <a:lnSpc>
                <a:spcPct val="100000"/>
              </a:lnSpc>
              <a:buAutoNum type="arabicPeriod"/>
            </a:pPr>
            <a:r>
              <a:rPr lang="en"/>
              <a:t>E &gt; 0.1nmol/L in follicular phase</a:t>
            </a:r>
            <a:endParaRPr/>
          </a:p>
          <a:p>
            <a:pPr>
              <a:lnSpc>
                <a:spcPct val="100000"/>
              </a:lnSpc>
              <a:buAutoNum type="arabicPeriod"/>
            </a:pPr>
            <a:r>
              <a:rPr lang="en"/>
              <a:t>P &gt; 5nmol/L in luteal phase</a:t>
            </a:r>
            <a:endParaRPr/>
          </a:p>
          <a:p>
            <a:pPr marL="0" indent="0">
              <a:lnSpc>
                <a:spcPct val="100000"/>
              </a:lnSpc>
              <a:buNone/>
            </a:pPr>
            <a:r>
              <a:rPr lang="en" b="1"/>
              <a:t>Hoogland LUF</a:t>
            </a:r>
            <a:endParaRPr b="1"/>
          </a:p>
          <a:p>
            <a:pPr>
              <a:lnSpc>
                <a:spcPct val="100000"/>
              </a:lnSpc>
              <a:buAutoNum type="arabicPeriod"/>
            </a:pPr>
            <a:r>
              <a:rPr lang="en"/>
              <a:t>Dominant follicle &gt;13mm</a:t>
            </a:r>
            <a:endParaRPr/>
          </a:p>
          <a:p>
            <a:pPr>
              <a:lnSpc>
                <a:spcPct val="100000"/>
              </a:lnSpc>
              <a:buAutoNum type="arabicPeriod"/>
            </a:pPr>
            <a:r>
              <a:rPr lang="en"/>
              <a:t>US documentation of decrease in follicle size by less than 50% or not within 2-4 days, nor not occuring at all (“no follicular rupture”)</a:t>
            </a:r>
            <a:endParaRPr/>
          </a:p>
          <a:p>
            <a:pPr>
              <a:lnSpc>
                <a:spcPct val="100000"/>
              </a:lnSpc>
              <a:buAutoNum type="arabicPeriod"/>
            </a:pPr>
            <a:r>
              <a:rPr lang="en"/>
              <a:t>E &gt; 0.1nmol/L in follicular phase</a:t>
            </a:r>
            <a:endParaRPr/>
          </a:p>
          <a:p>
            <a:pPr>
              <a:lnSpc>
                <a:spcPct val="100000"/>
              </a:lnSpc>
              <a:buAutoNum type="arabicPeriod"/>
            </a:pPr>
            <a:r>
              <a:rPr lang="en"/>
              <a:t>P &gt; 5nmol/L in luteal phase</a:t>
            </a:r>
            <a:endParaRPr/>
          </a:p>
          <a:p>
            <a:pPr marL="0" indent="0">
              <a:lnSpc>
                <a:spcPct val="100000"/>
              </a:lnSpc>
              <a:buNone/>
            </a:pPr>
            <a:r>
              <a:rPr lang="en" b="1"/>
              <a:t>Hoogland Active FLS</a:t>
            </a:r>
            <a:endParaRPr b="1"/>
          </a:p>
          <a:p>
            <a:pPr>
              <a:lnSpc>
                <a:spcPct val="100000"/>
              </a:lnSpc>
              <a:buAutoNum type="arabicPeriod"/>
            </a:pPr>
            <a:r>
              <a:rPr lang="en"/>
              <a:t>Dominant follicle &gt;13mm</a:t>
            </a:r>
            <a:endParaRPr/>
          </a:p>
          <a:p>
            <a:pPr>
              <a:lnSpc>
                <a:spcPct val="100000"/>
              </a:lnSpc>
              <a:buAutoNum type="arabicPeriod"/>
            </a:pPr>
            <a:r>
              <a:rPr lang="en"/>
              <a:t>Follicular rupture or no follicular rupture</a:t>
            </a:r>
            <a:endParaRPr/>
          </a:p>
          <a:p>
            <a:pPr>
              <a:lnSpc>
                <a:spcPct val="100000"/>
              </a:lnSpc>
              <a:buAutoNum type="arabicPeriod"/>
            </a:pPr>
            <a:r>
              <a:rPr lang="en"/>
              <a:t>E &gt; 0.1nmol/L in follicular phase</a:t>
            </a:r>
            <a:endParaRPr/>
          </a:p>
          <a:p>
            <a:pPr>
              <a:lnSpc>
                <a:spcPct val="100000"/>
              </a:lnSpc>
              <a:buAutoNum type="arabicPeriod"/>
            </a:pPr>
            <a:r>
              <a:rPr lang="en"/>
              <a:t>P &lt; 5nmol/L in luteal phase</a:t>
            </a:r>
            <a:endParaRPr/>
          </a:p>
          <a:p>
            <a:pPr marL="0" indent="0">
              <a:lnSpc>
                <a:spcPct val="100000"/>
              </a:lnSpc>
              <a:buNone/>
            </a:pPr>
            <a:r>
              <a:rPr lang="en" b="1"/>
              <a:t>Hoogland Non-Active FLS</a:t>
            </a:r>
            <a:endParaRPr b="1"/>
          </a:p>
          <a:p>
            <a:pPr>
              <a:lnSpc>
                <a:spcPct val="100000"/>
              </a:lnSpc>
              <a:buAutoNum type="arabicPeriod"/>
            </a:pPr>
            <a:r>
              <a:rPr lang="en"/>
              <a:t>Dominant follicle &gt;13mm</a:t>
            </a:r>
            <a:endParaRPr/>
          </a:p>
          <a:p>
            <a:pPr>
              <a:lnSpc>
                <a:spcPct val="100000"/>
              </a:lnSpc>
              <a:buAutoNum type="arabicPeriod"/>
            </a:pPr>
            <a:r>
              <a:rPr lang="en"/>
              <a:t>Follicular rupture or no follicular rupture</a:t>
            </a:r>
            <a:endParaRPr/>
          </a:p>
          <a:p>
            <a:pPr>
              <a:lnSpc>
                <a:spcPct val="100000"/>
              </a:lnSpc>
              <a:buAutoNum type="arabicPeriod"/>
            </a:pPr>
            <a:r>
              <a:rPr lang="en"/>
              <a:t>E &lt; 0.1nmol/L in follicular phase</a:t>
            </a:r>
            <a:endParaRPr/>
          </a:p>
          <a:p>
            <a:pPr>
              <a:lnSpc>
                <a:spcPct val="100000"/>
              </a:lnSpc>
              <a:buAutoNum type="arabicPeriod"/>
            </a:pPr>
            <a:r>
              <a:rPr lang="en"/>
              <a:t>P &gt; 5nmol/L in luteal phase</a:t>
            </a:r>
            <a:endParaRPr/>
          </a:p>
          <a:p>
            <a:pPr marL="0" indent="0">
              <a:lnSpc>
                <a:spcPct val="100000"/>
              </a:lnSpc>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Methods</a:t>
            </a:r>
          </a:p>
        </p:txBody>
      </p:sp>
      <p:sp>
        <p:nvSpPr>
          <p:cNvPr id="5" name="Content Placeholder 4"/>
          <p:cNvSpPr>
            <a:spLocks noGrp="1"/>
          </p:cNvSpPr>
          <p:nvPr>
            <p:ph sz="half" idx="2"/>
          </p:nvPr>
        </p:nvSpPr>
        <p:spPr>
          <a:xfrm>
            <a:off x="457200" y="1535114"/>
            <a:ext cx="4040188" cy="5094286"/>
          </a:xfrm>
        </p:spPr>
        <p:txBody>
          <a:bodyPr>
            <a:normAutofit/>
          </a:bodyPr>
          <a:lstStyle/>
          <a:p>
            <a:r>
              <a:rPr lang="en-US" dirty="0"/>
              <a:t>Somewhere between 2% and 60% of cycles have egg release. </a:t>
            </a:r>
          </a:p>
          <a:p>
            <a:r>
              <a:rPr lang="en-US" dirty="0"/>
              <a:t>It is not known how many of those eggs are fertilized and embryos formed. (need a fertilization marker)</a:t>
            </a:r>
          </a:p>
          <a:p>
            <a:r>
              <a:rPr lang="en-US" dirty="0"/>
              <a:t>All hormonal contraceptives interfere with progesterone production by a woman’s ovary.  Without enough progesterone, the embryo dies.</a:t>
            </a:r>
          </a:p>
          <a:p>
            <a:endParaRPr lang="en-US" dirty="0"/>
          </a:p>
        </p:txBody>
      </p:sp>
      <p:sp>
        <p:nvSpPr>
          <p:cNvPr id="7" name="Content Placeholder 6"/>
          <p:cNvSpPr>
            <a:spLocks noGrp="1"/>
          </p:cNvSpPr>
          <p:nvPr>
            <p:ph sz="quarter" idx="4"/>
          </p:nvPr>
        </p:nvSpPr>
        <p:spPr>
          <a:xfrm>
            <a:off x="4646614" y="1535114"/>
            <a:ext cx="4041775" cy="4225925"/>
          </a:xfrm>
        </p:spPr>
        <p:txBody>
          <a:bodyPr>
            <a:normAutofit/>
          </a:bodyPr>
          <a:lstStyle/>
          <a:p>
            <a:r>
              <a:rPr lang="en-US" dirty="0"/>
              <a:t>Progestin only contraceptives also interfere with the transport of the embryo to the womb.</a:t>
            </a:r>
          </a:p>
          <a:p>
            <a:r>
              <a:rPr lang="en-US" dirty="0"/>
              <a:t>All hormonal contraceptives interfere with the development of the endometrial lining so that embryos are much less likely to be able to implant.</a:t>
            </a:r>
          </a:p>
          <a:p>
            <a:endParaRPr lang="en-US" dirty="0"/>
          </a:p>
        </p:txBody>
      </p:sp>
    </p:spTree>
    <p:extLst>
      <p:ext uri="{BB962C8B-B14F-4D97-AF65-F5344CB8AC3E}">
        <p14:creationId xmlns:p14="http://schemas.microsoft.com/office/powerpoint/2010/main" val="18986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Emergency Contraceptives</a:t>
            </a:r>
          </a:p>
        </p:txBody>
      </p:sp>
      <p:sp>
        <p:nvSpPr>
          <p:cNvPr id="5" name="Text Placeholder 4"/>
          <p:cNvSpPr>
            <a:spLocks noGrp="1"/>
          </p:cNvSpPr>
          <p:nvPr>
            <p:ph type="body" idx="1"/>
          </p:nvPr>
        </p:nvSpPr>
        <p:spPr>
          <a:xfrm>
            <a:off x="457200" y="1066800"/>
            <a:ext cx="4040188" cy="639762"/>
          </a:xfrm>
        </p:spPr>
        <p:txBody>
          <a:bodyPr/>
          <a:lstStyle/>
          <a:p>
            <a:r>
              <a:rPr lang="en-US" dirty="0"/>
              <a:t>Plan B (High dose Progestin)</a:t>
            </a:r>
          </a:p>
        </p:txBody>
      </p:sp>
      <p:sp>
        <p:nvSpPr>
          <p:cNvPr id="6" name="Content Placeholder 5"/>
          <p:cNvSpPr>
            <a:spLocks noGrp="1"/>
          </p:cNvSpPr>
          <p:nvPr>
            <p:ph sz="half" idx="2"/>
          </p:nvPr>
        </p:nvSpPr>
        <p:spPr>
          <a:xfrm>
            <a:off x="228600" y="1752600"/>
            <a:ext cx="4268788" cy="4648200"/>
          </a:xfrm>
        </p:spPr>
        <p:txBody>
          <a:bodyPr>
            <a:normAutofit lnSpcReduction="10000"/>
          </a:bodyPr>
          <a:lstStyle/>
          <a:p>
            <a:r>
              <a:rPr lang="en-US" dirty="0"/>
              <a:t>One or two pills of high dose progestin taken once (or two doses 12 hours apart).</a:t>
            </a:r>
          </a:p>
          <a:p>
            <a:r>
              <a:rPr lang="en-US" dirty="0"/>
              <a:t>Can possibly delay egg release if taken 4-2 days before ovulation.</a:t>
            </a:r>
          </a:p>
          <a:p>
            <a:r>
              <a:rPr lang="en-US" dirty="0"/>
              <a:t>But the closer to ovulation, the greater the possibility of egg release. </a:t>
            </a:r>
          </a:p>
          <a:p>
            <a:r>
              <a:rPr lang="en-US" dirty="0"/>
              <a:t>If taken the day before ovulation…</a:t>
            </a:r>
            <a:r>
              <a:rPr lang="en-US" u="sng" dirty="0"/>
              <a:t>all eggs are released, but no “pregnancies” happen.</a:t>
            </a:r>
          </a:p>
          <a:p>
            <a:endParaRPr lang="en-US" dirty="0"/>
          </a:p>
        </p:txBody>
      </p:sp>
      <p:sp>
        <p:nvSpPr>
          <p:cNvPr id="8" name="Content Placeholder 7"/>
          <p:cNvSpPr>
            <a:spLocks noGrp="1"/>
          </p:cNvSpPr>
          <p:nvPr>
            <p:ph sz="quarter" idx="4"/>
          </p:nvPr>
        </p:nvSpPr>
        <p:spPr>
          <a:xfrm>
            <a:off x="4645025" y="1687512"/>
            <a:ext cx="4268788" cy="4789488"/>
          </a:xfrm>
        </p:spPr>
        <p:txBody>
          <a:bodyPr>
            <a:normAutofit lnSpcReduction="10000"/>
          </a:bodyPr>
          <a:lstStyle/>
          <a:p>
            <a:r>
              <a:rPr lang="en-US" dirty="0"/>
              <a:t>Taken after egg release, Plan B apparently does very little.</a:t>
            </a:r>
          </a:p>
          <a:p>
            <a:r>
              <a:rPr lang="en-US" dirty="0"/>
              <a:t>No interference with sperm transport.</a:t>
            </a:r>
          </a:p>
          <a:p>
            <a:r>
              <a:rPr lang="en-US" b="1" i="1" u="sng" dirty="0"/>
              <a:t>If Plan B is taken shortly before before ovulation, the woman does not make sufficient progesterone to support the embryo.</a:t>
            </a:r>
          </a:p>
          <a:p>
            <a:endParaRPr lang="en-US" dirty="0"/>
          </a:p>
        </p:txBody>
      </p:sp>
    </p:spTree>
    <p:extLst>
      <p:ext uri="{BB962C8B-B14F-4D97-AF65-F5344CB8AC3E}">
        <p14:creationId xmlns:p14="http://schemas.microsoft.com/office/powerpoint/2010/main" val="1898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0E75-7F8B-7464-D138-1B423028D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731E3-E37A-FE55-620D-FFFC911AA9B1}"/>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4D8E202B-5B14-4EB5-B80B-E985B3F79C90}"/>
              </a:ext>
            </a:extLst>
          </p:cNvPr>
          <p:cNvPicPr>
            <a:picLocks noGrp="1" noChangeAspect="1" noChangeArrowheads="1"/>
          </p:cNvPicPr>
          <p:nvPr>
            <p:ph idx="1"/>
          </p:nvPr>
        </p:nvPicPr>
        <p:blipFill>
          <a:blip r:embed="rId2" cstate="print"/>
          <a:srcRect/>
          <a:stretch>
            <a:fillRect/>
          </a:stretch>
        </p:blipFill>
        <p:spPr bwMode="auto">
          <a:xfrm>
            <a:off x="0" y="533400"/>
            <a:ext cx="9144000" cy="5751538"/>
          </a:xfrm>
          <a:prstGeom prst="rect">
            <a:avLst/>
          </a:prstGeom>
          <a:noFill/>
          <a:ln w="9525">
            <a:noFill/>
            <a:miter lim="800000"/>
            <a:headEnd/>
            <a:tailEnd/>
          </a:ln>
        </p:spPr>
      </p:pic>
      <p:sp>
        <p:nvSpPr>
          <p:cNvPr id="5" name="Rectangle 4">
            <a:extLst>
              <a:ext uri="{FF2B5EF4-FFF2-40B4-BE49-F238E27FC236}">
                <a16:creationId xmlns:a16="http://schemas.microsoft.com/office/drawing/2014/main" id="{9F73DBD0-32F4-4A0D-A57A-AE504AB64776}"/>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7" name="Isosceles Triangle 6">
            <a:extLst>
              <a:ext uri="{FF2B5EF4-FFF2-40B4-BE49-F238E27FC236}">
                <a16:creationId xmlns:a16="http://schemas.microsoft.com/office/drawing/2014/main" id="{4EFAF0A9-1AE3-702E-58D5-9EA89125B0E2}"/>
              </a:ext>
            </a:extLst>
          </p:cNvPr>
          <p:cNvSpPr/>
          <p:nvPr/>
        </p:nvSpPr>
        <p:spPr>
          <a:xfrm>
            <a:off x="4953000" y="1143000"/>
            <a:ext cx="381000" cy="609600"/>
          </a:xfrm>
          <a:prstGeom prst="triangle">
            <a:avLst>
              <a:gd name="adj" fmla="val 522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CCE4E3F-A8A9-0463-C9EA-B1D0880A9A85}"/>
              </a:ext>
            </a:extLst>
          </p:cNvPr>
          <p:cNvSpPr/>
          <p:nvPr/>
        </p:nvSpPr>
        <p:spPr>
          <a:xfrm>
            <a:off x="5410200" y="3429000"/>
            <a:ext cx="3200400" cy="457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6A7B313-FCA9-040F-A448-D7399398C19F}"/>
              </a:ext>
            </a:extLst>
          </p:cNvPr>
          <p:cNvSpPr/>
          <p:nvPr/>
        </p:nvSpPr>
        <p:spPr>
          <a:xfrm>
            <a:off x="5334000" y="4343400"/>
            <a:ext cx="36576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But too little progesterone to allow</a:t>
            </a:r>
          </a:p>
          <a:p>
            <a:r>
              <a:rPr lang="en-US" dirty="0"/>
              <a:t>An embryo to implant</a:t>
            </a:r>
          </a:p>
        </p:txBody>
      </p:sp>
      <p:sp>
        <p:nvSpPr>
          <p:cNvPr id="6" name="TextBox 5">
            <a:extLst>
              <a:ext uri="{FF2B5EF4-FFF2-40B4-BE49-F238E27FC236}">
                <a16:creationId xmlns:a16="http://schemas.microsoft.com/office/drawing/2014/main" id="{12B6F069-FE63-8601-3568-D3F1A969B4E3}"/>
              </a:ext>
            </a:extLst>
          </p:cNvPr>
          <p:cNvSpPr txBox="1"/>
          <p:nvPr/>
        </p:nvSpPr>
        <p:spPr>
          <a:xfrm>
            <a:off x="5334000" y="3917879"/>
            <a:ext cx="3657601" cy="1200329"/>
          </a:xfrm>
          <a:prstGeom prst="rect">
            <a:avLst/>
          </a:prstGeom>
          <a:noFill/>
        </p:spPr>
        <p:txBody>
          <a:bodyPr wrap="square" rtlCol="0">
            <a:spAutoFit/>
          </a:bodyPr>
          <a:lstStyle/>
          <a:p>
            <a:r>
              <a:rPr lang="en-US" dirty="0"/>
              <a:t>But too little progesterone to </a:t>
            </a:r>
          </a:p>
          <a:p>
            <a:r>
              <a:rPr lang="en-US" dirty="0"/>
              <a:t>allow the lining to develop.</a:t>
            </a:r>
          </a:p>
          <a:p>
            <a:r>
              <a:rPr lang="en-US" dirty="0"/>
              <a:t>Embryos cannot implant.</a:t>
            </a:r>
          </a:p>
          <a:p>
            <a:r>
              <a:rPr lang="en-US" dirty="0"/>
              <a:t>So the embryo dies.  “Thin lining”</a:t>
            </a:r>
          </a:p>
        </p:txBody>
      </p:sp>
      <p:cxnSp>
        <p:nvCxnSpPr>
          <p:cNvPr id="10" name="Straight Connector 9">
            <a:extLst>
              <a:ext uri="{FF2B5EF4-FFF2-40B4-BE49-F238E27FC236}">
                <a16:creationId xmlns:a16="http://schemas.microsoft.com/office/drawing/2014/main" id="{60A548BE-E9ED-A38B-9090-28F870EEFF2A}"/>
              </a:ext>
            </a:extLst>
          </p:cNvPr>
          <p:cNvCxnSpPr>
            <a:cxnSpLocks/>
          </p:cNvCxnSpPr>
          <p:nvPr/>
        </p:nvCxnSpPr>
        <p:spPr>
          <a:xfrm>
            <a:off x="4953000" y="1417638"/>
            <a:ext cx="381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B4FE81B-DF46-4D7A-C3AB-50C6FA0C83DA}"/>
              </a:ext>
            </a:extLst>
          </p:cNvPr>
          <p:cNvSpPr txBox="1"/>
          <p:nvPr/>
        </p:nvSpPr>
        <p:spPr>
          <a:xfrm>
            <a:off x="2209800" y="1066800"/>
            <a:ext cx="2557944" cy="369332"/>
          </a:xfrm>
          <a:prstGeom prst="rect">
            <a:avLst/>
          </a:prstGeom>
          <a:noFill/>
        </p:spPr>
        <p:txBody>
          <a:bodyPr wrap="none" rtlCol="0">
            <a:spAutoFit/>
          </a:bodyPr>
          <a:lstStyle/>
          <a:p>
            <a:r>
              <a:rPr lang="en-US" dirty="0"/>
              <a:t>Threshold for egg release</a:t>
            </a:r>
          </a:p>
        </p:txBody>
      </p:sp>
    </p:spTree>
    <p:extLst>
      <p:ext uri="{BB962C8B-B14F-4D97-AF65-F5344CB8AC3E}">
        <p14:creationId xmlns:p14="http://schemas.microsoft.com/office/powerpoint/2010/main" val="1692682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Emergency Contraceptives</a:t>
            </a:r>
          </a:p>
        </p:txBody>
      </p:sp>
      <p:sp>
        <p:nvSpPr>
          <p:cNvPr id="5" name="Text Placeholder 4"/>
          <p:cNvSpPr>
            <a:spLocks noGrp="1"/>
          </p:cNvSpPr>
          <p:nvPr>
            <p:ph type="body" idx="1"/>
          </p:nvPr>
        </p:nvSpPr>
        <p:spPr>
          <a:xfrm>
            <a:off x="457200" y="1066800"/>
            <a:ext cx="4040188" cy="639762"/>
          </a:xfrm>
        </p:spPr>
        <p:txBody>
          <a:bodyPr>
            <a:normAutofit/>
          </a:bodyPr>
          <a:lstStyle/>
          <a:p>
            <a:r>
              <a:rPr lang="en-US" dirty="0"/>
              <a:t>Ella (Ulipristal 2</a:t>
            </a:r>
            <a:r>
              <a:rPr lang="en-US" baseline="30000" dirty="0"/>
              <a:t>nd</a:t>
            </a:r>
            <a:r>
              <a:rPr lang="en-US" dirty="0"/>
              <a:t> gen RU-486)</a:t>
            </a:r>
          </a:p>
        </p:txBody>
      </p:sp>
      <p:sp>
        <p:nvSpPr>
          <p:cNvPr id="6" name="Content Placeholder 5"/>
          <p:cNvSpPr>
            <a:spLocks noGrp="1"/>
          </p:cNvSpPr>
          <p:nvPr>
            <p:ph sz="half" idx="2"/>
          </p:nvPr>
        </p:nvSpPr>
        <p:spPr>
          <a:xfrm>
            <a:off x="228600" y="1752600"/>
            <a:ext cx="4268788" cy="4648200"/>
          </a:xfrm>
        </p:spPr>
        <p:txBody>
          <a:bodyPr>
            <a:normAutofit lnSpcReduction="10000"/>
          </a:bodyPr>
          <a:lstStyle/>
          <a:p>
            <a:r>
              <a:rPr lang="en-US" dirty="0"/>
              <a:t>Blocks progesterone in cells, just like RU-486. Equipotent.</a:t>
            </a:r>
          </a:p>
          <a:p>
            <a:r>
              <a:rPr lang="en-US" dirty="0"/>
              <a:t>Can possibly delay egg release if taken 4-2 days before ovulation.</a:t>
            </a:r>
          </a:p>
          <a:p>
            <a:r>
              <a:rPr lang="en-US" dirty="0"/>
              <a:t>But the closer to ovulation, the greater the possibility of egg release. </a:t>
            </a:r>
          </a:p>
          <a:p>
            <a:r>
              <a:rPr lang="en-US" dirty="0"/>
              <a:t>If taken the day before ovulation…</a:t>
            </a:r>
            <a:r>
              <a:rPr lang="en-US" u="sng" dirty="0"/>
              <a:t>all eggs are released, but no “pregnancies” happen.</a:t>
            </a:r>
          </a:p>
          <a:p>
            <a:endParaRPr lang="en-US" dirty="0"/>
          </a:p>
        </p:txBody>
      </p:sp>
      <p:sp>
        <p:nvSpPr>
          <p:cNvPr id="8" name="Content Placeholder 7"/>
          <p:cNvSpPr>
            <a:spLocks noGrp="1"/>
          </p:cNvSpPr>
          <p:nvPr>
            <p:ph sz="quarter" idx="4"/>
          </p:nvPr>
        </p:nvSpPr>
        <p:spPr>
          <a:xfrm>
            <a:off x="4645025" y="1687512"/>
            <a:ext cx="4268788" cy="4789488"/>
          </a:xfrm>
        </p:spPr>
        <p:txBody>
          <a:bodyPr>
            <a:normAutofit lnSpcReduction="10000"/>
          </a:bodyPr>
          <a:lstStyle/>
          <a:p>
            <a:r>
              <a:rPr lang="en-US" dirty="0"/>
              <a:t>Unlike Plan B, Ella is VERY EFFECTIVE after egg release.</a:t>
            </a:r>
          </a:p>
          <a:p>
            <a:r>
              <a:rPr lang="en-US" dirty="0"/>
              <a:t>No interference with sperm transport.</a:t>
            </a:r>
          </a:p>
          <a:p>
            <a:r>
              <a:rPr lang="en-US" b="1" i="1" u="sng" dirty="0"/>
              <a:t>Ella can prevent egg release, prevent implantation and kill an embryo which has already implanted-causing an abortion just like it’s parent drug RU-486.</a:t>
            </a:r>
          </a:p>
          <a:p>
            <a:endParaRPr lang="en-US" dirty="0"/>
          </a:p>
        </p:txBody>
      </p:sp>
    </p:spTree>
    <p:extLst>
      <p:ext uri="{BB962C8B-B14F-4D97-AF65-F5344CB8AC3E}">
        <p14:creationId xmlns:p14="http://schemas.microsoft.com/office/powerpoint/2010/main" val="21064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symphony of a woman’s body</a:t>
            </a:r>
          </a:p>
        </p:txBody>
      </p:sp>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half" idx="3"/>
          </p:nvPr>
        </p:nvSpPr>
        <p:spPr/>
        <p:txBody>
          <a:bodyPr/>
          <a:lstStyle/>
          <a:p>
            <a:endParaRPr lang="en-US"/>
          </a:p>
        </p:txBody>
      </p:sp>
      <p:sp>
        <p:nvSpPr>
          <p:cNvPr id="9" name="Content Placeholder 8"/>
          <p:cNvSpPr>
            <a:spLocks noGrp="1"/>
          </p:cNvSpPr>
          <p:nvPr>
            <p:ph sz="quarter" idx="2"/>
          </p:nvPr>
        </p:nvSpPr>
        <p:spPr>
          <a:xfrm>
            <a:off x="252876" y="2227659"/>
            <a:ext cx="4344988" cy="3845720"/>
          </a:xfrm>
        </p:spPr>
        <p:txBody>
          <a:bodyPr/>
          <a:lstStyle/>
          <a:p>
            <a:r>
              <a:rPr lang="en-US" dirty="0"/>
              <a:t>menses (day 1- 7)</a:t>
            </a:r>
          </a:p>
          <a:p>
            <a:r>
              <a:rPr lang="en-US" dirty="0"/>
              <a:t>“follicular” phase ( day 7-11) </a:t>
            </a:r>
          </a:p>
          <a:p>
            <a:endParaRPr lang="en-US" dirty="0"/>
          </a:p>
        </p:txBody>
      </p:sp>
      <p:sp>
        <p:nvSpPr>
          <p:cNvPr id="11" name="Content Placeholder 10"/>
          <p:cNvSpPr>
            <a:spLocks noGrp="1"/>
          </p:cNvSpPr>
          <p:nvPr>
            <p:ph sz="quarter" idx="4"/>
          </p:nvPr>
        </p:nvSpPr>
        <p:spPr/>
        <p:txBody>
          <a:bodyPr/>
          <a:lstStyle/>
          <a:p>
            <a:pPr>
              <a:buNone/>
            </a:pPr>
            <a:endParaRPr lang="en-US" dirty="0"/>
          </a:p>
        </p:txBody>
      </p:sp>
      <p:sp>
        <p:nvSpPr>
          <p:cNvPr id="15" name="Freeform 14"/>
          <p:cNvSpPr/>
          <p:nvPr/>
        </p:nvSpPr>
        <p:spPr>
          <a:xfrm>
            <a:off x="5052014" y="3470313"/>
            <a:ext cx="2948918" cy="1740665"/>
          </a:xfrm>
          <a:custGeom>
            <a:avLst/>
            <a:gdLst>
              <a:gd name="connsiteX0" fmla="*/ 59813 w 2948918"/>
              <a:gd name="connsiteY0" fmla="*/ 859316 h 1740665"/>
              <a:gd name="connsiteX1" fmla="*/ 169981 w 2948918"/>
              <a:gd name="connsiteY1" fmla="*/ 870333 h 1740665"/>
              <a:gd name="connsiteX2" fmla="*/ 203032 w 2948918"/>
              <a:gd name="connsiteY2" fmla="*/ 881350 h 1740665"/>
              <a:gd name="connsiteX3" fmla="*/ 225066 w 2948918"/>
              <a:gd name="connsiteY3" fmla="*/ 914400 h 1740665"/>
              <a:gd name="connsiteX4" fmla="*/ 258116 w 2948918"/>
              <a:gd name="connsiteY4" fmla="*/ 947451 h 1740665"/>
              <a:gd name="connsiteX5" fmla="*/ 302184 w 2948918"/>
              <a:gd name="connsiteY5" fmla="*/ 1013552 h 1740665"/>
              <a:gd name="connsiteX6" fmla="*/ 313200 w 2948918"/>
              <a:gd name="connsiteY6" fmla="*/ 1046603 h 1740665"/>
              <a:gd name="connsiteX7" fmla="*/ 368285 w 2948918"/>
              <a:gd name="connsiteY7" fmla="*/ 1145754 h 1740665"/>
              <a:gd name="connsiteX8" fmla="*/ 379302 w 2948918"/>
              <a:gd name="connsiteY8" fmla="*/ 1112704 h 1740665"/>
              <a:gd name="connsiteX9" fmla="*/ 401335 w 2948918"/>
              <a:gd name="connsiteY9" fmla="*/ 672029 h 1740665"/>
              <a:gd name="connsiteX10" fmla="*/ 423369 w 2948918"/>
              <a:gd name="connsiteY10" fmla="*/ 550844 h 1740665"/>
              <a:gd name="connsiteX11" fmla="*/ 456420 w 2948918"/>
              <a:gd name="connsiteY11" fmla="*/ 484742 h 1740665"/>
              <a:gd name="connsiteX12" fmla="*/ 500487 w 2948918"/>
              <a:gd name="connsiteY12" fmla="*/ 385591 h 1740665"/>
              <a:gd name="connsiteX13" fmla="*/ 533538 w 2948918"/>
              <a:gd name="connsiteY13" fmla="*/ 363557 h 1740665"/>
              <a:gd name="connsiteX14" fmla="*/ 599639 w 2948918"/>
              <a:gd name="connsiteY14" fmla="*/ 341523 h 1740665"/>
              <a:gd name="connsiteX15" fmla="*/ 665740 w 2948918"/>
              <a:gd name="connsiteY15" fmla="*/ 352540 h 1740665"/>
              <a:gd name="connsiteX16" fmla="*/ 731841 w 2948918"/>
              <a:gd name="connsiteY16" fmla="*/ 374574 h 1740665"/>
              <a:gd name="connsiteX17" fmla="*/ 819976 w 2948918"/>
              <a:gd name="connsiteY17" fmla="*/ 385591 h 1740665"/>
              <a:gd name="connsiteX18" fmla="*/ 886078 w 2948918"/>
              <a:gd name="connsiteY18" fmla="*/ 429658 h 1740665"/>
              <a:gd name="connsiteX19" fmla="*/ 919128 w 2948918"/>
              <a:gd name="connsiteY19" fmla="*/ 495759 h 1740665"/>
              <a:gd name="connsiteX20" fmla="*/ 952179 w 2948918"/>
              <a:gd name="connsiteY20" fmla="*/ 561860 h 1740665"/>
              <a:gd name="connsiteX21" fmla="*/ 974213 w 2948918"/>
              <a:gd name="connsiteY21" fmla="*/ 627962 h 1740665"/>
              <a:gd name="connsiteX22" fmla="*/ 1018280 w 2948918"/>
              <a:gd name="connsiteY22" fmla="*/ 760164 h 1740665"/>
              <a:gd name="connsiteX23" fmla="*/ 1040314 w 2948918"/>
              <a:gd name="connsiteY23" fmla="*/ 826265 h 1740665"/>
              <a:gd name="connsiteX24" fmla="*/ 1062347 w 2948918"/>
              <a:gd name="connsiteY24" fmla="*/ 859316 h 1740665"/>
              <a:gd name="connsiteX25" fmla="*/ 1084381 w 2948918"/>
              <a:gd name="connsiteY25" fmla="*/ 936434 h 1740665"/>
              <a:gd name="connsiteX26" fmla="*/ 1106415 w 2948918"/>
              <a:gd name="connsiteY26" fmla="*/ 1013552 h 1740665"/>
              <a:gd name="connsiteX27" fmla="*/ 1128449 w 2948918"/>
              <a:gd name="connsiteY27" fmla="*/ 1134738 h 1740665"/>
              <a:gd name="connsiteX28" fmla="*/ 1139466 w 2948918"/>
              <a:gd name="connsiteY28" fmla="*/ 1178805 h 1740665"/>
              <a:gd name="connsiteX29" fmla="*/ 1161499 w 2948918"/>
              <a:gd name="connsiteY29" fmla="*/ 1211856 h 1740665"/>
              <a:gd name="connsiteX30" fmla="*/ 1183533 w 2948918"/>
              <a:gd name="connsiteY30" fmla="*/ 1277957 h 1740665"/>
              <a:gd name="connsiteX31" fmla="*/ 1205567 w 2948918"/>
              <a:gd name="connsiteY31" fmla="*/ 1322024 h 1740665"/>
              <a:gd name="connsiteX32" fmla="*/ 1249634 w 2948918"/>
              <a:gd name="connsiteY32" fmla="*/ 1388126 h 1740665"/>
              <a:gd name="connsiteX33" fmla="*/ 1293702 w 2948918"/>
              <a:gd name="connsiteY33" fmla="*/ 1487277 h 1740665"/>
              <a:gd name="connsiteX34" fmla="*/ 1315735 w 2948918"/>
              <a:gd name="connsiteY34" fmla="*/ 1564395 h 1740665"/>
              <a:gd name="connsiteX35" fmla="*/ 1326752 w 2948918"/>
              <a:gd name="connsiteY35" fmla="*/ 1597446 h 1740665"/>
              <a:gd name="connsiteX36" fmla="*/ 1370820 w 2948918"/>
              <a:gd name="connsiteY36" fmla="*/ 1663547 h 1740665"/>
              <a:gd name="connsiteX37" fmla="*/ 1425904 w 2948918"/>
              <a:gd name="connsiteY37" fmla="*/ 1718632 h 1740665"/>
              <a:gd name="connsiteX38" fmla="*/ 1458955 w 2948918"/>
              <a:gd name="connsiteY38" fmla="*/ 1729648 h 1740665"/>
              <a:gd name="connsiteX39" fmla="*/ 1547090 w 2948918"/>
              <a:gd name="connsiteY39" fmla="*/ 1718632 h 1740665"/>
              <a:gd name="connsiteX40" fmla="*/ 1569123 w 2948918"/>
              <a:gd name="connsiteY40" fmla="*/ 1685581 h 1740665"/>
              <a:gd name="connsiteX41" fmla="*/ 1591157 w 2948918"/>
              <a:gd name="connsiteY41" fmla="*/ 1619480 h 1740665"/>
              <a:gd name="connsiteX42" fmla="*/ 1580140 w 2948918"/>
              <a:gd name="connsiteY42" fmla="*/ 1388126 h 1740665"/>
              <a:gd name="connsiteX43" fmla="*/ 1558106 w 2948918"/>
              <a:gd name="connsiteY43" fmla="*/ 1322024 h 1740665"/>
              <a:gd name="connsiteX44" fmla="*/ 1525056 w 2948918"/>
              <a:gd name="connsiteY44" fmla="*/ 1299991 h 1740665"/>
              <a:gd name="connsiteX45" fmla="*/ 1492005 w 2948918"/>
              <a:gd name="connsiteY45" fmla="*/ 1200839 h 1740665"/>
              <a:gd name="connsiteX46" fmla="*/ 1469972 w 2948918"/>
              <a:gd name="connsiteY46" fmla="*/ 1134738 h 1740665"/>
              <a:gd name="connsiteX47" fmla="*/ 1447938 w 2948918"/>
              <a:gd name="connsiteY47" fmla="*/ 1057620 h 1740665"/>
              <a:gd name="connsiteX48" fmla="*/ 1436921 w 2948918"/>
              <a:gd name="connsiteY48" fmla="*/ 991518 h 1740665"/>
              <a:gd name="connsiteX49" fmla="*/ 1392853 w 2948918"/>
              <a:gd name="connsiteY49" fmla="*/ 881350 h 1740665"/>
              <a:gd name="connsiteX50" fmla="*/ 1381837 w 2948918"/>
              <a:gd name="connsiteY50" fmla="*/ 848299 h 1740665"/>
              <a:gd name="connsiteX51" fmla="*/ 1359803 w 2948918"/>
              <a:gd name="connsiteY51" fmla="*/ 815248 h 1740665"/>
              <a:gd name="connsiteX52" fmla="*/ 1337769 w 2948918"/>
              <a:gd name="connsiteY52" fmla="*/ 749147 h 1740665"/>
              <a:gd name="connsiteX53" fmla="*/ 1326752 w 2948918"/>
              <a:gd name="connsiteY53" fmla="*/ 716097 h 1740665"/>
              <a:gd name="connsiteX54" fmla="*/ 1315735 w 2948918"/>
              <a:gd name="connsiteY54" fmla="*/ 683046 h 1740665"/>
              <a:gd name="connsiteX55" fmla="*/ 1282685 w 2948918"/>
              <a:gd name="connsiteY55" fmla="*/ 616945 h 1740665"/>
              <a:gd name="connsiteX56" fmla="*/ 1260651 w 2948918"/>
              <a:gd name="connsiteY56" fmla="*/ 583894 h 1740665"/>
              <a:gd name="connsiteX57" fmla="*/ 1216584 w 2948918"/>
              <a:gd name="connsiteY57" fmla="*/ 517793 h 1740665"/>
              <a:gd name="connsiteX58" fmla="*/ 1172516 w 2948918"/>
              <a:gd name="connsiteY58" fmla="*/ 462709 h 1740665"/>
              <a:gd name="connsiteX59" fmla="*/ 1128449 w 2948918"/>
              <a:gd name="connsiteY59" fmla="*/ 407624 h 1740665"/>
              <a:gd name="connsiteX60" fmla="*/ 1062347 w 2948918"/>
              <a:gd name="connsiteY60" fmla="*/ 385591 h 1740665"/>
              <a:gd name="connsiteX61" fmla="*/ 985229 w 2948918"/>
              <a:gd name="connsiteY61" fmla="*/ 297456 h 1740665"/>
              <a:gd name="connsiteX62" fmla="*/ 808959 w 2948918"/>
              <a:gd name="connsiteY62" fmla="*/ 308473 h 1740665"/>
              <a:gd name="connsiteX63" fmla="*/ 687774 w 2948918"/>
              <a:gd name="connsiteY63" fmla="*/ 286439 h 1740665"/>
              <a:gd name="connsiteX64" fmla="*/ 599639 w 2948918"/>
              <a:gd name="connsiteY64" fmla="*/ 275422 h 1740665"/>
              <a:gd name="connsiteX65" fmla="*/ 544555 w 2948918"/>
              <a:gd name="connsiteY65" fmla="*/ 286439 h 1740665"/>
              <a:gd name="connsiteX66" fmla="*/ 467437 w 2948918"/>
              <a:gd name="connsiteY66" fmla="*/ 385591 h 1740665"/>
              <a:gd name="connsiteX67" fmla="*/ 456420 w 2948918"/>
              <a:gd name="connsiteY67" fmla="*/ 418641 h 1740665"/>
              <a:gd name="connsiteX68" fmla="*/ 423369 w 2948918"/>
              <a:gd name="connsiteY68" fmla="*/ 440675 h 1740665"/>
              <a:gd name="connsiteX69" fmla="*/ 368285 w 2948918"/>
              <a:gd name="connsiteY69" fmla="*/ 517793 h 1740665"/>
              <a:gd name="connsiteX70" fmla="*/ 346251 w 2948918"/>
              <a:gd name="connsiteY70" fmla="*/ 627962 h 1740665"/>
              <a:gd name="connsiteX71" fmla="*/ 335234 w 2948918"/>
              <a:gd name="connsiteY71" fmla="*/ 672029 h 1740665"/>
              <a:gd name="connsiteX72" fmla="*/ 324217 w 2948918"/>
              <a:gd name="connsiteY72" fmla="*/ 727114 h 1740665"/>
              <a:gd name="connsiteX73" fmla="*/ 346251 w 2948918"/>
              <a:gd name="connsiteY73" fmla="*/ 914400 h 1740665"/>
              <a:gd name="connsiteX74" fmla="*/ 368285 w 2948918"/>
              <a:gd name="connsiteY74" fmla="*/ 980501 h 1740665"/>
              <a:gd name="connsiteX75" fmla="*/ 379302 w 2948918"/>
              <a:gd name="connsiteY75" fmla="*/ 1013552 h 1740665"/>
              <a:gd name="connsiteX76" fmla="*/ 368285 w 2948918"/>
              <a:gd name="connsiteY76" fmla="*/ 1090670 h 1740665"/>
              <a:gd name="connsiteX77" fmla="*/ 357268 w 2948918"/>
              <a:gd name="connsiteY77" fmla="*/ 1057620 h 1740665"/>
              <a:gd name="connsiteX78" fmla="*/ 313200 w 2948918"/>
              <a:gd name="connsiteY78" fmla="*/ 991518 h 1740665"/>
              <a:gd name="connsiteX79" fmla="*/ 280150 w 2948918"/>
              <a:gd name="connsiteY79" fmla="*/ 925417 h 1740665"/>
              <a:gd name="connsiteX80" fmla="*/ 180998 w 2948918"/>
              <a:gd name="connsiteY80" fmla="*/ 881350 h 1740665"/>
              <a:gd name="connsiteX81" fmla="*/ 70829 w 2948918"/>
              <a:gd name="connsiteY81" fmla="*/ 859316 h 1740665"/>
              <a:gd name="connsiteX82" fmla="*/ 81846 w 2948918"/>
              <a:gd name="connsiteY82" fmla="*/ 782198 h 1740665"/>
              <a:gd name="connsiteX83" fmla="*/ 114897 w 2948918"/>
              <a:gd name="connsiteY83" fmla="*/ 771181 h 1740665"/>
              <a:gd name="connsiteX84" fmla="*/ 158964 w 2948918"/>
              <a:gd name="connsiteY84" fmla="*/ 705080 h 1740665"/>
              <a:gd name="connsiteX85" fmla="*/ 180998 w 2948918"/>
              <a:gd name="connsiteY85" fmla="*/ 672029 h 1740665"/>
              <a:gd name="connsiteX86" fmla="*/ 214049 w 2948918"/>
              <a:gd name="connsiteY86" fmla="*/ 661012 h 1740665"/>
              <a:gd name="connsiteX87" fmla="*/ 247099 w 2948918"/>
              <a:gd name="connsiteY87" fmla="*/ 594911 h 1740665"/>
              <a:gd name="connsiteX88" fmla="*/ 280150 w 2948918"/>
              <a:gd name="connsiteY88" fmla="*/ 572877 h 1740665"/>
              <a:gd name="connsiteX89" fmla="*/ 302184 w 2948918"/>
              <a:gd name="connsiteY89" fmla="*/ 506776 h 1740665"/>
              <a:gd name="connsiteX90" fmla="*/ 313200 w 2948918"/>
              <a:gd name="connsiteY90" fmla="*/ 473726 h 1740665"/>
              <a:gd name="connsiteX91" fmla="*/ 346251 w 2948918"/>
              <a:gd name="connsiteY91" fmla="*/ 462709 h 1740665"/>
              <a:gd name="connsiteX92" fmla="*/ 423369 w 2948918"/>
              <a:gd name="connsiteY92" fmla="*/ 374574 h 1740665"/>
              <a:gd name="connsiteX93" fmla="*/ 456420 w 2948918"/>
              <a:gd name="connsiteY93" fmla="*/ 264405 h 1740665"/>
              <a:gd name="connsiteX94" fmla="*/ 467437 w 2948918"/>
              <a:gd name="connsiteY94" fmla="*/ 231354 h 1740665"/>
              <a:gd name="connsiteX95" fmla="*/ 533538 w 2948918"/>
              <a:gd name="connsiteY95" fmla="*/ 198304 h 1740665"/>
              <a:gd name="connsiteX96" fmla="*/ 676757 w 2948918"/>
              <a:gd name="connsiteY96" fmla="*/ 209321 h 1740665"/>
              <a:gd name="connsiteX97" fmla="*/ 808959 w 2948918"/>
              <a:gd name="connsiteY97" fmla="*/ 231354 h 1740665"/>
              <a:gd name="connsiteX98" fmla="*/ 875061 w 2948918"/>
              <a:gd name="connsiteY98" fmla="*/ 209321 h 1740665"/>
              <a:gd name="connsiteX99" fmla="*/ 974213 w 2948918"/>
              <a:gd name="connsiteY99" fmla="*/ 165253 h 1740665"/>
              <a:gd name="connsiteX100" fmla="*/ 1106415 w 2948918"/>
              <a:gd name="connsiteY100" fmla="*/ 154236 h 1740665"/>
              <a:gd name="connsiteX101" fmla="*/ 1183533 w 2948918"/>
              <a:gd name="connsiteY101" fmla="*/ 143220 h 1740665"/>
              <a:gd name="connsiteX102" fmla="*/ 1227600 w 2948918"/>
              <a:gd name="connsiteY102" fmla="*/ 132203 h 1740665"/>
              <a:gd name="connsiteX103" fmla="*/ 1348786 w 2948918"/>
              <a:gd name="connsiteY103" fmla="*/ 121186 h 1740665"/>
              <a:gd name="connsiteX104" fmla="*/ 1657258 w 2948918"/>
              <a:gd name="connsiteY104" fmla="*/ 110169 h 1740665"/>
              <a:gd name="connsiteX105" fmla="*/ 1690309 w 2948918"/>
              <a:gd name="connsiteY105" fmla="*/ 132203 h 1740665"/>
              <a:gd name="connsiteX106" fmla="*/ 1756410 w 2948918"/>
              <a:gd name="connsiteY106" fmla="*/ 154236 h 1740665"/>
              <a:gd name="connsiteX107" fmla="*/ 1789461 w 2948918"/>
              <a:gd name="connsiteY107" fmla="*/ 143220 h 1740665"/>
              <a:gd name="connsiteX108" fmla="*/ 1965731 w 2948918"/>
              <a:gd name="connsiteY108" fmla="*/ 154236 h 1740665"/>
              <a:gd name="connsiteX109" fmla="*/ 2042849 w 2948918"/>
              <a:gd name="connsiteY109" fmla="*/ 176270 h 1740665"/>
              <a:gd name="connsiteX110" fmla="*/ 2164034 w 2948918"/>
              <a:gd name="connsiteY110" fmla="*/ 165253 h 1740665"/>
              <a:gd name="connsiteX111" fmla="*/ 2230135 w 2948918"/>
              <a:gd name="connsiteY111" fmla="*/ 143220 h 1740665"/>
              <a:gd name="connsiteX112" fmla="*/ 2263186 w 2948918"/>
              <a:gd name="connsiteY112" fmla="*/ 132203 h 1740665"/>
              <a:gd name="connsiteX113" fmla="*/ 2406405 w 2948918"/>
              <a:gd name="connsiteY113" fmla="*/ 143220 h 1740665"/>
              <a:gd name="connsiteX114" fmla="*/ 2450473 w 2948918"/>
              <a:gd name="connsiteY114" fmla="*/ 198304 h 1740665"/>
              <a:gd name="connsiteX115" fmla="*/ 2483523 w 2948918"/>
              <a:gd name="connsiteY115" fmla="*/ 220338 h 1740665"/>
              <a:gd name="connsiteX116" fmla="*/ 2505557 w 2948918"/>
              <a:gd name="connsiteY116" fmla="*/ 253388 h 1740665"/>
              <a:gd name="connsiteX117" fmla="*/ 2538608 w 2948918"/>
              <a:gd name="connsiteY117" fmla="*/ 363557 h 1740665"/>
              <a:gd name="connsiteX118" fmla="*/ 2560641 w 2948918"/>
              <a:gd name="connsiteY118" fmla="*/ 429658 h 1740665"/>
              <a:gd name="connsiteX119" fmla="*/ 2582675 w 2948918"/>
              <a:gd name="connsiteY119" fmla="*/ 495759 h 1740665"/>
              <a:gd name="connsiteX120" fmla="*/ 2593692 w 2948918"/>
              <a:gd name="connsiteY120" fmla="*/ 528810 h 1740665"/>
              <a:gd name="connsiteX121" fmla="*/ 2637759 w 2948918"/>
              <a:gd name="connsiteY121" fmla="*/ 594911 h 1740665"/>
              <a:gd name="connsiteX122" fmla="*/ 2670810 w 2948918"/>
              <a:gd name="connsiteY122" fmla="*/ 661012 h 1740665"/>
              <a:gd name="connsiteX123" fmla="*/ 2736911 w 2948918"/>
              <a:gd name="connsiteY123" fmla="*/ 793215 h 1740665"/>
              <a:gd name="connsiteX124" fmla="*/ 2758945 w 2948918"/>
              <a:gd name="connsiteY124" fmla="*/ 826265 h 1740665"/>
              <a:gd name="connsiteX125" fmla="*/ 2825046 w 2948918"/>
              <a:gd name="connsiteY125" fmla="*/ 870333 h 1740665"/>
              <a:gd name="connsiteX126" fmla="*/ 2869114 w 2948918"/>
              <a:gd name="connsiteY126" fmla="*/ 936434 h 1740665"/>
              <a:gd name="connsiteX127" fmla="*/ 2891147 w 2948918"/>
              <a:gd name="connsiteY127" fmla="*/ 1002535 h 1740665"/>
              <a:gd name="connsiteX128" fmla="*/ 2880131 w 2948918"/>
              <a:gd name="connsiteY128" fmla="*/ 1079653 h 1740665"/>
              <a:gd name="connsiteX129" fmla="*/ 2847080 w 2948918"/>
              <a:gd name="connsiteY129" fmla="*/ 1112704 h 1740665"/>
              <a:gd name="connsiteX130" fmla="*/ 2814029 w 2948918"/>
              <a:gd name="connsiteY130" fmla="*/ 1134738 h 1740665"/>
              <a:gd name="connsiteX131" fmla="*/ 2769962 w 2948918"/>
              <a:gd name="connsiteY131" fmla="*/ 1145754 h 1740665"/>
              <a:gd name="connsiteX132" fmla="*/ 2736911 w 2948918"/>
              <a:gd name="connsiteY132" fmla="*/ 1156771 h 1740665"/>
              <a:gd name="connsiteX133" fmla="*/ 2681827 w 2948918"/>
              <a:gd name="connsiteY133" fmla="*/ 1145754 h 1740665"/>
              <a:gd name="connsiteX134" fmla="*/ 2670810 w 2948918"/>
              <a:gd name="connsiteY134" fmla="*/ 1090670 h 1740665"/>
              <a:gd name="connsiteX135" fmla="*/ 2648776 w 2948918"/>
              <a:gd name="connsiteY135" fmla="*/ 958468 h 1740665"/>
              <a:gd name="connsiteX136" fmla="*/ 2626743 w 2948918"/>
              <a:gd name="connsiteY136" fmla="*/ 804232 h 1740665"/>
              <a:gd name="connsiteX137" fmla="*/ 2604709 w 2948918"/>
              <a:gd name="connsiteY137" fmla="*/ 738130 h 1740665"/>
              <a:gd name="connsiteX138" fmla="*/ 2593692 w 2948918"/>
              <a:gd name="connsiteY138" fmla="*/ 705080 h 1740665"/>
              <a:gd name="connsiteX139" fmla="*/ 2571658 w 2948918"/>
              <a:gd name="connsiteY139" fmla="*/ 672029 h 1740665"/>
              <a:gd name="connsiteX140" fmla="*/ 2560641 w 2948918"/>
              <a:gd name="connsiteY140" fmla="*/ 638979 h 1740665"/>
              <a:gd name="connsiteX141" fmla="*/ 2538608 w 2948918"/>
              <a:gd name="connsiteY141" fmla="*/ 605928 h 1740665"/>
              <a:gd name="connsiteX142" fmla="*/ 2516574 w 2948918"/>
              <a:gd name="connsiteY142" fmla="*/ 539827 h 1740665"/>
              <a:gd name="connsiteX143" fmla="*/ 2494540 w 2948918"/>
              <a:gd name="connsiteY143" fmla="*/ 473726 h 1740665"/>
              <a:gd name="connsiteX144" fmla="*/ 2483523 w 2948918"/>
              <a:gd name="connsiteY144" fmla="*/ 440675 h 1740665"/>
              <a:gd name="connsiteX145" fmla="*/ 2461490 w 2948918"/>
              <a:gd name="connsiteY145" fmla="*/ 330506 h 1740665"/>
              <a:gd name="connsiteX146" fmla="*/ 2395388 w 2948918"/>
              <a:gd name="connsiteY146" fmla="*/ 286439 h 1740665"/>
              <a:gd name="connsiteX147" fmla="*/ 2362338 w 2948918"/>
              <a:gd name="connsiteY147" fmla="*/ 264405 h 1740665"/>
              <a:gd name="connsiteX148" fmla="*/ 2329287 w 2948918"/>
              <a:gd name="connsiteY148" fmla="*/ 253388 h 1740665"/>
              <a:gd name="connsiteX149" fmla="*/ 2075899 w 2948918"/>
              <a:gd name="connsiteY149" fmla="*/ 253388 h 1740665"/>
              <a:gd name="connsiteX150" fmla="*/ 1965731 w 2948918"/>
              <a:gd name="connsiteY150" fmla="*/ 264405 h 1740665"/>
              <a:gd name="connsiteX151" fmla="*/ 1932680 w 2948918"/>
              <a:gd name="connsiteY151" fmla="*/ 330506 h 1740665"/>
              <a:gd name="connsiteX152" fmla="*/ 1899629 w 2948918"/>
              <a:gd name="connsiteY152" fmla="*/ 396607 h 1740665"/>
              <a:gd name="connsiteX153" fmla="*/ 1888613 w 2948918"/>
              <a:gd name="connsiteY153" fmla="*/ 649995 h 1740665"/>
              <a:gd name="connsiteX154" fmla="*/ 1877596 w 2948918"/>
              <a:gd name="connsiteY154" fmla="*/ 694063 h 1740665"/>
              <a:gd name="connsiteX155" fmla="*/ 1866579 w 2948918"/>
              <a:gd name="connsiteY155" fmla="*/ 782198 h 1740665"/>
              <a:gd name="connsiteX156" fmla="*/ 1833528 w 2948918"/>
              <a:gd name="connsiteY156" fmla="*/ 815248 h 1740665"/>
              <a:gd name="connsiteX157" fmla="*/ 1811494 w 2948918"/>
              <a:gd name="connsiteY157" fmla="*/ 881350 h 1740665"/>
              <a:gd name="connsiteX158" fmla="*/ 1800478 w 2948918"/>
              <a:gd name="connsiteY158" fmla="*/ 914400 h 1740665"/>
              <a:gd name="connsiteX159" fmla="*/ 1778444 w 2948918"/>
              <a:gd name="connsiteY159" fmla="*/ 1057620 h 1740665"/>
              <a:gd name="connsiteX160" fmla="*/ 1767427 w 2948918"/>
              <a:gd name="connsiteY160" fmla="*/ 1112704 h 1740665"/>
              <a:gd name="connsiteX161" fmla="*/ 1745393 w 2948918"/>
              <a:gd name="connsiteY161" fmla="*/ 1178805 h 1740665"/>
              <a:gd name="connsiteX162" fmla="*/ 1723359 w 2948918"/>
              <a:gd name="connsiteY162" fmla="*/ 1244906 h 1740665"/>
              <a:gd name="connsiteX163" fmla="*/ 1701326 w 2948918"/>
              <a:gd name="connsiteY163" fmla="*/ 1322024 h 1740665"/>
              <a:gd name="connsiteX164" fmla="*/ 1679292 w 2948918"/>
              <a:gd name="connsiteY164" fmla="*/ 1388126 h 1740665"/>
              <a:gd name="connsiteX165" fmla="*/ 1668275 w 2948918"/>
              <a:gd name="connsiteY165" fmla="*/ 1421176 h 1740665"/>
              <a:gd name="connsiteX166" fmla="*/ 1679292 w 2948918"/>
              <a:gd name="connsiteY166" fmla="*/ 1674564 h 1740665"/>
              <a:gd name="connsiteX167" fmla="*/ 1712343 w 2948918"/>
              <a:gd name="connsiteY167" fmla="*/ 1696598 h 1740665"/>
              <a:gd name="connsiteX168" fmla="*/ 1778444 w 2948918"/>
              <a:gd name="connsiteY168" fmla="*/ 1718632 h 1740665"/>
              <a:gd name="connsiteX169" fmla="*/ 1855562 w 2948918"/>
              <a:gd name="connsiteY169" fmla="*/ 1740665 h 1740665"/>
              <a:gd name="connsiteX170" fmla="*/ 1921663 w 2948918"/>
              <a:gd name="connsiteY170" fmla="*/ 1729648 h 1740665"/>
              <a:gd name="connsiteX171" fmla="*/ 1932680 w 2948918"/>
              <a:gd name="connsiteY171" fmla="*/ 1553379 h 1740665"/>
              <a:gd name="connsiteX172" fmla="*/ 1965731 w 2948918"/>
              <a:gd name="connsiteY172" fmla="*/ 1443210 h 1740665"/>
              <a:gd name="connsiteX173" fmla="*/ 1987764 w 2948918"/>
              <a:gd name="connsiteY173" fmla="*/ 1344058 h 1740665"/>
              <a:gd name="connsiteX174" fmla="*/ 2009798 w 2948918"/>
              <a:gd name="connsiteY174" fmla="*/ 1277957 h 1740665"/>
              <a:gd name="connsiteX175" fmla="*/ 2042849 w 2948918"/>
              <a:gd name="connsiteY175" fmla="*/ 1112704 h 1740665"/>
              <a:gd name="connsiteX176" fmla="*/ 2053866 w 2948918"/>
              <a:gd name="connsiteY176" fmla="*/ 1068636 h 1740665"/>
              <a:gd name="connsiteX177" fmla="*/ 2075899 w 2948918"/>
              <a:gd name="connsiteY177" fmla="*/ 1002535 h 1740665"/>
              <a:gd name="connsiteX178" fmla="*/ 2086916 w 2948918"/>
              <a:gd name="connsiteY178" fmla="*/ 969485 h 1740665"/>
              <a:gd name="connsiteX179" fmla="*/ 2097933 w 2948918"/>
              <a:gd name="connsiteY179" fmla="*/ 550844 h 1740665"/>
              <a:gd name="connsiteX180" fmla="*/ 2119967 w 2948918"/>
              <a:gd name="connsiteY180" fmla="*/ 484742 h 1740665"/>
              <a:gd name="connsiteX181" fmla="*/ 2130984 w 2948918"/>
              <a:gd name="connsiteY181" fmla="*/ 451692 h 1740665"/>
              <a:gd name="connsiteX182" fmla="*/ 2153017 w 2948918"/>
              <a:gd name="connsiteY182" fmla="*/ 418641 h 1740665"/>
              <a:gd name="connsiteX183" fmla="*/ 2197085 w 2948918"/>
              <a:gd name="connsiteY183" fmla="*/ 319489 h 1740665"/>
              <a:gd name="connsiteX184" fmla="*/ 2230135 w 2948918"/>
              <a:gd name="connsiteY184" fmla="*/ 297456 h 1740665"/>
              <a:gd name="connsiteX185" fmla="*/ 2263186 w 2948918"/>
              <a:gd name="connsiteY185" fmla="*/ 286439 h 1740665"/>
              <a:gd name="connsiteX186" fmla="*/ 2351321 w 2948918"/>
              <a:gd name="connsiteY186" fmla="*/ 308473 h 1740665"/>
              <a:gd name="connsiteX187" fmla="*/ 2384372 w 2948918"/>
              <a:gd name="connsiteY187" fmla="*/ 330506 h 1740665"/>
              <a:gd name="connsiteX188" fmla="*/ 2428439 w 2948918"/>
              <a:gd name="connsiteY188" fmla="*/ 396607 h 1740665"/>
              <a:gd name="connsiteX189" fmla="*/ 2450473 w 2948918"/>
              <a:gd name="connsiteY189" fmla="*/ 429658 h 1740665"/>
              <a:gd name="connsiteX190" fmla="*/ 2472506 w 2948918"/>
              <a:gd name="connsiteY190" fmla="*/ 495759 h 1740665"/>
              <a:gd name="connsiteX191" fmla="*/ 2483523 w 2948918"/>
              <a:gd name="connsiteY191" fmla="*/ 528810 h 1740665"/>
              <a:gd name="connsiteX192" fmla="*/ 2494540 w 2948918"/>
              <a:gd name="connsiteY192" fmla="*/ 638979 h 1740665"/>
              <a:gd name="connsiteX193" fmla="*/ 2516574 w 2948918"/>
              <a:gd name="connsiteY193" fmla="*/ 705080 h 1740665"/>
              <a:gd name="connsiteX194" fmla="*/ 2549625 w 2948918"/>
              <a:gd name="connsiteY194" fmla="*/ 771181 h 1740665"/>
              <a:gd name="connsiteX195" fmla="*/ 2615726 w 2948918"/>
              <a:gd name="connsiteY195" fmla="*/ 969485 h 1740665"/>
              <a:gd name="connsiteX196" fmla="*/ 2637759 w 2948918"/>
              <a:gd name="connsiteY196" fmla="*/ 1035586 h 1740665"/>
              <a:gd name="connsiteX197" fmla="*/ 2648776 w 2948918"/>
              <a:gd name="connsiteY197" fmla="*/ 1068636 h 1740665"/>
              <a:gd name="connsiteX198" fmla="*/ 2659793 w 2948918"/>
              <a:gd name="connsiteY198" fmla="*/ 1189822 h 1740665"/>
              <a:gd name="connsiteX199" fmla="*/ 2692844 w 2948918"/>
              <a:gd name="connsiteY199" fmla="*/ 1178805 h 1740665"/>
              <a:gd name="connsiteX200" fmla="*/ 2725894 w 2948918"/>
              <a:gd name="connsiteY200" fmla="*/ 1156771 h 1740665"/>
              <a:gd name="connsiteX201" fmla="*/ 2825046 w 2948918"/>
              <a:gd name="connsiteY201" fmla="*/ 1134738 h 1740665"/>
              <a:gd name="connsiteX202" fmla="*/ 2847080 w 2948918"/>
              <a:gd name="connsiteY202" fmla="*/ 1101687 h 1740665"/>
              <a:gd name="connsiteX203" fmla="*/ 2913181 w 2948918"/>
              <a:gd name="connsiteY203" fmla="*/ 1046603 h 1740665"/>
              <a:gd name="connsiteX204" fmla="*/ 2946232 w 2948918"/>
              <a:gd name="connsiteY204" fmla="*/ 1035586 h 1740665"/>
              <a:gd name="connsiteX205" fmla="*/ 2935215 w 2948918"/>
              <a:gd name="connsiteY205" fmla="*/ 826265 h 1740665"/>
              <a:gd name="connsiteX206" fmla="*/ 2891147 w 2948918"/>
              <a:gd name="connsiteY206" fmla="*/ 760164 h 1740665"/>
              <a:gd name="connsiteX207" fmla="*/ 2803013 w 2948918"/>
              <a:gd name="connsiteY207" fmla="*/ 683046 h 1740665"/>
              <a:gd name="connsiteX208" fmla="*/ 2736911 w 2948918"/>
              <a:gd name="connsiteY208" fmla="*/ 627962 h 1740665"/>
              <a:gd name="connsiteX209" fmla="*/ 2681827 w 2948918"/>
              <a:gd name="connsiteY209" fmla="*/ 528810 h 1740665"/>
              <a:gd name="connsiteX210" fmla="*/ 2648776 w 2948918"/>
              <a:gd name="connsiteY210" fmla="*/ 517793 h 1740665"/>
              <a:gd name="connsiteX211" fmla="*/ 2615726 w 2948918"/>
              <a:gd name="connsiteY211" fmla="*/ 495759 h 1740665"/>
              <a:gd name="connsiteX212" fmla="*/ 2604709 w 2948918"/>
              <a:gd name="connsiteY212" fmla="*/ 462709 h 1740665"/>
              <a:gd name="connsiteX213" fmla="*/ 2582675 w 2948918"/>
              <a:gd name="connsiteY213" fmla="*/ 352540 h 1740665"/>
              <a:gd name="connsiteX214" fmla="*/ 2560641 w 2948918"/>
              <a:gd name="connsiteY214" fmla="*/ 286439 h 1740665"/>
              <a:gd name="connsiteX215" fmla="*/ 2538608 w 2948918"/>
              <a:gd name="connsiteY215" fmla="*/ 220338 h 1740665"/>
              <a:gd name="connsiteX216" fmla="*/ 2527591 w 2948918"/>
              <a:gd name="connsiteY216" fmla="*/ 187287 h 1740665"/>
              <a:gd name="connsiteX217" fmla="*/ 2494540 w 2948918"/>
              <a:gd name="connsiteY217" fmla="*/ 165253 h 1740665"/>
              <a:gd name="connsiteX218" fmla="*/ 2472506 w 2948918"/>
              <a:gd name="connsiteY218" fmla="*/ 132203 h 1740665"/>
              <a:gd name="connsiteX219" fmla="*/ 2406405 w 2948918"/>
              <a:gd name="connsiteY219" fmla="*/ 110169 h 1740665"/>
              <a:gd name="connsiteX220" fmla="*/ 2373355 w 2948918"/>
              <a:gd name="connsiteY220" fmla="*/ 88135 h 1740665"/>
              <a:gd name="connsiteX221" fmla="*/ 2252169 w 2948918"/>
              <a:gd name="connsiteY221" fmla="*/ 66101 h 1740665"/>
              <a:gd name="connsiteX222" fmla="*/ 1822511 w 2948918"/>
              <a:gd name="connsiteY222" fmla="*/ 44068 h 1740665"/>
              <a:gd name="connsiteX223" fmla="*/ 1756410 w 2948918"/>
              <a:gd name="connsiteY223" fmla="*/ 11017 h 1740665"/>
              <a:gd name="connsiteX224" fmla="*/ 1723359 w 2948918"/>
              <a:gd name="connsiteY224" fmla="*/ 0 h 1740665"/>
              <a:gd name="connsiteX225" fmla="*/ 1646241 w 2948918"/>
              <a:gd name="connsiteY225" fmla="*/ 11017 h 1740665"/>
              <a:gd name="connsiteX226" fmla="*/ 1569123 w 2948918"/>
              <a:gd name="connsiteY226" fmla="*/ 33051 h 1740665"/>
              <a:gd name="connsiteX227" fmla="*/ 1403870 w 2948918"/>
              <a:gd name="connsiteY227" fmla="*/ 55085 h 1740665"/>
              <a:gd name="connsiteX228" fmla="*/ 1337769 w 2948918"/>
              <a:gd name="connsiteY228" fmla="*/ 77118 h 1740665"/>
              <a:gd name="connsiteX229" fmla="*/ 930145 w 2948918"/>
              <a:gd name="connsiteY229" fmla="*/ 88135 h 1740665"/>
              <a:gd name="connsiteX230" fmla="*/ 897094 w 2948918"/>
              <a:gd name="connsiteY230" fmla="*/ 99152 h 1740665"/>
              <a:gd name="connsiteX231" fmla="*/ 797943 w 2948918"/>
              <a:gd name="connsiteY231" fmla="*/ 154236 h 1740665"/>
              <a:gd name="connsiteX232" fmla="*/ 522521 w 2948918"/>
              <a:gd name="connsiteY232" fmla="*/ 165253 h 1740665"/>
              <a:gd name="connsiteX233" fmla="*/ 500487 w 2948918"/>
              <a:gd name="connsiteY233" fmla="*/ 198304 h 1740665"/>
              <a:gd name="connsiteX234" fmla="*/ 412352 w 2948918"/>
              <a:gd name="connsiteY234" fmla="*/ 231354 h 1740665"/>
              <a:gd name="connsiteX235" fmla="*/ 390319 w 2948918"/>
              <a:gd name="connsiteY235" fmla="*/ 297456 h 1740665"/>
              <a:gd name="connsiteX236" fmla="*/ 379302 w 2948918"/>
              <a:gd name="connsiteY236" fmla="*/ 330506 h 1740665"/>
              <a:gd name="connsiteX237" fmla="*/ 302184 w 2948918"/>
              <a:gd name="connsiteY237" fmla="*/ 429658 h 1740665"/>
              <a:gd name="connsiteX238" fmla="*/ 269133 w 2948918"/>
              <a:gd name="connsiteY238" fmla="*/ 451692 h 1740665"/>
              <a:gd name="connsiteX239" fmla="*/ 225066 w 2948918"/>
              <a:gd name="connsiteY239" fmla="*/ 550844 h 1740665"/>
              <a:gd name="connsiteX240" fmla="*/ 214049 w 2948918"/>
              <a:gd name="connsiteY240" fmla="*/ 583894 h 1740665"/>
              <a:gd name="connsiteX241" fmla="*/ 180998 w 2948918"/>
              <a:gd name="connsiteY241" fmla="*/ 605928 h 1740665"/>
              <a:gd name="connsiteX242" fmla="*/ 147947 w 2948918"/>
              <a:gd name="connsiteY242" fmla="*/ 672029 h 1740665"/>
              <a:gd name="connsiteX243" fmla="*/ 136931 w 2948918"/>
              <a:gd name="connsiteY243" fmla="*/ 705080 h 1740665"/>
              <a:gd name="connsiteX244" fmla="*/ 81846 w 2948918"/>
              <a:gd name="connsiteY244" fmla="*/ 771181 h 1740665"/>
              <a:gd name="connsiteX245" fmla="*/ 48796 w 2948918"/>
              <a:gd name="connsiteY245" fmla="*/ 793215 h 1740665"/>
              <a:gd name="connsiteX246" fmla="*/ 37779 w 2948918"/>
              <a:gd name="connsiteY246" fmla="*/ 870333 h 1740665"/>
              <a:gd name="connsiteX247" fmla="*/ 59813 w 2948918"/>
              <a:gd name="connsiteY247" fmla="*/ 859316 h 174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948918" h="1740665">
                <a:moveTo>
                  <a:pt x="59813" y="859316"/>
                </a:moveTo>
                <a:cubicBezTo>
                  <a:pt x="81847" y="859316"/>
                  <a:pt x="133504" y="864721"/>
                  <a:pt x="169981" y="870333"/>
                </a:cubicBezTo>
                <a:cubicBezTo>
                  <a:pt x="181459" y="872099"/>
                  <a:pt x="193964" y="874096"/>
                  <a:pt x="203032" y="881350"/>
                </a:cubicBezTo>
                <a:cubicBezTo>
                  <a:pt x="213371" y="889621"/>
                  <a:pt x="216590" y="904228"/>
                  <a:pt x="225066" y="914400"/>
                </a:cubicBezTo>
                <a:cubicBezTo>
                  <a:pt x="235040" y="926369"/>
                  <a:pt x="248551" y="935153"/>
                  <a:pt x="258116" y="947451"/>
                </a:cubicBezTo>
                <a:cubicBezTo>
                  <a:pt x="274374" y="968354"/>
                  <a:pt x="302184" y="1013552"/>
                  <a:pt x="302184" y="1013552"/>
                </a:cubicBezTo>
                <a:cubicBezTo>
                  <a:pt x="305856" y="1024569"/>
                  <a:pt x="307560" y="1036452"/>
                  <a:pt x="313200" y="1046603"/>
                </a:cubicBezTo>
                <a:cubicBezTo>
                  <a:pt x="376340" y="1160255"/>
                  <a:pt x="343355" y="1070967"/>
                  <a:pt x="368285" y="1145754"/>
                </a:cubicBezTo>
                <a:cubicBezTo>
                  <a:pt x="371957" y="1134737"/>
                  <a:pt x="376485" y="1123970"/>
                  <a:pt x="379302" y="1112704"/>
                </a:cubicBezTo>
                <a:cubicBezTo>
                  <a:pt x="414819" y="970639"/>
                  <a:pt x="394712" y="807807"/>
                  <a:pt x="401335" y="672029"/>
                </a:cubicBezTo>
                <a:cubicBezTo>
                  <a:pt x="401930" y="659825"/>
                  <a:pt x="419288" y="567168"/>
                  <a:pt x="423369" y="550844"/>
                </a:cubicBezTo>
                <a:cubicBezTo>
                  <a:pt x="440589" y="481963"/>
                  <a:pt x="425645" y="553986"/>
                  <a:pt x="456420" y="484742"/>
                </a:cubicBezTo>
                <a:cubicBezTo>
                  <a:pt x="473875" y="445468"/>
                  <a:pt x="470566" y="415511"/>
                  <a:pt x="500487" y="385591"/>
                </a:cubicBezTo>
                <a:cubicBezTo>
                  <a:pt x="509850" y="376228"/>
                  <a:pt x="521438" y="368935"/>
                  <a:pt x="533538" y="363557"/>
                </a:cubicBezTo>
                <a:cubicBezTo>
                  <a:pt x="554762" y="354124"/>
                  <a:pt x="599639" y="341523"/>
                  <a:pt x="599639" y="341523"/>
                </a:cubicBezTo>
                <a:cubicBezTo>
                  <a:pt x="621673" y="345195"/>
                  <a:pt x="644069" y="347122"/>
                  <a:pt x="665740" y="352540"/>
                </a:cubicBezTo>
                <a:cubicBezTo>
                  <a:pt x="688272" y="358173"/>
                  <a:pt x="708795" y="371693"/>
                  <a:pt x="731841" y="374574"/>
                </a:cubicBezTo>
                <a:lnTo>
                  <a:pt x="819976" y="385591"/>
                </a:lnTo>
                <a:cubicBezTo>
                  <a:pt x="842010" y="400280"/>
                  <a:pt x="877705" y="404535"/>
                  <a:pt x="886078" y="429658"/>
                </a:cubicBezTo>
                <a:cubicBezTo>
                  <a:pt x="901281" y="475270"/>
                  <a:pt x="890652" y="453047"/>
                  <a:pt x="919128" y="495759"/>
                </a:cubicBezTo>
                <a:cubicBezTo>
                  <a:pt x="959307" y="616297"/>
                  <a:pt x="895227" y="433720"/>
                  <a:pt x="952179" y="561860"/>
                </a:cubicBezTo>
                <a:cubicBezTo>
                  <a:pt x="961612" y="583084"/>
                  <a:pt x="966868" y="605928"/>
                  <a:pt x="974213" y="627962"/>
                </a:cubicBezTo>
                <a:lnTo>
                  <a:pt x="1018280" y="760164"/>
                </a:lnTo>
                <a:cubicBezTo>
                  <a:pt x="1018280" y="760165"/>
                  <a:pt x="1040313" y="826264"/>
                  <a:pt x="1040314" y="826265"/>
                </a:cubicBezTo>
                <a:lnTo>
                  <a:pt x="1062347" y="859316"/>
                </a:lnTo>
                <a:cubicBezTo>
                  <a:pt x="1096787" y="997075"/>
                  <a:pt x="1052771" y="825800"/>
                  <a:pt x="1084381" y="936434"/>
                </a:cubicBezTo>
                <a:cubicBezTo>
                  <a:pt x="1112048" y="1033268"/>
                  <a:pt x="1080000" y="934307"/>
                  <a:pt x="1106415" y="1013552"/>
                </a:cubicBezTo>
                <a:cubicBezTo>
                  <a:pt x="1124645" y="1159390"/>
                  <a:pt x="1105805" y="1055486"/>
                  <a:pt x="1128449" y="1134738"/>
                </a:cubicBezTo>
                <a:cubicBezTo>
                  <a:pt x="1132609" y="1149297"/>
                  <a:pt x="1133502" y="1164888"/>
                  <a:pt x="1139466" y="1178805"/>
                </a:cubicBezTo>
                <a:cubicBezTo>
                  <a:pt x="1144682" y="1190975"/>
                  <a:pt x="1156122" y="1199757"/>
                  <a:pt x="1161499" y="1211856"/>
                </a:cubicBezTo>
                <a:cubicBezTo>
                  <a:pt x="1170932" y="1233080"/>
                  <a:pt x="1173146" y="1257184"/>
                  <a:pt x="1183533" y="1277957"/>
                </a:cubicBezTo>
                <a:cubicBezTo>
                  <a:pt x="1190878" y="1292646"/>
                  <a:pt x="1197118" y="1307941"/>
                  <a:pt x="1205567" y="1322024"/>
                </a:cubicBezTo>
                <a:cubicBezTo>
                  <a:pt x="1219192" y="1344732"/>
                  <a:pt x="1241260" y="1363004"/>
                  <a:pt x="1249634" y="1388126"/>
                </a:cubicBezTo>
                <a:cubicBezTo>
                  <a:pt x="1275855" y="1466788"/>
                  <a:pt x="1258785" y="1434902"/>
                  <a:pt x="1293702" y="1487277"/>
                </a:cubicBezTo>
                <a:cubicBezTo>
                  <a:pt x="1320117" y="1566523"/>
                  <a:pt x="1288069" y="1467561"/>
                  <a:pt x="1315735" y="1564395"/>
                </a:cubicBezTo>
                <a:cubicBezTo>
                  <a:pt x="1318925" y="1575561"/>
                  <a:pt x="1321112" y="1587294"/>
                  <a:pt x="1326752" y="1597446"/>
                </a:cubicBezTo>
                <a:cubicBezTo>
                  <a:pt x="1339613" y="1620595"/>
                  <a:pt x="1356131" y="1641513"/>
                  <a:pt x="1370820" y="1663547"/>
                </a:cubicBezTo>
                <a:cubicBezTo>
                  <a:pt x="1392854" y="1696598"/>
                  <a:pt x="1389180" y="1700270"/>
                  <a:pt x="1425904" y="1718632"/>
                </a:cubicBezTo>
                <a:cubicBezTo>
                  <a:pt x="1436291" y="1723825"/>
                  <a:pt x="1447938" y="1725976"/>
                  <a:pt x="1458955" y="1729648"/>
                </a:cubicBezTo>
                <a:cubicBezTo>
                  <a:pt x="1488333" y="1725976"/>
                  <a:pt x="1519601" y="1729628"/>
                  <a:pt x="1547090" y="1718632"/>
                </a:cubicBezTo>
                <a:cubicBezTo>
                  <a:pt x="1559384" y="1713715"/>
                  <a:pt x="1563746" y="1697680"/>
                  <a:pt x="1569123" y="1685581"/>
                </a:cubicBezTo>
                <a:cubicBezTo>
                  <a:pt x="1578556" y="1664357"/>
                  <a:pt x="1591157" y="1619480"/>
                  <a:pt x="1591157" y="1619480"/>
                </a:cubicBezTo>
                <a:cubicBezTo>
                  <a:pt x="1587485" y="1542362"/>
                  <a:pt x="1588666" y="1464859"/>
                  <a:pt x="1580140" y="1388126"/>
                </a:cubicBezTo>
                <a:cubicBezTo>
                  <a:pt x="1577575" y="1365042"/>
                  <a:pt x="1577431" y="1334907"/>
                  <a:pt x="1558106" y="1322024"/>
                </a:cubicBezTo>
                <a:lnTo>
                  <a:pt x="1525056" y="1299991"/>
                </a:lnTo>
                <a:lnTo>
                  <a:pt x="1492005" y="1200839"/>
                </a:lnTo>
                <a:cubicBezTo>
                  <a:pt x="1492002" y="1200829"/>
                  <a:pt x="1469975" y="1134749"/>
                  <a:pt x="1469972" y="1134738"/>
                </a:cubicBezTo>
                <a:cubicBezTo>
                  <a:pt x="1456139" y="1079404"/>
                  <a:pt x="1463743" y="1105034"/>
                  <a:pt x="1447938" y="1057620"/>
                </a:cubicBezTo>
                <a:cubicBezTo>
                  <a:pt x="1444266" y="1035586"/>
                  <a:pt x="1442339" y="1013189"/>
                  <a:pt x="1436921" y="991518"/>
                </a:cubicBezTo>
                <a:cubicBezTo>
                  <a:pt x="1416858" y="911267"/>
                  <a:pt x="1420208" y="945179"/>
                  <a:pt x="1392853" y="881350"/>
                </a:cubicBezTo>
                <a:cubicBezTo>
                  <a:pt x="1388279" y="870676"/>
                  <a:pt x="1387030" y="858686"/>
                  <a:pt x="1381837" y="848299"/>
                </a:cubicBezTo>
                <a:cubicBezTo>
                  <a:pt x="1375916" y="836456"/>
                  <a:pt x="1365181" y="827348"/>
                  <a:pt x="1359803" y="815248"/>
                </a:cubicBezTo>
                <a:cubicBezTo>
                  <a:pt x="1350370" y="794024"/>
                  <a:pt x="1345114" y="771181"/>
                  <a:pt x="1337769" y="749147"/>
                </a:cubicBezTo>
                <a:lnTo>
                  <a:pt x="1326752" y="716097"/>
                </a:lnTo>
                <a:cubicBezTo>
                  <a:pt x="1323080" y="705080"/>
                  <a:pt x="1322176" y="692709"/>
                  <a:pt x="1315735" y="683046"/>
                </a:cubicBezTo>
                <a:cubicBezTo>
                  <a:pt x="1252585" y="588316"/>
                  <a:pt x="1328302" y="708177"/>
                  <a:pt x="1282685" y="616945"/>
                </a:cubicBezTo>
                <a:cubicBezTo>
                  <a:pt x="1276763" y="605102"/>
                  <a:pt x="1266573" y="595737"/>
                  <a:pt x="1260651" y="583894"/>
                </a:cubicBezTo>
                <a:cubicBezTo>
                  <a:pt x="1228763" y="520119"/>
                  <a:pt x="1279237" y="580448"/>
                  <a:pt x="1216584" y="517793"/>
                </a:cubicBezTo>
                <a:cubicBezTo>
                  <a:pt x="1188892" y="434718"/>
                  <a:pt x="1229468" y="533897"/>
                  <a:pt x="1172516" y="462709"/>
                </a:cubicBezTo>
                <a:cubicBezTo>
                  <a:pt x="1134617" y="415336"/>
                  <a:pt x="1197037" y="438107"/>
                  <a:pt x="1128449" y="407624"/>
                </a:cubicBezTo>
                <a:cubicBezTo>
                  <a:pt x="1107225" y="398191"/>
                  <a:pt x="1062347" y="385591"/>
                  <a:pt x="1062347" y="385591"/>
                </a:cubicBezTo>
                <a:cubicBezTo>
                  <a:pt x="1010936" y="308472"/>
                  <a:pt x="1040314" y="334178"/>
                  <a:pt x="985229" y="297456"/>
                </a:cubicBezTo>
                <a:cubicBezTo>
                  <a:pt x="926472" y="301128"/>
                  <a:pt x="867830" y="308473"/>
                  <a:pt x="808959" y="308473"/>
                </a:cubicBezTo>
                <a:cubicBezTo>
                  <a:pt x="647928" y="308473"/>
                  <a:pt x="772985" y="301932"/>
                  <a:pt x="687774" y="286439"/>
                </a:cubicBezTo>
                <a:cubicBezTo>
                  <a:pt x="658645" y="281143"/>
                  <a:pt x="629017" y="279094"/>
                  <a:pt x="599639" y="275422"/>
                </a:cubicBezTo>
                <a:cubicBezTo>
                  <a:pt x="581278" y="279094"/>
                  <a:pt x="561303" y="278065"/>
                  <a:pt x="544555" y="286439"/>
                </a:cubicBezTo>
                <a:cubicBezTo>
                  <a:pt x="521739" y="297847"/>
                  <a:pt x="470922" y="375137"/>
                  <a:pt x="467437" y="385591"/>
                </a:cubicBezTo>
                <a:cubicBezTo>
                  <a:pt x="463765" y="396608"/>
                  <a:pt x="463674" y="409573"/>
                  <a:pt x="456420" y="418641"/>
                </a:cubicBezTo>
                <a:cubicBezTo>
                  <a:pt x="448148" y="428980"/>
                  <a:pt x="434386" y="433330"/>
                  <a:pt x="423369" y="440675"/>
                </a:cubicBezTo>
                <a:cubicBezTo>
                  <a:pt x="397663" y="517793"/>
                  <a:pt x="423369" y="499431"/>
                  <a:pt x="368285" y="517793"/>
                </a:cubicBezTo>
                <a:cubicBezTo>
                  <a:pt x="345659" y="585670"/>
                  <a:pt x="366506" y="516560"/>
                  <a:pt x="346251" y="627962"/>
                </a:cubicBezTo>
                <a:cubicBezTo>
                  <a:pt x="343542" y="642859"/>
                  <a:pt x="338519" y="657248"/>
                  <a:pt x="335234" y="672029"/>
                </a:cubicBezTo>
                <a:cubicBezTo>
                  <a:pt x="331172" y="690308"/>
                  <a:pt x="327889" y="708752"/>
                  <a:pt x="324217" y="727114"/>
                </a:cubicBezTo>
                <a:cubicBezTo>
                  <a:pt x="328081" y="769617"/>
                  <a:pt x="333619" y="863871"/>
                  <a:pt x="346251" y="914400"/>
                </a:cubicBezTo>
                <a:cubicBezTo>
                  <a:pt x="351884" y="936932"/>
                  <a:pt x="360940" y="958467"/>
                  <a:pt x="368285" y="980501"/>
                </a:cubicBezTo>
                <a:lnTo>
                  <a:pt x="379302" y="1013552"/>
                </a:lnTo>
                <a:cubicBezTo>
                  <a:pt x="375630" y="1039258"/>
                  <a:pt x="379898" y="1067444"/>
                  <a:pt x="368285" y="1090670"/>
                </a:cubicBezTo>
                <a:cubicBezTo>
                  <a:pt x="363092" y="1101057"/>
                  <a:pt x="362908" y="1067771"/>
                  <a:pt x="357268" y="1057620"/>
                </a:cubicBezTo>
                <a:cubicBezTo>
                  <a:pt x="344407" y="1034471"/>
                  <a:pt x="313200" y="991518"/>
                  <a:pt x="313200" y="991518"/>
                </a:cubicBezTo>
                <a:cubicBezTo>
                  <a:pt x="304240" y="964636"/>
                  <a:pt x="301507" y="946774"/>
                  <a:pt x="280150" y="925417"/>
                </a:cubicBezTo>
                <a:cubicBezTo>
                  <a:pt x="253962" y="899229"/>
                  <a:pt x="213725" y="892259"/>
                  <a:pt x="180998" y="881350"/>
                </a:cubicBezTo>
                <a:cubicBezTo>
                  <a:pt x="123311" y="862121"/>
                  <a:pt x="159448" y="871976"/>
                  <a:pt x="70829" y="859316"/>
                </a:cubicBezTo>
                <a:cubicBezTo>
                  <a:pt x="74501" y="833610"/>
                  <a:pt x="70233" y="805424"/>
                  <a:pt x="81846" y="782198"/>
                </a:cubicBezTo>
                <a:cubicBezTo>
                  <a:pt x="87040" y="771811"/>
                  <a:pt x="106685" y="779393"/>
                  <a:pt x="114897" y="771181"/>
                </a:cubicBezTo>
                <a:cubicBezTo>
                  <a:pt x="133622" y="752456"/>
                  <a:pt x="144275" y="727114"/>
                  <a:pt x="158964" y="705080"/>
                </a:cubicBezTo>
                <a:cubicBezTo>
                  <a:pt x="166309" y="694063"/>
                  <a:pt x="168437" y="676216"/>
                  <a:pt x="180998" y="672029"/>
                </a:cubicBezTo>
                <a:lnTo>
                  <a:pt x="214049" y="661012"/>
                </a:lnTo>
                <a:cubicBezTo>
                  <a:pt x="223009" y="634133"/>
                  <a:pt x="225744" y="616266"/>
                  <a:pt x="247099" y="594911"/>
                </a:cubicBezTo>
                <a:cubicBezTo>
                  <a:pt x="256462" y="585548"/>
                  <a:pt x="269133" y="580222"/>
                  <a:pt x="280150" y="572877"/>
                </a:cubicBezTo>
                <a:lnTo>
                  <a:pt x="302184" y="506776"/>
                </a:lnTo>
                <a:cubicBezTo>
                  <a:pt x="305856" y="495759"/>
                  <a:pt x="302183" y="477398"/>
                  <a:pt x="313200" y="473726"/>
                </a:cubicBezTo>
                <a:lnTo>
                  <a:pt x="346251" y="462709"/>
                </a:lnTo>
                <a:cubicBezTo>
                  <a:pt x="397663" y="385590"/>
                  <a:pt x="368285" y="411296"/>
                  <a:pt x="423369" y="374574"/>
                </a:cubicBezTo>
                <a:cubicBezTo>
                  <a:pt x="440019" y="307973"/>
                  <a:pt x="429597" y="344872"/>
                  <a:pt x="456420" y="264405"/>
                </a:cubicBezTo>
                <a:cubicBezTo>
                  <a:pt x="460092" y="253388"/>
                  <a:pt x="457774" y="237796"/>
                  <a:pt x="467437" y="231354"/>
                </a:cubicBezTo>
                <a:cubicBezTo>
                  <a:pt x="510150" y="202879"/>
                  <a:pt x="487926" y="213508"/>
                  <a:pt x="533538" y="198304"/>
                </a:cubicBezTo>
                <a:lnTo>
                  <a:pt x="676757" y="209321"/>
                </a:lnTo>
                <a:cubicBezTo>
                  <a:pt x="778225" y="218545"/>
                  <a:pt x="747583" y="210896"/>
                  <a:pt x="808959" y="231354"/>
                </a:cubicBezTo>
                <a:cubicBezTo>
                  <a:pt x="830993" y="224010"/>
                  <a:pt x="855736" y="222205"/>
                  <a:pt x="875061" y="209321"/>
                </a:cubicBezTo>
                <a:cubicBezTo>
                  <a:pt x="908218" y="187216"/>
                  <a:pt x="929261" y="168999"/>
                  <a:pt x="974213" y="165253"/>
                </a:cubicBezTo>
                <a:cubicBezTo>
                  <a:pt x="1018280" y="161581"/>
                  <a:pt x="1062438" y="158865"/>
                  <a:pt x="1106415" y="154236"/>
                </a:cubicBezTo>
                <a:cubicBezTo>
                  <a:pt x="1132239" y="151518"/>
                  <a:pt x="1157985" y="147865"/>
                  <a:pt x="1183533" y="143220"/>
                </a:cubicBezTo>
                <a:cubicBezTo>
                  <a:pt x="1198430" y="140512"/>
                  <a:pt x="1212592" y="134204"/>
                  <a:pt x="1227600" y="132203"/>
                </a:cubicBezTo>
                <a:cubicBezTo>
                  <a:pt x="1267806" y="126842"/>
                  <a:pt x="1308391" y="124858"/>
                  <a:pt x="1348786" y="121186"/>
                </a:cubicBezTo>
                <a:cubicBezTo>
                  <a:pt x="1491610" y="73577"/>
                  <a:pt x="1391685" y="98097"/>
                  <a:pt x="1657258" y="110169"/>
                </a:cubicBezTo>
                <a:cubicBezTo>
                  <a:pt x="1668275" y="117514"/>
                  <a:pt x="1678209" y="126825"/>
                  <a:pt x="1690309" y="132203"/>
                </a:cubicBezTo>
                <a:cubicBezTo>
                  <a:pt x="1711533" y="141636"/>
                  <a:pt x="1756410" y="154236"/>
                  <a:pt x="1756410" y="154236"/>
                </a:cubicBezTo>
                <a:cubicBezTo>
                  <a:pt x="1767427" y="150564"/>
                  <a:pt x="1777848" y="143220"/>
                  <a:pt x="1789461" y="143220"/>
                </a:cubicBezTo>
                <a:cubicBezTo>
                  <a:pt x="1848332" y="143220"/>
                  <a:pt x="1907152" y="148378"/>
                  <a:pt x="1965731" y="154236"/>
                </a:cubicBezTo>
                <a:cubicBezTo>
                  <a:pt x="1985491" y="156212"/>
                  <a:pt x="2022718" y="169560"/>
                  <a:pt x="2042849" y="176270"/>
                </a:cubicBezTo>
                <a:cubicBezTo>
                  <a:pt x="2083244" y="172598"/>
                  <a:pt x="2124090" y="172302"/>
                  <a:pt x="2164034" y="165253"/>
                </a:cubicBezTo>
                <a:cubicBezTo>
                  <a:pt x="2186906" y="161217"/>
                  <a:pt x="2208101" y="150564"/>
                  <a:pt x="2230135" y="143220"/>
                </a:cubicBezTo>
                <a:lnTo>
                  <a:pt x="2263186" y="132203"/>
                </a:lnTo>
                <a:cubicBezTo>
                  <a:pt x="2310926" y="135875"/>
                  <a:pt x="2359344" y="134396"/>
                  <a:pt x="2406405" y="143220"/>
                </a:cubicBezTo>
                <a:cubicBezTo>
                  <a:pt x="2458408" y="152970"/>
                  <a:pt x="2427122" y="169114"/>
                  <a:pt x="2450473" y="198304"/>
                </a:cubicBezTo>
                <a:cubicBezTo>
                  <a:pt x="2458744" y="208643"/>
                  <a:pt x="2472506" y="212993"/>
                  <a:pt x="2483523" y="220338"/>
                </a:cubicBezTo>
                <a:cubicBezTo>
                  <a:pt x="2490868" y="231355"/>
                  <a:pt x="2500179" y="241289"/>
                  <a:pt x="2505557" y="253388"/>
                </a:cubicBezTo>
                <a:cubicBezTo>
                  <a:pt x="2529525" y="307316"/>
                  <a:pt x="2523819" y="314258"/>
                  <a:pt x="2538608" y="363557"/>
                </a:cubicBezTo>
                <a:cubicBezTo>
                  <a:pt x="2545282" y="385803"/>
                  <a:pt x="2553297" y="407624"/>
                  <a:pt x="2560641" y="429658"/>
                </a:cubicBezTo>
                <a:lnTo>
                  <a:pt x="2582675" y="495759"/>
                </a:lnTo>
                <a:cubicBezTo>
                  <a:pt x="2586347" y="506776"/>
                  <a:pt x="2587250" y="519147"/>
                  <a:pt x="2593692" y="528810"/>
                </a:cubicBezTo>
                <a:cubicBezTo>
                  <a:pt x="2608381" y="550844"/>
                  <a:pt x="2629385" y="569789"/>
                  <a:pt x="2637759" y="594911"/>
                </a:cubicBezTo>
                <a:cubicBezTo>
                  <a:pt x="2652963" y="640523"/>
                  <a:pt x="2642334" y="618300"/>
                  <a:pt x="2670810" y="661012"/>
                </a:cubicBezTo>
                <a:cubicBezTo>
                  <a:pt x="2701217" y="752234"/>
                  <a:pt x="2679961" y="707791"/>
                  <a:pt x="2736911" y="793215"/>
                </a:cubicBezTo>
                <a:cubicBezTo>
                  <a:pt x="2744256" y="804232"/>
                  <a:pt x="2747928" y="818920"/>
                  <a:pt x="2758945" y="826265"/>
                </a:cubicBezTo>
                <a:lnTo>
                  <a:pt x="2825046" y="870333"/>
                </a:lnTo>
                <a:cubicBezTo>
                  <a:pt x="2839735" y="892367"/>
                  <a:pt x="2860740" y="911312"/>
                  <a:pt x="2869114" y="936434"/>
                </a:cubicBezTo>
                <a:lnTo>
                  <a:pt x="2891147" y="1002535"/>
                </a:lnTo>
                <a:cubicBezTo>
                  <a:pt x="2887475" y="1028241"/>
                  <a:pt x="2889775" y="1055543"/>
                  <a:pt x="2880131" y="1079653"/>
                </a:cubicBezTo>
                <a:cubicBezTo>
                  <a:pt x="2874345" y="1094119"/>
                  <a:pt x="2859049" y="1102730"/>
                  <a:pt x="2847080" y="1112704"/>
                </a:cubicBezTo>
                <a:cubicBezTo>
                  <a:pt x="2836908" y="1121181"/>
                  <a:pt x="2826199" y="1129522"/>
                  <a:pt x="2814029" y="1134738"/>
                </a:cubicBezTo>
                <a:cubicBezTo>
                  <a:pt x="2800112" y="1140702"/>
                  <a:pt x="2784520" y="1141595"/>
                  <a:pt x="2769962" y="1145754"/>
                </a:cubicBezTo>
                <a:cubicBezTo>
                  <a:pt x="2758796" y="1148944"/>
                  <a:pt x="2747928" y="1153099"/>
                  <a:pt x="2736911" y="1156771"/>
                </a:cubicBezTo>
                <a:cubicBezTo>
                  <a:pt x="2718550" y="1153099"/>
                  <a:pt x="2695068" y="1158995"/>
                  <a:pt x="2681827" y="1145754"/>
                </a:cubicBezTo>
                <a:cubicBezTo>
                  <a:pt x="2668586" y="1132513"/>
                  <a:pt x="2673657" y="1109177"/>
                  <a:pt x="2670810" y="1090670"/>
                </a:cubicBezTo>
                <a:cubicBezTo>
                  <a:pt x="2650178" y="956563"/>
                  <a:pt x="2670931" y="1047085"/>
                  <a:pt x="2648776" y="958468"/>
                </a:cubicBezTo>
                <a:cubicBezTo>
                  <a:pt x="2643479" y="910798"/>
                  <a:pt x="2639895" y="852456"/>
                  <a:pt x="2626743" y="804232"/>
                </a:cubicBezTo>
                <a:cubicBezTo>
                  <a:pt x="2620632" y="781824"/>
                  <a:pt x="2612054" y="760164"/>
                  <a:pt x="2604709" y="738130"/>
                </a:cubicBezTo>
                <a:cubicBezTo>
                  <a:pt x="2601037" y="727113"/>
                  <a:pt x="2600134" y="714742"/>
                  <a:pt x="2593692" y="705080"/>
                </a:cubicBezTo>
                <a:cubicBezTo>
                  <a:pt x="2586347" y="694063"/>
                  <a:pt x="2577580" y="683872"/>
                  <a:pt x="2571658" y="672029"/>
                </a:cubicBezTo>
                <a:cubicBezTo>
                  <a:pt x="2566465" y="661642"/>
                  <a:pt x="2565834" y="649366"/>
                  <a:pt x="2560641" y="638979"/>
                </a:cubicBezTo>
                <a:cubicBezTo>
                  <a:pt x="2554720" y="627136"/>
                  <a:pt x="2543985" y="618027"/>
                  <a:pt x="2538608" y="605928"/>
                </a:cubicBezTo>
                <a:cubicBezTo>
                  <a:pt x="2529175" y="584704"/>
                  <a:pt x="2523919" y="561861"/>
                  <a:pt x="2516574" y="539827"/>
                </a:cubicBezTo>
                <a:lnTo>
                  <a:pt x="2494540" y="473726"/>
                </a:lnTo>
                <a:cubicBezTo>
                  <a:pt x="2490868" y="462709"/>
                  <a:pt x="2485800" y="452062"/>
                  <a:pt x="2483523" y="440675"/>
                </a:cubicBezTo>
                <a:cubicBezTo>
                  <a:pt x="2476179" y="403952"/>
                  <a:pt x="2492651" y="351279"/>
                  <a:pt x="2461490" y="330506"/>
                </a:cubicBezTo>
                <a:lnTo>
                  <a:pt x="2395388" y="286439"/>
                </a:lnTo>
                <a:cubicBezTo>
                  <a:pt x="2384371" y="279095"/>
                  <a:pt x="2374899" y="268592"/>
                  <a:pt x="2362338" y="264405"/>
                </a:cubicBezTo>
                <a:lnTo>
                  <a:pt x="2329287" y="253388"/>
                </a:lnTo>
                <a:cubicBezTo>
                  <a:pt x="2064743" y="279843"/>
                  <a:pt x="2394389" y="253388"/>
                  <a:pt x="2075899" y="253388"/>
                </a:cubicBezTo>
                <a:cubicBezTo>
                  <a:pt x="2038993" y="253388"/>
                  <a:pt x="2002454" y="260733"/>
                  <a:pt x="1965731" y="264405"/>
                </a:cubicBezTo>
                <a:cubicBezTo>
                  <a:pt x="1902584" y="359126"/>
                  <a:pt x="1978293" y="239282"/>
                  <a:pt x="1932680" y="330506"/>
                </a:cubicBezTo>
                <a:cubicBezTo>
                  <a:pt x="1889967" y="415931"/>
                  <a:pt x="1927320" y="313536"/>
                  <a:pt x="1899629" y="396607"/>
                </a:cubicBezTo>
                <a:cubicBezTo>
                  <a:pt x="1895957" y="481070"/>
                  <a:pt x="1894858" y="565684"/>
                  <a:pt x="1888613" y="649995"/>
                </a:cubicBezTo>
                <a:cubicBezTo>
                  <a:pt x="1887495" y="665095"/>
                  <a:pt x="1880085" y="679128"/>
                  <a:pt x="1877596" y="694063"/>
                </a:cubicBezTo>
                <a:cubicBezTo>
                  <a:pt x="1872729" y="723267"/>
                  <a:pt x="1876697" y="754374"/>
                  <a:pt x="1866579" y="782198"/>
                </a:cubicBezTo>
                <a:cubicBezTo>
                  <a:pt x="1861255" y="796840"/>
                  <a:pt x="1844545" y="804231"/>
                  <a:pt x="1833528" y="815248"/>
                </a:cubicBezTo>
                <a:lnTo>
                  <a:pt x="1811494" y="881350"/>
                </a:lnTo>
                <a:lnTo>
                  <a:pt x="1800478" y="914400"/>
                </a:lnTo>
                <a:cubicBezTo>
                  <a:pt x="1792226" y="972165"/>
                  <a:pt x="1788634" y="1001575"/>
                  <a:pt x="1778444" y="1057620"/>
                </a:cubicBezTo>
                <a:cubicBezTo>
                  <a:pt x="1775094" y="1076043"/>
                  <a:pt x="1772354" y="1094639"/>
                  <a:pt x="1767427" y="1112704"/>
                </a:cubicBezTo>
                <a:cubicBezTo>
                  <a:pt x="1761316" y="1135111"/>
                  <a:pt x="1752738" y="1156771"/>
                  <a:pt x="1745393" y="1178805"/>
                </a:cubicBezTo>
                <a:lnTo>
                  <a:pt x="1723359" y="1244906"/>
                </a:lnTo>
                <a:cubicBezTo>
                  <a:pt x="1686338" y="1355972"/>
                  <a:pt x="1742823" y="1183702"/>
                  <a:pt x="1701326" y="1322024"/>
                </a:cubicBezTo>
                <a:cubicBezTo>
                  <a:pt x="1694652" y="1344270"/>
                  <a:pt x="1686637" y="1366092"/>
                  <a:pt x="1679292" y="1388126"/>
                </a:cubicBezTo>
                <a:lnTo>
                  <a:pt x="1668275" y="1421176"/>
                </a:lnTo>
                <a:cubicBezTo>
                  <a:pt x="1671947" y="1505639"/>
                  <a:pt x="1665935" y="1591083"/>
                  <a:pt x="1679292" y="1674564"/>
                </a:cubicBezTo>
                <a:cubicBezTo>
                  <a:pt x="1681384" y="1687638"/>
                  <a:pt x="1700243" y="1691220"/>
                  <a:pt x="1712343" y="1696598"/>
                </a:cubicBezTo>
                <a:cubicBezTo>
                  <a:pt x="1733567" y="1706031"/>
                  <a:pt x="1756410" y="1711288"/>
                  <a:pt x="1778444" y="1718632"/>
                </a:cubicBezTo>
                <a:cubicBezTo>
                  <a:pt x="1825849" y="1734433"/>
                  <a:pt x="1800241" y="1726835"/>
                  <a:pt x="1855562" y="1740665"/>
                </a:cubicBezTo>
                <a:lnTo>
                  <a:pt x="1921663" y="1729648"/>
                </a:lnTo>
                <a:cubicBezTo>
                  <a:pt x="1944078" y="1675211"/>
                  <a:pt x="1926822" y="1611958"/>
                  <a:pt x="1932680" y="1553379"/>
                </a:cubicBezTo>
                <a:cubicBezTo>
                  <a:pt x="1935059" y="1529592"/>
                  <a:pt x="1960800" y="1458004"/>
                  <a:pt x="1965731" y="1443210"/>
                </a:cubicBezTo>
                <a:cubicBezTo>
                  <a:pt x="1997248" y="1348658"/>
                  <a:pt x="1948990" y="1499151"/>
                  <a:pt x="1987764" y="1344058"/>
                </a:cubicBezTo>
                <a:cubicBezTo>
                  <a:pt x="1993397" y="1321526"/>
                  <a:pt x="2009798" y="1277957"/>
                  <a:pt x="2009798" y="1277957"/>
                </a:cubicBezTo>
                <a:cubicBezTo>
                  <a:pt x="2025098" y="1170860"/>
                  <a:pt x="2014517" y="1226032"/>
                  <a:pt x="2042849" y="1112704"/>
                </a:cubicBezTo>
                <a:cubicBezTo>
                  <a:pt x="2046521" y="1098015"/>
                  <a:pt x="2049078" y="1083000"/>
                  <a:pt x="2053866" y="1068636"/>
                </a:cubicBezTo>
                <a:lnTo>
                  <a:pt x="2075899" y="1002535"/>
                </a:lnTo>
                <a:lnTo>
                  <a:pt x="2086916" y="969485"/>
                </a:lnTo>
                <a:cubicBezTo>
                  <a:pt x="2090588" y="829938"/>
                  <a:pt x="2088437" y="690116"/>
                  <a:pt x="2097933" y="550844"/>
                </a:cubicBezTo>
                <a:cubicBezTo>
                  <a:pt x="2099513" y="527672"/>
                  <a:pt x="2112622" y="506776"/>
                  <a:pt x="2119967" y="484742"/>
                </a:cubicBezTo>
                <a:cubicBezTo>
                  <a:pt x="2123639" y="473725"/>
                  <a:pt x="2124543" y="461354"/>
                  <a:pt x="2130984" y="451692"/>
                </a:cubicBezTo>
                <a:cubicBezTo>
                  <a:pt x="2138328" y="440675"/>
                  <a:pt x="2147640" y="430740"/>
                  <a:pt x="2153017" y="418641"/>
                </a:cubicBezTo>
                <a:cubicBezTo>
                  <a:pt x="2170470" y="379371"/>
                  <a:pt x="2167166" y="349408"/>
                  <a:pt x="2197085" y="319489"/>
                </a:cubicBezTo>
                <a:cubicBezTo>
                  <a:pt x="2206447" y="310127"/>
                  <a:pt x="2218292" y="303377"/>
                  <a:pt x="2230135" y="297456"/>
                </a:cubicBezTo>
                <a:cubicBezTo>
                  <a:pt x="2240522" y="292263"/>
                  <a:pt x="2252169" y="290111"/>
                  <a:pt x="2263186" y="286439"/>
                </a:cubicBezTo>
                <a:cubicBezTo>
                  <a:pt x="2284139" y="290630"/>
                  <a:pt x="2328736" y="297181"/>
                  <a:pt x="2351321" y="308473"/>
                </a:cubicBezTo>
                <a:cubicBezTo>
                  <a:pt x="2363164" y="314394"/>
                  <a:pt x="2373355" y="323162"/>
                  <a:pt x="2384372" y="330506"/>
                </a:cubicBezTo>
                <a:lnTo>
                  <a:pt x="2428439" y="396607"/>
                </a:lnTo>
                <a:cubicBezTo>
                  <a:pt x="2435784" y="407624"/>
                  <a:pt x="2446286" y="417097"/>
                  <a:pt x="2450473" y="429658"/>
                </a:cubicBezTo>
                <a:lnTo>
                  <a:pt x="2472506" y="495759"/>
                </a:lnTo>
                <a:lnTo>
                  <a:pt x="2483523" y="528810"/>
                </a:lnTo>
                <a:cubicBezTo>
                  <a:pt x="2487195" y="565533"/>
                  <a:pt x="2487739" y="602705"/>
                  <a:pt x="2494540" y="638979"/>
                </a:cubicBezTo>
                <a:cubicBezTo>
                  <a:pt x="2498820" y="661807"/>
                  <a:pt x="2509229" y="683046"/>
                  <a:pt x="2516574" y="705080"/>
                </a:cubicBezTo>
                <a:cubicBezTo>
                  <a:pt x="2531778" y="750691"/>
                  <a:pt x="2521150" y="728468"/>
                  <a:pt x="2549625" y="771181"/>
                </a:cubicBezTo>
                <a:lnTo>
                  <a:pt x="2615726" y="969485"/>
                </a:lnTo>
                <a:lnTo>
                  <a:pt x="2637759" y="1035586"/>
                </a:lnTo>
                <a:lnTo>
                  <a:pt x="2648776" y="1068636"/>
                </a:lnTo>
                <a:cubicBezTo>
                  <a:pt x="2652448" y="1109031"/>
                  <a:pt x="2644729" y="1152161"/>
                  <a:pt x="2659793" y="1189822"/>
                </a:cubicBezTo>
                <a:cubicBezTo>
                  <a:pt x="2664106" y="1200604"/>
                  <a:pt x="2682457" y="1183999"/>
                  <a:pt x="2692844" y="1178805"/>
                </a:cubicBezTo>
                <a:cubicBezTo>
                  <a:pt x="2704687" y="1172884"/>
                  <a:pt x="2714051" y="1162692"/>
                  <a:pt x="2725894" y="1156771"/>
                </a:cubicBezTo>
                <a:cubicBezTo>
                  <a:pt x="2753016" y="1143210"/>
                  <a:pt x="2799657" y="1138969"/>
                  <a:pt x="2825046" y="1134738"/>
                </a:cubicBezTo>
                <a:cubicBezTo>
                  <a:pt x="2832391" y="1123721"/>
                  <a:pt x="2838603" y="1111859"/>
                  <a:pt x="2847080" y="1101687"/>
                </a:cubicBezTo>
                <a:cubicBezTo>
                  <a:pt x="2864484" y="1080802"/>
                  <a:pt x="2888421" y="1058983"/>
                  <a:pt x="2913181" y="1046603"/>
                </a:cubicBezTo>
                <a:cubicBezTo>
                  <a:pt x="2923568" y="1041410"/>
                  <a:pt x="2935215" y="1039258"/>
                  <a:pt x="2946232" y="1035586"/>
                </a:cubicBezTo>
                <a:cubicBezTo>
                  <a:pt x="2942560" y="965812"/>
                  <a:pt x="2948918" y="894778"/>
                  <a:pt x="2935215" y="826265"/>
                </a:cubicBezTo>
                <a:cubicBezTo>
                  <a:pt x="2930022" y="800298"/>
                  <a:pt x="2905836" y="782198"/>
                  <a:pt x="2891147" y="760164"/>
                </a:cubicBezTo>
                <a:cubicBezTo>
                  <a:pt x="2828718" y="666521"/>
                  <a:pt x="2931546" y="811579"/>
                  <a:pt x="2803013" y="683046"/>
                </a:cubicBezTo>
                <a:cubicBezTo>
                  <a:pt x="2760599" y="640632"/>
                  <a:pt x="2782926" y="658637"/>
                  <a:pt x="2736911" y="627962"/>
                </a:cubicBezTo>
                <a:cubicBezTo>
                  <a:pt x="2727211" y="598861"/>
                  <a:pt x="2710238" y="538280"/>
                  <a:pt x="2681827" y="528810"/>
                </a:cubicBezTo>
                <a:lnTo>
                  <a:pt x="2648776" y="517793"/>
                </a:lnTo>
                <a:cubicBezTo>
                  <a:pt x="2637759" y="510448"/>
                  <a:pt x="2623997" y="506098"/>
                  <a:pt x="2615726" y="495759"/>
                </a:cubicBezTo>
                <a:cubicBezTo>
                  <a:pt x="2608472" y="486691"/>
                  <a:pt x="2607899" y="473875"/>
                  <a:pt x="2604709" y="462709"/>
                </a:cubicBezTo>
                <a:cubicBezTo>
                  <a:pt x="2568090" y="334544"/>
                  <a:pt x="2625959" y="525672"/>
                  <a:pt x="2582675" y="352540"/>
                </a:cubicBezTo>
                <a:cubicBezTo>
                  <a:pt x="2577042" y="330008"/>
                  <a:pt x="2567985" y="308473"/>
                  <a:pt x="2560641" y="286439"/>
                </a:cubicBezTo>
                <a:lnTo>
                  <a:pt x="2538608" y="220338"/>
                </a:lnTo>
                <a:cubicBezTo>
                  <a:pt x="2534936" y="209321"/>
                  <a:pt x="2537254" y="193729"/>
                  <a:pt x="2527591" y="187287"/>
                </a:cubicBezTo>
                <a:lnTo>
                  <a:pt x="2494540" y="165253"/>
                </a:lnTo>
                <a:cubicBezTo>
                  <a:pt x="2487195" y="154236"/>
                  <a:pt x="2483734" y="139220"/>
                  <a:pt x="2472506" y="132203"/>
                </a:cubicBezTo>
                <a:cubicBezTo>
                  <a:pt x="2452811" y="119894"/>
                  <a:pt x="2406405" y="110169"/>
                  <a:pt x="2406405" y="110169"/>
                </a:cubicBezTo>
                <a:cubicBezTo>
                  <a:pt x="2395388" y="102824"/>
                  <a:pt x="2385198" y="94056"/>
                  <a:pt x="2373355" y="88135"/>
                </a:cubicBezTo>
                <a:cubicBezTo>
                  <a:pt x="2339390" y="71152"/>
                  <a:pt x="2282549" y="69899"/>
                  <a:pt x="2252169" y="66101"/>
                </a:cubicBezTo>
                <a:cubicBezTo>
                  <a:pt x="2090664" y="12269"/>
                  <a:pt x="2264748" y="66747"/>
                  <a:pt x="1822511" y="44068"/>
                </a:cubicBezTo>
                <a:cubicBezTo>
                  <a:pt x="1791657" y="42486"/>
                  <a:pt x="1782297" y="23961"/>
                  <a:pt x="1756410" y="11017"/>
                </a:cubicBezTo>
                <a:cubicBezTo>
                  <a:pt x="1746023" y="5824"/>
                  <a:pt x="1734376" y="3672"/>
                  <a:pt x="1723359" y="0"/>
                </a:cubicBezTo>
                <a:cubicBezTo>
                  <a:pt x="1697653" y="3672"/>
                  <a:pt x="1671704" y="5924"/>
                  <a:pt x="1646241" y="11017"/>
                </a:cubicBezTo>
                <a:cubicBezTo>
                  <a:pt x="1550257" y="30214"/>
                  <a:pt x="1687785" y="14795"/>
                  <a:pt x="1569123" y="33051"/>
                </a:cubicBezTo>
                <a:cubicBezTo>
                  <a:pt x="1521437" y="40387"/>
                  <a:pt x="1453289" y="42731"/>
                  <a:pt x="1403870" y="55085"/>
                </a:cubicBezTo>
                <a:cubicBezTo>
                  <a:pt x="1381338" y="60718"/>
                  <a:pt x="1360986" y="76491"/>
                  <a:pt x="1337769" y="77118"/>
                </a:cubicBezTo>
                <a:lnTo>
                  <a:pt x="930145" y="88135"/>
                </a:lnTo>
                <a:cubicBezTo>
                  <a:pt x="919128" y="91807"/>
                  <a:pt x="907246" y="93512"/>
                  <a:pt x="897094" y="99152"/>
                </a:cubicBezTo>
                <a:cubicBezTo>
                  <a:pt x="875701" y="111037"/>
                  <a:pt x="832273" y="151784"/>
                  <a:pt x="797943" y="154236"/>
                </a:cubicBezTo>
                <a:cubicBezTo>
                  <a:pt x="706296" y="160782"/>
                  <a:pt x="614328" y="161581"/>
                  <a:pt x="522521" y="165253"/>
                </a:cubicBezTo>
                <a:cubicBezTo>
                  <a:pt x="515176" y="176270"/>
                  <a:pt x="509850" y="188941"/>
                  <a:pt x="500487" y="198304"/>
                </a:cubicBezTo>
                <a:cubicBezTo>
                  <a:pt x="472118" y="226673"/>
                  <a:pt x="451766" y="223472"/>
                  <a:pt x="412352" y="231354"/>
                </a:cubicBezTo>
                <a:lnTo>
                  <a:pt x="390319" y="297456"/>
                </a:lnTo>
                <a:cubicBezTo>
                  <a:pt x="386647" y="308473"/>
                  <a:pt x="385744" y="320844"/>
                  <a:pt x="379302" y="330506"/>
                </a:cubicBezTo>
                <a:cubicBezTo>
                  <a:pt x="348595" y="376565"/>
                  <a:pt x="341013" y="397300"/>
                  <a:pt x="302184" y="429658"/>
                </a:cubicBezTo>
                <a:cubicBezTo>
                  <a:pt x="292012" y="438135"/>
                  <a:pt x="280150" y="444347"/>
                  <a:pt x="269133" y="451692"/>
                </a:cubicBezTo>
                <a:cubicBezTo>
                  <a:pt x="234215" y="504068"/>
                  <a:pt x="251287" y="472179"/>
                  <a:pt x="225066" y="550844"/>
                </a:cubicBezTo>
                <a:cubicBezTo>
                  <a:pt x="221394" y="561861"/>
                  <a:pt x="223711" y="577452"/>
                  <a:pt x="214049" y="583894"/>
                </a:cubicBezTo>
                <a:lnTo>
                  <a:pt x="180998" y="605928"/>
                </a:lnTo>
                <a:cubicBezTo>
                  <a:pt x="153304" y="689010"/>
                  <a:pt x="190663" y="586595"/>
                  <a:pt x="147947" y="672029"/>
                </a:cubicBezTo>
                <a:cubicBezTo>
                  <a:pt x="142754" y="682416"/>
                  <a:pt x="142124" y="694693"/>
                  <a:pt x="136931" y="705080"/>
                </a:cubicBezTo>
                <a:cubicBezTo>
                  <a:pt x="124552" y="729839"/>
                  <a:pt x="102728" y="753779"/>
                  <a:pt x="81846" y="771181"/>
                </a:cubicBezTo>
                <a:cubicBezTo>
                  <a:pt x="71674" y="779657"/>
                  <a:pt x="59813" y="785870"/>
                  <a:pt x="48796" y="793215"/>
                </a:cubicBezTo>
                <a:cubicBezTo>
                  <a:pt x="38957" y="807973"/>
                  <a:pt x="0" y="848745"/>
                  <a:pt x="37779" y="870333"/>
                </a:cubicBezTo>
                <a:cubicBezTo>
                  <a:pt x="56910" y="881265"/>
                  <a:pt x="37779" y="859316"/>
                  <a:pt x="59813" y="859316"/>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037243" y="3591499"/>
            <a:ext cx="922821" cy="1239811"/>
          </a:xfrm>
          <a:custGeom>
            <a:avLst/>
            <a:gdLst>
              <a:gd name="connsiteX0" fmla="*/ 0 w 922821"/>
              <a:gd name="connsiteY0" fmla="*/ 187287 h 1239811"/>
              <a:gd name="connsiteX1" fmla="*/ 55085 w 922821"/>
              <a:gd name="connsiteY1" fmla="*/ 198303 h 1239811"/>
              <a:gd name="connsiteX2" fmla="*/ 88135 w 922821"/>
              <a:gd name="connsiteY2" fmla="*/ 209320 h 1239811"/>
              <a:gd name="connsiteX3" fmla="*/ 99152 w 922821"/>
              <a:gd name="connsiteY3" fmla="*/ 242371 h 1239811"/>
              <a:gd name="connsiteX4" fmla="*/ 132203 w 922821"/>
              <a:gd name="connsiteY4" fmla="*/ 275421 h 1239811"/>
              <a:gd name="connsiteX5" fmla="*/ 209321 w 922821"/>
              <a:gd name="connsiteY5" fmla="*/ 363556 h 1239811"/>
              <a:gd name="connsiteX6" fmla="*/ 286439 w 922821"/>
              <a:gd name="connsiteY6" fmla="*/ 451691 h 1239811"/>
              <a:gd name="connsiteX7" fmla="*/ 330506 w 922821"/>
              <a:gd name="connsiteY7" fmla="*/ 517793 h 1239811"/>
              <a:gd name="connsiteX8" fmla="*/ 341523 w 922821"/>
              <a:gd name="connsiteY8" fmla="*/ 561860 h 1239811"/>
              <a:gd name="connsiteX9" fmla="*/ 385591 w 922821"/>
              <a:gd name="connsiteY9" fmla="*/ 661012 h 1239811"/>
              <a:gd name="connsiteX10" fmla="*/ 418641 w 922821"/>
              <a:gd name="connsiteY10" fmla="*/ 771181 h 1239811"/>
              <a:gd name="connsiteX11" fmla="*/ 429658 w 922821"/>
              <a:gd name="connsiteY11" fmla="*/ 804231 h 1239811"/>
              <a:gd name="connsiteX12" fmla="*/ 440675 w 922821"/>
              <a:gd name="connsiteY12" fmla="*/ 837282 h 1239811"/>
              <a:gd name="connsiteX13" fmla="*/ 462709 w 922821"/>
              <a:gd name="connsiteY13" fmla="*/ 870332 h 1239811"/>
              <a:gd name="connsiteX14" fmla="*/ 473726 w 922821"/>
              <a:gd name="connsiteY14" fmla="*/ 914400 h 1239811"/>
              <a:gd name="connsiteX15" fmla="*/ 484743 w 922821"/>
              <a:gd name="connsiteY15" fmla="*/ 947450 h 1239811"/>
              <a:gd name="connsiteX16" fmla="*/ 495759 w 922821"/>
              <a:gd name="connsiteY16" fmla="*/ 1013552 h 1239811"/>
              <a:gd name="connsiteX17" fmla="*/ 517793 w 922821"/>
              <a:gd name="connsiteY17" fmla="*/ 1079653 h 1239811"/>
              <a:gd name="connsiteX18" fmla="*/ 550844 w 922821"/>
              <a:gd name="connsiteY18" fmla="*/ 1200838 h 1239811"/>
              <a:gd name="connsiteX19" fmla="*/ 583894 w 922821"/>
              <a:gd name="connsiteY19" fmla="*/ 1222872 h 1239811"/>
              <a:gd name="connsiteX20" fmla="*/ 616945 w 922821"/>
              <a:gd name="connsiteY20" fmla="*/ 1211855 h 1239811"/>
              <a:gd name="connsiteX21" fmla="*/ 583894 w 922821"/>
              <a:gd name="connsiteY21" fmla="*/ 1057619 h 1239811"/>
              <a:gd name="connsiteX22" fmla="*/ 561861 w 922821"/>
              <a:gd name="connsiteY22" fmla="*/ 1024568 h 1239811"/>
              <a:gd name="connsiteX23" fmla="*/ 550844 w 922821"/>
              <a:gd name="connsiteY23" fmla="*/ 991518 h 1239811"/>
              <a:gd name="connsiteX24" fmla="*/ 528810 w 922821"/>
              <a:gd name="connsiteY24" fmla="*/ 881349 h 1239811"/>
              <a:gd name="connsiteX25" fmla="*/ 506776 w 922821"/>
              <a:gd name="connsiteY25" fmla="*/ 815248 h 1239811"/>
              <a:gd name="connsiteX26" fmla="*/ 495759 w 922821"/>
              <a:gd name="connsiteY26" fmla="*/ 771181 h 1239811"/>
              <a:gd name="connsiteX27" fmla="*/ 462709 w 922821"/>
              <a:gd name="connsiteY27" fmla="*/ 672029 h 1239811"/>
              <a:gd name="connsiteX28" fmla="*/ 440675 w 922821"/>
              <a:gd name="connsiteY28" fmla="*/ 605928 h 1239811"/>
              <a:gd name="connsiteX29" fmla="*/ 429658 w 922821"/>
              <a:gd name="connsiteY29" fmla="*/ 572877 h 1239811"/>
              <a:gd name="connsiteX30" fmla="*/ 374574 w 922821"/>
              <a:gd name="connsiteY30" fmla="*/ 506776 h 1239811"/>
              <a:gd name="connsiteX31" fmla="*/ 363557 w 922821"/>
              <a:gd name="connsiteY31" fmla="*/ 473725 h 1239811"/>
              <a:gd name="connsiteX32" fmla="*/ 341523 w 922821"/>
              <a:gd name="connsiteY32" fmla="*/ 440674 h 1239811"/>
              <a:gd name="connsiteX33" fmla="*/ 286439 w 922821"/>
              <a:gd name="connsiteY33" fmla="*/ 352540 h 1239811"/>
              <a:gd name="connsiteX34" fmla="*/ 231355 w 922821"/>
              <a:gd name="connsiteY34" fmla="*/ 297455 h 1239811"/>
              <a:gd name="connsiteX35" fmla="*/ 165253 w 922821"/>
              <a:gd name="connsiteY35" fmla="*/ 231354 h 1239811"/>
              <a:gd name="connsiteX36" fmla="*/ 99152 w 922821"/>
              <a:gd name="connsiteY36" fmla="*/ 209320 h 1239811"/>
              <a:gd name="connsiteX37" fmla="*/ 88135 w 922821"/>
              <a:gd name="connsiteY37" fmla="*/ 176270 h 1239811"/>
              <a:gd name="connsiteX38" fmla="*/ 176270 w 922821"/>
              <a:gd name="connsiteY38" fmla="*/ 121185 h 1239811"/>
              <a:gd name="connsiteX39" fmla="*/ 506776 w 922821"/>
              <a:gd name="connsiteY39" fmla="*/ 88135 h 1239811"/>
              <a:gd name="connsiteX40" fmla="*/ 539827 w 922821"/>
              <a:gd name="connsiteY40" fmla="*/ 77118 h 1239811"/>
              <a:gd name="connsiteX41" fmla="*/ 661012 w 922821"/>
              <a:gd name="connsiteY41" fmla="*/ 99152 h 1239811"/>
              <a:gd name="connsiteX42" fmla="*/ 727114 w 922821"/>
              <a:gd name="connsiteY42" fmla="*/ 143219 h 1239811"/>
              <a:gd name="connsiteX43" fmla="*/ 870333 w 922821"/>
              <a:gd name="connsiteY43" fmla="*/ 165253 h 1239811"/>
              <a:gd name="connsiteX44" fmla="*/ 859316 w 922821"/>
              <a:gd name="connsiteY44" fmla="*/ 385590 h 1239811"/>
              <a:gd name="connsiteX45" fmla="*/ 837282 w 922821"/>
              <a:gd name="connsiteY45" fmla="*/ 451691 h 1239811"/>
              <a:gd name="connsiteX46" fmla="*/ 815249 w 922821"/>
              <a:gd name="connsiteY46" fmla="*/ 616944 h 1239811"/>
              <a:gd name="connsiteX47" fmla="*/ 793215 w 922821"/>
              <a:gd name="connsiteY47" fmla="*/ 683046 h 1239811"/>
              <a:gd name="connsiteX48" fmla="*/ 782198 w 922821"/>
              <a:gd name="connsiteY48" fmla="*/ 804231 h 1239811"/>
              <a:gd name="connsiteX49" fmla="*/ 760164 w 922821"/>
              <a:gd name="connsiteY49" fmla="*/ 837282 h 1239811"/>
              <a:gd name="connsiteX50" fmla="*/ 749147 w 922821"/>
              <a:gd name="connsiteY50" fmla="*/ 870332 h 1239811"/>
              <a:gd name="connsiteX51" fmla="*/ 716097 w 922821"/>
              <a:gd name="connsiteY51" fmla="*/ 969484 h 1239811"/>
              <a:gd name="connsiteX52" fmla="*/ 705080 w 922821"/>
              <a:gd name="connsiteY52" fmla="*/ 1013552 h 1239811"/>
              <a:gd name="connsiteX53" fmla="*/ 694063 w 922821"/>
              <a:gd name="connsiteY53" fmla="*/ 1046602 h 1239811"/>
              <a:gd name="connsiteX54" fmla="*/ 683046 w 922821"/>
              <a:gd name="connsiteY54" fmla="*/ 1090670 h 1239811"/>
              <a:gd name="connsiteX55" fmla="*/ 661012 w 922821"/>
              <a:gd name="connsiteY55" fmla="*/ 1156771 h 1239811"/>
              <a:gd name="connsiteX56" fmla="*/ 649996 w 922821"/>
              <a:gd name="connsiteY56" fmla="*/ 1189821 h 1239811"/>
              <a:gd name="connsiteX57" fmla="*/ 661012 w 922821"/>
              <a:gd name="connsiteY57" fmla="*/ 1233889 h 1239811"/>
              <a:gd name="connsiteX58" fmla="*/ 694063 w 922821"/>
              <a:gd name="connsiteY58" fmla="*/ 1211855 h 1239811"/>
              <a:gd name="connsiteX59" fmla="*/ 716097 w 922821"/>
              <a:gd name="connsiteY59" fmla="*/ 1145754 h 1239811"/>
              <a:gd name="connsiteX60" fmla="*/ 738130 w 922821"/>
              <a:gd name="connsiteY60" fmla="*/ 1079653 h 1239811"/>
              <a:gd name="connsiteX61" fmla="*/ 749147 w 922821"/>
              <a:gd name="connsiteY61" fmla="*/ 1046602 h 1239811"/>
              <a:gd name="connsiteX62" fmla="*/ 760164 w 922821"/>
              <a:gd name="connsiteY62" fmla="*/ 1002535 h 1239811"/>
              <a:gd name="connsiteX63" fmla="*/ 782198 w 922821"/>
              <a:gd name="connsiteY63" fmla="*/ 936434 h 1239811"/>
              <a:gd name="connsiteX64" fmla="*/ 793215 w 922821"/>
              <a:gd name="connsiteY64" fmla="*/ 903383 h 1239811"/>
              <a:gd name="connsiteX65" fmla="*/ 826265 w 922821"/>
              <a:gd name="connsiteY65" fmla="*/ 793214 h 1239811"/>
              <a:gd name="connsiteX66" fmla="*/ 859316 w 922821"/>
              <a:gd name="connsiteY66" fmla="*/ 694062 h 1239811"/>
              <a:gd name="connsiteX67" fmla="*/ 870333 w 922821"/>
              <a:gd name="connsiteY67" fmla="*/ 661012 h 1239811"/>
              <a:gd name="connsiteX68" fmla="*/ 881350 w 922821"/>
              <a:gd name="connsiteY68" fmla="*/ 550843 h 1239811"/>
              <a:gd name="connsiteX69" fmla="*/ 892367 w 922821"/>
              <a:gd name="connsiteY69" fmla="*/ 495759 h 1239811"/>
              <a:gd name="connsiteX70" fmla="*/ 914400 w 922821"/>
              <a:gd name="connsiteY70" fmla="*/ 220337 h 1239811"/>
              <a:gd name="connsiteX71" fmla="*/ 903384 w 922821"/>
              <a:gd name="connsiteY71" fmla="*/ 121185 h 1239811"/>
              <a:gd name="connsiteX72" fmla="*/ 870333 w 922821"/>
              <a:gd name="connsiteY72" fmla="*/ 110168 h 1239811"/>
              <a:gd name="connsiteX73" fmla="*/ 859316 w 922821"/>
              <a:gd name="connsiteY73" fmla="*/ 77118 h 1239811"/>
              <a:gd name="connsiteX74" fmla="*/ 782198 w 922821"/>
              <a:gd name="connsiteY74" fmla="*/ 55084 h 1239811"/>
              <a:gd name="connsiteX75" fmla="*/ 716097 w 922821"/>
              <a:gd name="connsiteY75" fmla="*/ 33050 h 1239811"/>
              <a:gd name="connsiteX76" fmla="*/ 627962 w 922821"/>
              <a:gd name="connsiteY76" fmla="*/ 11017 h 1239811"/>
              <a:gd name="connsiteX77" fmla="*/ 594911 w 922821"/>
              <a:gd name="connsiteY77" fmla="*/ 0 h 1239811"/>
              <a:gd name="connsiteX78" fmla="*/ 319490 w 922821"/>
              <a:gd name="connsiteY78" fmla="*/ 11017 h 1239811"/>
              <a:gd name="connsiteX79" fmla="*/ 286439 w 922821"/>
              <a:gd name="connsiteY79" fmla="*/ 33050 h 1239811"/>
              <a:gd name="connsiteX80" fmla="*/ 220338 w 922821"/>
              <a:gd name="connsiteY80" fmla="*/ 55084 h 1239811"/>
              <a:gd name="connsiteX81" fmla="*/ 187287 w 922821"/>
              <a:gd name="connsiteY81" fmla="*/ 66101 h 1239811"/>
              <a:gd name="connsiteX82" fmla="*/ 55085 w 922821"/>
              <a:gd name="connsiteY82" fmla="*/ 77118 h 1239811"/>
              <a:gd name="connsiteX83" fmla="*/ 33051 w 922821"/>
              <a:gd name="connsiteY83" fmla="*/ 110168 h 1239811"/>
              <a:gd name="connsiteX84" fmla="*/ 33051 w 922821"/>
              <a:gd name="connsiteY84" fmla="*/ 220337 h 1239811"/>
              <a:gd name="connsiteX85" fmla="*/ 66102 w 922821"/>
              <a:gd name="connsiteY85" fmla="*/ 242371 h 1239811"/>
              <a:gd name="connsiteX86" fmla="*/ 110169 w 922821"/>
              <a:gd name="connsiteY86" fmla="*/ 242371 h 1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2821" h="1239811">
                <a:moveTo>
                  <a:pt x="0" y="187287"/>
                </a:moveTo>
                <a:cubicBezTo>
                  <a:pt x="18362" y="190959"/>
                  <a:pt x="36919" y="193762"/>
                  <a:pt x="55085" y="198303"/>
                </a:cubicBezTo>
                <a:cubicBezTo>
                  <a:pt x="66351" y="201119"/>
                  <a:pt x="79924" y="201109"/>
                  <a:pt x="88135" y="209320"/>
                </a:cubicBezTo>
                <a:cubicBezTo>
                  <a:pt x="96346" y="217532"/>
                  <a:pt x="92710" y="232708"/>
                  <a:pt x="99152" y="242371"/>
                </a:cubicBezTo>
                <a:cubicBezTo>
                  <a:pt x="107794" y="255334"/>
                  <a:pt x="122638" y="263123"/>
                  <a:pt x="132203" y="275421"/>
                </a:cubicBezTo>
                <a:cubicBezTo>
                  <a:pt x="201412" y="364405"/>
                  <a:pt x="145337" y="320902"/>
                  <a:pt x="209321" y="363556"/>
                </a:cubicBezTo>
                <a:cubicBezTo>
                  <a:pt x="260732" y="440675"/>
                  <a:pt x="231354" y="414969"/>
                  <a:pt x="286439" y="451691"/>
                </a:cubicBezTo>
                <a:cubicBezTo>
                  <a:pt x="320836" y="554881"/>
                  <a:pt x="264488" y="402260"/>
                  <a:pt x="330506" y="517793"/>
                </a:cubicBezTo>
                <a:cubicBezTo>
                  <a:pt x="338018" y="530939"/>
                  <a:pt x="337172" y="547357"/>
                  <a:pt x="341523" y="561860"/>
                </a:cubicBezTo>
                <a:cubicBezTo>
                  <a:pt x="362977" y="633371"/>
                  <a:pt x="353392" y="612713"/>
                  <a:pt x="385591" y="661012"/>
                </a:cubicBezTo>
                <a:cubicBezTo>
                  <a:pt x="402240" y="727606"/>
                  <a:pt x="391822" y="690723"/>
                  <a:pt x="418641" y="771181"/>
                </a:cubicBezTo>
                <a:lnTo>
                  <a:pt x="429658" y="804231"/>
                </a:lnTo>
                <a:cubicBezTo>
                  <a:pt x="433330" y="815248"/>
                  <a:pt x="434233" y="827620"/>
                  <a:pt x="440675" y="837282"/>
                </a:cubicBezTo>
                <a:lnTo>
                  <a:pt x="462709" y="870332"/>
                </a:lnTo>
                <a:cubicBezTo>
                  <a:pt x="466381" y="885021"/>
                  <a:pt x="469566" y="899841"/>
                  <a:pt x="473726" y="914400"/>
                </a:cubicBezTo>
                <a:cubicBezTo>
                  <a:pt x="476916" y="925566"/>
                  <a:pt x="482224" y="936114"/>
                  <a:pt x="484743" y="947450"/>
                </a:cubicBezTo>
                <a:cubicBezTo>
                  <a:pt x="489589" y="969256"/>
                  <a:pt x="490341" y="991881"/>
                  <a:pt x="495759" y="1013552"/>
                </a:cubicBezTo>
                <a:cubicBezTo>
                  <a:pt x="501392" y="1036084"/>
                  <a:pt x="513238" y="1056878"/>
                  <a:pt x="517793" y="1079653"/>
                </a:cubicBezTo>
                <a:cubicBezTo>
                  <a:pt x="521229" y="1096833"/>
                  <a:pt x="537941" y="1192236"/>
                  <a:pt x="550844" y="1200838"/>
                </a:cubicBezTo>
                <a:lnTo>
                  <a:pt x="583894" y="1222872"/>
                </a:lnTo>
                <a:cubicBezTo>
                  <a:pt x="594911" y="1219200"/>
                  <a:pt x="614426" y="1223191"/>
                  <a:pt x="616945" y="1211855"/>
                </a:cubicBezTo>
                <a:cubicBezTo>
                  <a:pt x="621996" y="1189128"/>
                  <a:pt x="600426" y="1082419"/>
                  <a:pt x="583894" y="1057619"/>
                </a:cubicBezTo>
                <a:cubicBezTo>
                  <a:pt x="576550" y="1046602"/>
                  <a:pt x="567782" y="1036411"/>
                  <a:pt x="561861" y="1024568"/>
                </a:cubicBezTo>
                <a:cubicBezTo>
                  <a:pt x="556668" y="1014181"/>
                  <a:pt x="553455" y="1002833"/>
                  <a:pt x="550844" y="991518"/>
                </a:cubicBezTo>
                <a:cubicBezTo>
                  <a:pt x="542423" y="955027"/>
                  <a:pt x="540653" y="916877"/>
                  <a:pt x="528810" y="881349"/>
                </a:cubicBezTo>
                <a:cubicBezTo>
                  <a:pt x="521465" y="859315"/>
                  <a:pt x="512409" y="837780"/>
                  <a:pt x="506776" y="815248"/>
                </a:cubicBezTo>
                <a:cubicBezTo>
                  <a:pt x="503104" y="800559"/>
                  <a:pt x="500110" y="785684"/>
                  <a:pt x="495759" y="771181"/>
                </a:cubicBezTo>
                <a:cubicBezTo>
                  <a:pt x="495740" y="771118"/>
                  <a:pt x="468228" y="688586"/>
                  <a:pt x="462709" y="672029"/>
                </a:cubicBezTo>
                <a:lnTo>
                  <a:pt x="440675" y="605928"/>
                </a:lnTo>
                <a:cubicBezTo>
                  <a:pt x="437003" y="594911"/>
                  <a:pt x="437869" y="581089"/>
                  <a:pt x="429658" y="572877"/>
                </a:cubicBezTo>
                <a:cubicBezTo>
                  <a:pt x="387246" y="530463"/>
                  <a:pt x="405250" y="552789"/>
                  <a:pt x="374574" y="506776"/>
                </a:cubicBezTo>
                <a:cubicBezTo>
                  <a:pt x="370902" y="495759"/>
                  <a:pt x="368750" y="484112"/>
                  <a:pt x="363557" y="473725"/>
                </a:cubicBezTo>
                <a:cubicBezTo>
                  <a:pt x="357636" y="461882"/>
                  <a:pt x="346901" y="452774"/>
                  <a:pt x="341523" y="440674"/>
                </a:cubicBezTo>
                <a:cubicBezTo>
                  <a:pt x="302883" y="353732"/>
                  <a:pt x="345896" y="392176"/>
                  <a:pt x="286439" y="352540"/>
                </a:cubicBezTo>
                <a:cubicBezTo>
                  <a:pt x="241037" y="284438"/>
                  <a:pt x="291445" y="350868"/>
                  <a:pt x="231355" y="297455"/>
                </a:cubicBezTo>
                <a:cubicBezTo>
                  <a:pt x="208065" y="276753"/>
                  <a:pt x="194814" y="241208"/>
                  <a:pt x="165253" y="231354"/>
                </a:cubicBezTo>
                <a:lnTo>
                  <a:pt x="99152" y="209320"/>
                </a:lnTo>
                <a:cubicBezTo>
                  <a:pt x="95480" y="198303"/>
                  <a:pt x="88135" y="187883"/>
                  <a:pt x="88135" y="176270"/>
                </a:cubicBezTo>
                <a:cubicBezTo>
                  <a:pt x="88135" y="109484"/>
                  <a:pt x="113857" y="130101"/>
                  <a:pt x="176270" y="121185"/>
                </a:cubicBezTo>
                <a:cubicBezTo>
                  <a:pt x="326056" y="71258"/>
                  <a:pt x="219166" y="100119"/>
                  <a:pt x="506776" y="88135"/>
                </a:cubicBezTo>
                <a:cubicBezTo>
                  <a:pt x="517793" y="84463"/>
                  <a:pt x="528214" y="77118"/>
                  <a:pt x="539827" y="77118"/>
                </a:cubicBezTo>
                <a:cubicBezTo>
                  <a:pt x="554716" y="77118"/>
                  <a:pt x="633123" y="83658"/>
                  <a:pt x="661012" y="99152"/>
                </a:cubicBezTo>
                <a:cubicBezTo>
                  <a:pt x="684161" y="112012"/>
                  <a:pt x="701992" y="134845"/>
                  <a:pt x="727114" y="143219"/>
                </a:cubicBezTo>
                <a:cubicBezTo>
                  <a:pt x="795176" y="165907"/>
                  <a:pt x="748609" y="153080"/>
                  <a:pt x="870333" y="165253"/>
                </a:cubicBezTo>
                <a:cubicBezTo>
                  <a:pt x="866661" y="238699"/>
                  <a:pt x="867745" y="312537"/>
                  <a:pt x="859316" y="385590"/>
                </a:cubicBezTo>
                <a:cubicBezTo>
                  <a:pt x="856654" y="408662"/>
                  <a:pt x="837282" y="451691"/>
                  <a:pt x="837282" y="451691"/>
                </a:cubicBezTo>
                <a:cubicBezTo>
                  <a:pt x="831978" y="504734"/>
                  <a:pt x="829659" y="564107"/>
                  <a:pt x="815249" y="616944"/>
                </a:cubicBezTo>
                <a:cubicBezTo>
                  <a:pt x="809138" y="639352"/>
                  <a:pt x="793215" y="683046"/>
                  <a:pt x="793215" y="683046"/>
                </a:cubicBezTo>
                <a:cubicBezTo>
                  <a:pt x="789543" y="723441"/>
                  <a:pt x="790697" y="764570"/>
                  <a:pt x="782198" y="804231"/>
                </a:cubicBezTo>
                <a:cubicBezTo>
                  <a:pt x="779424" y="817178"/>
                  <a:pt x="766086" y="825439"/>
                  <a:pt x="760164" y="837282"/>
                </a:cubicBezTo>
                <a:cubicBezTo>
                  <a:pt x="754971" y="847669"/>
                  <a:pt x="752819" y="859315"/>
                  <a:pt x="749147" y="870332"/>
                </a:cubicBezTo>
                <a:cubicBezTo>
                  <a:pt x="722754" y="1028692"/>
                  <a:pt x="758345" y="870905"/>
                  <a:pt x="716097" y="969484"/>
                </a:cubicBezTo>
                <a:cubicBezTo>
                  <a:pt x="710133" y="983401"/>
                  <a:pt x="709240" y="998993"/>
                  <a:pt x="705080" y="1013552"/>
                </a:cubicBezTo>
                <a:cubicBezTo>
                  <a:pt x="701890" y="1024718"/>
                  <a:pt x="697253" y="1035436"/>
                  <a:pt x="694063" y="1046602"/>
                </a:cubicBezTo>
                <a:cubicBezTo>
                  <a:pt x="689903" y="1061161"/>
                  <a:pt x="687397" y="1076167"/>
                  <a:pt x="683046" y="1090670"/>
                </a:cubicBezTo>
                <a:cubicBezTo>
                  <a:pt x="676372" y="1112916"/>
                  <a:pt x="668356" y="1134737"/>
                  <a:pt x="661012" y="1156771"/>
                </a:cubicBezTo>
                <a:lnTo>
                  <a:pt x="649996" y="1189821"/>
                </a:lnTo>
                <a:cubicBezTo>
                  <a:pt x="653668" y="1204510"/>
                  <a:pt x="647469" y="1227117"/>
                  <a:pt x="661012" y="1233889"/>
                </a:cubicBezTo>
                <a:cubicBezTo>
                  <a:pt x="672855" y="1239811"/>
                  <a:pt x="687045" y="1223083"/>
                  <a:pt x="694063" y="1211855"/>
                </a:cubicBezTo>
                <a:cubicBezTo>
                  <a:pt x="706373" y="1192160"/>
                  <a:pt x="708752" y="1167788"/>
                  <a:pt x="716097" y="1145754"/>
                </a:cubicBezTo>
                <a:lnTo>
                  <a:pt x="738130" y="1079653"/>
                </a:lnTo>
                <a:cubicBezTo>
                  <a:pt x="741802" y="1068636"/>
                  <a:pt x="746330" y="1057868"/>
                  <a:pt x="749147" y="1046602"/>
                </a:cubicBezTo>
                <a:cubicBezTo>
                  <a:pt x="752819" y="1031913"/>
                  <a:pt x="755813" y="1017038"/>
                  <a:pt x="760164" y="1002535"/>
                </a:cubicBezTo>
                <a:cubicBezTo>
                  <a:pt x="766838" y="980289"/>
                  <a:pt x="774853" y="958468"/>
                  <a:pt x="782198" y="936434"/>
                </a:cubicBezTo>
                <a:cubicBezTo>
                  <a:pt x="785870" y="925417"/>
                  <a:pt x="790398" y="914649"/>
                  <a:pt x="793215" y="903383"/>
                </a:cubicBezTo>
                <a:cubicBezTo>
                  <a:pt x="809864" y="836787"/>
                  <a:pt x="799446" y="873673"/>
                  <a:pt x="826265" y="793214"/>
                </a:cubicBezTo>
                <a:lnTo>
                  <a:pt x="859316" y="694062"/>
                </a:lnTo>
                <a:lnTo>
                  <a:pt x="870333" y="661012"/>
                </a:lnTo>
                <a:cubicBezTo>
                  <a:pt x="874005" y="624289"/>
                  <a:pt x="876472" y="587425"/>
                  <a:pt x="881350" y="550843"/>
                </a:cubicBezTo>
                <a:cubicBezTo>
                  <a:pt x="883825" y="532282"/>
                  <a:pt x="890745" y="514414"/>
                  <a:pt x="892367" y="495759"/>
                </a:cubicBezTo>
                <a:cubicBezTo>
                  <a:pt x="922821" y="145542"/>
                  <a:pt x="886963" y="412409"/>
                  <a:pt x="914400" y="220337"/>
                </a:cubicBezTo>
                <a:cubicBezTo>
                  <a:pt x="910728" y="187286"/>
                  <a:pt x="915734" y="152061"/>
                  <a:pt x="903384" y="121185"/>
                </a:cubicBezTo>
                <a:cubicBezTo>
                  <a:pt x="899071" y="110403"/>
                  <a:pt x="878545" y="118379"/>
                  <a:pt x="870333" y="110168"/>
                </a:cubicBezTo>
                <a:cubicBezTo>
                  <a:pt x="862122" y="101957"/>
                  <a:pt x="867527" y="85329"/>
                  <a:pt x="859316" y="77118"/>
                </a:cubicBezTo>
                <a:cubicBezTo>
                  <a:pt x="854027" y="71829"/>
                  <a:pt x="782607" y="55207"/>
                  <a:pt x="782198" y="55084"/>
                </a:cubicBezTo>
                <a:cubicBezTo>
                  <a:pt x="759952" y="48410"/>
                  <a:pt x="716097" y="33050"/>
                  <a:pt x="716097" y="33050"/>
                </a:cubicBezTo>
                <a:cubicBezTo>
                  <a:pt x="791774" y="7826"/>
                  <a:pt x="746229" y="27913"/>
                  <a:pt x="627962" y="11017"/>
                </a:cubicBezTo>
                <a:cubicBezTo>
                  <a:pt x="616466" y="9375"/>
                  <a:pt x="605928" y="3672"/>
                  <a:pt x="594911" y="0"/>
                </a:cubicBezTo>
                <a:cubicBezTo>
                  <a:pt x="503104" y="3672"/>
                  <a:pt x="410848" y="1229"/>
                  <a:pt x="319490" y="11017"/>
                </a:cubicBezTo>
                <a:cubicBezTo>
                  <a:pt x="306325" y="12428"/>
                  <a:pt x="298538" y="27673"/>
                  <a:pt x="286439" y="33050"/>
                </a:cubicBezTo>
                <a:cubicBezTo>
                  <a:pt x="265215" y="42483"/>
                  <a:pt x="242372" y="47739"/>
                  <a:pt x="220338" y="55084"/>
                </a:cubicBezTo>
                <a:cubicBezTo>
                  <a:pt x="209321" y="58756"/>
                  <a:pt x="198860" y="65137"/>
                  <a:pt x="187287" y="66101"/>
                </a:cubicBezTo>
                <a:lnTo>
                  <a:pt x="55085" y="77118"/>
                </a:lnTo>
                <a:cubicBezTo>
                  <a:pt x="47740" y="88135"/>
                  <a:pt x="38972" y="98325"/>
                  <a:pt x="33051" y="110168"/>
                </a:cubicBezTo>
                <a:cubicBezTo>
                  <a:pt x="15626" y="145018"/>
                  <a:pt x="16360" y="182783"/>
                  <a:pt x="33051" y="220337"/>
                </a:cubicBezTo>
                <a:cubicBezTo>
                  <a:pt x="38429" y="232437"/>
                  <a:pt x="53371" y="238733"/>
                  <a:pt x="66102" y="242371"/>
                </a:cubicBezTo>
                <a:cubicBezTo>
                  <a:pt x="80226" y="246406"/>
                  <a:pt x="95480" y="242371"/>
                  <a:pt x="110169" y="242371"/>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p:cNvSpPr/>
          <p:nvPr/>
        </p:nvSpPr>
        <p:spPr>
          <a:xfrm>
            <a:off x="5029200" y="4343400"/>
            <a:ext cx="457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0" y="4495800"/>
            <a:ext cx="533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81600" y="4495800"/>
            <a:ext cx="2286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0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74186-F4F9-03B7-C91D-04C85FF82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E5044-2209-1898-3079-B029FCE5AD17}"/>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A720190C-07CB-D94E-5F7D-ECBF35192AA3}"/>
              </a:ext>
            </a:extLst>
          </p:cNvPr>
          <p:cNvPicPr>
            <a:picLocks noGrp="1" noChangeAspect="1" noChangeArrowheads="1"/>
          </p:cNvPicPr>
          <p:nvPr>
            <p:ph idx="1"/>
          </p:nvPr>
        </p:nvPicPr>
        <p:blipFill>
          <a:blip r:embed="rId2" cstate="print"/>
          <a:srcRect/>
          <a:stretch>
            <a:fillRect/>
          </a:stretch>
        </p:blipFill>
        <p:spPr bwMode="auto">
          <a:xfrm>
            <a:off x="0" y="533400"/>
            <a:ext cx="9144000" cy="5751538"/>
          </a:xfrm>
          <a:prstGeom prst="rect">
            <a:avLst/>
          </a:prstGeom>
          <a:noFill/>
          <a:ln w="9525">
            <a:noFill/>
            <a:miter lim="800000"/>
            <a:headEnd/>
            <a:tailEnd/>
          </a:ln>
        </p:spPr>
      </p:pic>
      <p:sp>
        <p:nvSpPr>
          <p:cNvPr id="5" name="Rectangle 4">
            <a:extLst>
              <a:ext uri="{FF2B5EF4-FFF2-40B4-BE49-F238E27FC236}">
                <a16:creationId xmlns:a16="http://schemas.microsoft.com/office/drawing/2014/main" id="{33627FBC-CA78-410F-3200-485D641147CB}"/>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7" name="Isosceles Triangle 6">
            <a:extLst>
              <a:ext uri="{FF2B5EF4-FFF2-40B4-BE49-F238E27FC236}">
                <a16:creationId xmlns:a16="http://schemas.microsoft.com/office/drawing/2014/main" id="{FF908A50-EAFF-56AE-BEA6-D9E7F124DCDB}"/>
              </a:ext>
            </a:extLst>
          </p:cNvPr>
          <p:cNvSpPr/>
          <p:nvPr/>
        </p:nvSpPr>
        <p:spPr>
          <a:xfrm>
            <a:off x="4953000" y="1143000"/>
            <a:ext cx="381000" cy="609600"/>
          </a:xfrm>
          <a:prstGeom prst="triangle">
            <a:avLst>
              <a:gd name="adj" fmla="val 522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DA78B0A-9105-3E91-D158-19311C0181EB}"/>
              </a:ext>
            </a:extLst>
          </p:cNvPr>
          <p:cNvSpPr/>
          <p:nvPr/>
        </p:nvSpPr>
        <p:spPr>
          <a:xfrm>
            <a:off x="5410200" y="3429000"/>
            <a:ext cx="3200400" cy="4572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05F9134-713E-3A3C-731B-8DF4E65FDE01}"/>
              </a:ext>
            </a:extLst>
          </p:cNvPr>
          <p:cNvSpPr/>
          <p:nvPr/>
        </p:nvSpPr>
        <p:spPr>
          <a:xfrm>
            <a:off x="5334000" y="4343400"/>
            <a:ext cx="36576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But too little progesterone to allow</a:t>
            </a:r>
          </a:p>
          <a:p>
            <a:r>
              <a:rPr lang="en-US" dirty="0"/>
              <a:t>An embryo to implant</a:t>
            </a:r>
          </a:p>
        </p:txBody>
      </p:sp>
      <p:sp>
        <p:nvSpPr>
          <p:cNvPr id="6" name="TextBox 5">
            <a:extLst>
              <a:ext uri="{FF2B5EF4-FFF2-40B4-BE49-F238E27FC236}">
                <a16:creationId xmlns:a16="http://schemas.microsoft.com/office/drawing/2014/main" id="{7D802445-CCDA-9BC6-C4DF-B00C30C82009}"/>
              </a:ext>
            </a:extLst>
          </p:cNvPr>
          <p:cNvSpPr txBox="1"/>
          <p:nvPr/>
        </p:nvSpPr>
        <p:spPr>
          <a:xfrm>
            <a:off x="5334000" y="3917879"/>
            <a:ext cx="3657601" cy="1200329"/>
          </a:xfrm>
          <a:prstGeom prst="rect">
            <a:avLst/>
          </a:prstGeom>
          <a:noFill/>
        </p:spPr>
        <p:txBody>
          <a:bodyPr wrap="square" rtlCol="0">
            <a:spAutoFit/>
          </a:bodyPr>
          <a:lstStyle/>
          <a:p>
            <a:r>
              <a:rPr lang="en-US" dirty="0"/>
              <a:t>But too little progesterone to </a:t>
            </a:r>
          </a:p>
          <a:p>
            <a:r>
              <a:rPr lang="en-US" dirty="0"/>
              <a:t>allow the lining to develop.</a:t>
            </a:r>
          </a:p>
          <a:p>
            <a:r>
              <a:rPr lang="en-US" dirty="0"/>
              <a:t>Embryos cannot implant.</a:t>
            </a:r>
          </a:p>
          <a:p>
            <a:r>
              <a:rPr lang="en-US" dirty="0"/>
              <a:t>So the embryo dies.  “Thin lining”</a:t>
            </a:r>
          </a:p>
        </p:txBody>
      </p:sp>
      <p:cxnSp>
        <p:nvCxnSpPr>
          <p:cNvPr id="10" name="Straight Connector 9">
            <a:extLst>
              <a:ext uri="{FF2B5EF4-FFF2-40B4-BE49-F238E27FC236}">
                <a16:creationId xmlns:a16="http://schemas.microsoft.com/office/drawing/2014/main" id="{B160FA58-8A8C-3AB1-21EC-6CF5E74E884C}"/>
              </a:ext>
            </a:extLst>
          </p:cNvPr>
          <p:cNvCxnSpPr>
            <a:cxnSpLocks/>
          </p:cNvCxnSpPr>
          <p:nvPr/>
        </p:nvCxnSpPr>
        <p:spPr>
          <a:xfrm>
            <a:off x="4953000" y="1417638"/>
            <a:ext cx="381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0E98F-80B3-3BEF-8650-188E08402EB9}"/>
              </a:ext>
            </a:extLst>
          </p:cNvPr>
          <p:cNvSpPr txBox="1"/>
          <p:nvPr/>
        </p:nvSpPr>
        <p:spPr>
          <a:xfrm>
            <a:off x="2209800" y="1066800"/>
            <a:ext cx="2557944" cy="369332"/>
          </a:xfrm>
          <a:prstGeom prst="rect">
            <a:avLst/>
          </a:prstGeom>
          <a:noFill/>
        </p:spPr>
        <p:txBody>
          <a:bodyPr wrap="none" rtlCol="0">
            <a:spAutoFit/>
          </a:bodyPr>
          <a:lstStyle/>
          <a:p>
            <a:r>
              <a:rPr lang="en-US" dirty="0"/>
              <a:t>Threshold for egg release</a:t>
            </a:r>
          </a:p>
        </p:txBody>
      </p:sp>
    </p:spTree>
    <p:extLst>
      <p:ext uri="{BB962C8B-B14F-4D97-AF65-F5344CB8AC3E}">
        <p14:creationId xmlns:p14="http://schemas.microsoft.com/office/powerpoint/2010/main" val="2963761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Key questions to ask your doctor: </a:t>
            </a:r>
          </a:p>
        </p:txBody>
      </p:sp>
      <p:sp>
        <p:nvSpPr>
          <p:cNvPr id="3" name="Text Placeholder 2"/>
          <p:cNvSpPr>
            <a:spLocks noGrp="1"/>
          </p:cNvSpPr>
          <p:nvPr>
            <p:ph sz="half" idx="1"/>
          </p:nvPr>
        </p:nvSpPr>
        <p:spPr>
          <a:xfrm>
            <a:off x="228600" y="1600200"/>
            <a:ext cx="4267200" cy="5029200"/>
          </a:xfrm>
        </p:spPr>
        <p:txBody>
          <a:bodyPr>
            <a:normAutofit fontScale="77500" lnSpcReduction="20000"/>
          </a:bodyPr>
          <a:lstStyle/>
          <a:p>
            <a:pPr marL="0" indent="0">
              <a:buNone/>
            </a:pPr>
            <a:r>
              <a:rPr lang="en-US" b="1" dirty="0"/>
              <a:t>1.  Does this method ever “fail”?  </a:t>
            </a:r>
          </a:p>
          <a:p>
            <a:pPr marL="0" indent="0">
              <a:buNone/>
            </a:pPr>
            <a:r>
              <a:rPr lang="en-US" i="1" dirty="0"/>
              <a:t>Clue</a:t>
            </a:r>
            <a:r>
              <a:rPr lang="en-US" dirty="0"/>
              <a:t>:  ALL methods have a published “failure rate” which is the </a:t>
            </a:r>
            <a:r>
              <a:rPr lang="en-US" b="1" dirty="0"/>
              <a:t>rate at which pregnancies are detected </a:t>
            </a:r>
            <a:r>
              <a:rPr lang="en-US" dirty="0"/>
              <a:t>in women using this method.    </a:t>
            </a:r>
          </a:p>
          <a:p>
            <a:pPr marL="0" indent="0">
              <a:buNone/>
            </a:pPr>
            <a:endParaRPr lang="en-US" b="1" dirty="0"/>
          </a:p>
          <a:p>
            <a:pPr marL="0" indent="0">
              <a:buNone/>
            </a:pPr>
            <a:r>
              <a:rPr lang="en-US" dirty="0"/>
              <a:t>In other words, ALL METHODS allow sperm to reach the egg and allow pregnancy to happen at some rate.</a:t>
            </a:r>
          </a:p>
          <a:p>
            <a:pPr marL="0" indent="0">
              <a:buNone/>
            </a:pPr>
            <a:endParaRPr lang="en-US" dirty="0"/>
          </a:p>
          <a:p>
            <a:pPr marL="0" indent="0">
              <a:buNone/>
            </a:pPr>
            <a:r>
              <a:rPr lang="en-US" dirty="0"/>
              <a:t>This “failure rate” can vary depending on the type of contraceptive used</a:t>
            </a:r>
            <a:r>
              <a:rPr lang="en-US" b="1" dirty="0"/>
              <a:t>.</a:t>
            </a:r>
          </a:p>
          <a:p>
            <a:pPr marL="0" indent="0">
              <a:buNone/>
            </a:pPr>
            <a:endParaRPr lang="en-US" b="1" dirty="0"/>
          </a:p>
          <a:p>
            <a:pPr marL="0" indent="0">
              <a:buNone/>
            </a:pPr>
            <a:endParaRPr lang="en-US" dirty="0"/>
          </a:p>
          <a:p>
            <a:endParaRPr lang="en-US" dirty="0"/>
          </a:p>
        </p:txBody>
      </p:sp>
      <p:sp>
        <p:nvSpPr>
          <p:cNvPr id="7" name="Content Placeholder 6"/>
          <p:cNvSpPr>
            <a:spLocks noGrp="1"/>
          </p:cNvSpPr>
          <p:nvPr>
            <p:ph sz="half" idx="2"/>
          </p:nvPr>
        </p:nvSpPr>
        <p:spPr>
          <a:xfrm>
            <a:off x="4648200" y="1600200"/>
            <a:ext cx="4038600" cy="4876800"/>
          </a:xfrm>
        </p:spPr>
        <p:txBody>
          <a:bodyPr>
            <a:normAutofit fontScale="77500" lnSpcReduction="20000"/>
          </a:bodyPr>
          <a:lstStyle/>
          <a:p>
            <a:pPr marL="0" indent="0">
              <a:buNone/>
            </a:pPr>
            <a:endParaRPr lang="en-US" dirty="0"/>
          </a:p>
        </p:txBody>
      </p:sp>
    </p:spTree>
    <p:extLst>
      <p:ext uri="{BB962C8B-B14F-4D97-AF65-F5344CB8AC3E}">
        <p14:creationId xmlns:p14="http://schemas.microsoft.com/office/powerpoint/2010/main" val="41000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B6F4-1EF6-A87E-2D42-7CD379BAB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90F99-C286-2F45-97FC-81B3DBCAAF29}"/>
              </a:ext>
            </a:extLst>
          </p:cNvPr>
          <p:cNvSpPr>
            <a:spLocks noGrp="1"/>
          </p:cNvSpPr>
          <p:nvPr>
            <p:ph type="title"/>
          </p:nvPr>
        </p:nvSpPr>
        <p:spPr/>
        <p:txBody>
          <a:bodyPr/>
          <a:lstStyle/>
          <a:p>
            <a:r>
              <a:rPr lang="en-US" dirty="0"/>
              <a:t>3 Key questions to ask your doctor: </a:t>
            </a:r>
          </a:p>
        </p:txBody>
      </p:sp>
      <p:sp>
        <p:nvSpPr>
          <p:cNvPr id="3" name="Text Placeholder 2">
            <a:extLst>
              <a:ext uri="{FF2B5EF4-FFF2-40B4-BE49-F238E27FC236}">
                <a16:creationId xmlns:a16="http://schemas.microsoft.com/office/drawing/2014/main" id="{E4E76F30-3EC8-7081-7F4B-D7629AA306CA}"/>
              </a:ext>
            </a:extLst>
          </p:cNvPr>
          <p:cNvSpPr>
            <a:spLocks noGrp="1"/>
          </p:cNvSpPr>
          <p:nvPr>
            <p:ph sz="half" idx="1"/>
          </p:nvPr>
        </p:nvSpPr>
        <p:spPr>
          <a:xfrm>
            <a:off x="228600" y="1600200"/>
            <a:ext cx="4267200" cy="5029200"/>
          </a:xfrm>
        </p:spPr>
        <p:txBody>
          <a:bodyPr>
            <a:normAutofit fontScale="77500" lnSpcReduction="20000"/>
          </a:bodyPr>
          <a:lstStyle/>
          <a:p>
            <a:pPr marL="0" indent="0">
              <a:buNone/>
            </a:pPr>
            <a:r>
              <a:rPr lang="en-US" b="1" dirty="0"/>
              <a:t>1.  Does this method ever “fail”?  </a:t>
            </a:r>
          </a:p>
          <a:p>
            <a:pPr marL="0" indent="0">
              <a:buNone/>
            </a:pPr>
            <a:endParaRPr lang="en-US" dirty="0"/>
          </a:p>
          <a:p>
            <a:pPr marL="0" indent="0">
              <a:buNone/>
            </a:pPr>
            <a:r>
              <a:rPr lang="en-US" dirty="0">
                <a:solidFill>
                  <a:schemeClr val="tx2"/>
                </a:solidFill>
              </a:rPr>
              <a:t>ALL methods have a published “failure rate” which is the </a:t>
            </a:r>
            <a:r>
              <a:rPr lang="en-US" b="1" dirty="0">
                <a:solidFill>
                  <a:schemeClr val="tx2"/>
                </a:solidFill>
              </a:rPr>
              <a:t>rate at which pregnancies are detected </a:t>
            </a:r>
            <a:r>
              <a:rPr lang="en-US" dirty="0">
                <a:solidFill>
                  <a:schemeClr val="tx2"/>
                </a:solidFill>
              </a:rPr>
              <a:t>in women using this method.    </a:t>
            </a:r>
          </a:p>
          <a:p>
            <a:pPr marL="0" indent="0">
              <a:buNone/>
            </a:pPr>
            <a:endParaRPr lang="en-US" b="1" dirty="0">
              <a:solidFill>
                <a:schemeClr val="tx2"/>
              </a:solidFill>
            </a:endParaRPr>
          </a:p>
          <a:p>
            <a:pPr marL="0" indent="0">
              <a:buNone/>
            </a:pPr>
            <a:r>
              <a:rPr lang="en-US" dirty="0">
                <a:solidFill>
                  <a:schemeClr val="tx2"/>
                </a:solidFill>
              </a:rPr>
              <a:t>In other words, ALL METHODS allow sperm to reach the egg and allow pregnancy to happen at some rate.</a:t>
            </a:r>
          </a:p>
          <a:p>
            <a:pPr marL="0" indent="0">
              <a:buNone/>
            </a:pPr>
            <a:endParaRPr lang="en-US" dirty="0">
              <a:solidFill>
                <a:schemeClr val="tx2"/>
              </a:solidFill>
            </a:endParaRPr>
          </a:p>
          <a:p>
            <a:pPr marL="0" indent="0">
              <a:buNone/>
            </a:pPr>
            <a:r>
              <a:rPr lang="en-US" dirty="0">
                <a:solidFill>
                  <a:schemeClr val="tx2"/>
                </a:solidFill>
              </a:rPr>
              <a:t>This “failure rate” can vary depending on the type of contraceptive used</a:t>
            </a:r>
            <a:r>
              <a:rPr lang="en-US" b="1" dirty="0">
                <a:solidFill>
                  <a:schemeClr val="tx2"/>
                </a:solidFill>
              </a:rPr>
              <a:t>.</a:t>
            </a:r>
          </a:p>
          <a:p>
            <a:pPr marL="0" indent="0">
              <a:buNone/>
            </a:pPr>
            <a:endParaRPr lang="en-US" b="1" dirty="0"/>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19504EFB-B801-4D2E-5AF0-6DF4CDFDB4AE}"/>
              </a:ext>
            </a:extLst>
          </p:cNvPr>
          <p:cNvSpPr>
            <a:spLocks noGrp="1"/>
          </p:cNvSpPr>
          <p:nvPr>
            <p:ph sz="half" idx="2"/>
          </p:nvPr>
        </p:nvSpPr>
        <p:spPr>
          <a:xfrm>
            <a:off x="4648200" y="1600200"/>
            <a:ext cx="4038600" cy="4876800"/>
          </a:xfrm>
        </p:spPr>
        <p:txBody>
          <a:bodyPr>
            <a:normAutofit fontScale="77500" lnSpcReduction="20000"/>
          </a:bodyPr>
          <a:lstStyle/>
          <a:p>
            <a:r>
              <a:rPr lang="en-US" b="1" dirty="0"/>
              <a:t>2.  When an embryo is formed inside my body,  are my natural body processes somehow changed by the contraceptive drug or device in ways that make it more difficult for my embryonic child to survive?</a:t>
            </a:r>
          </a:p>
          <a:p>
            <a:r>
              <a:rPr lang="en-US" b="1" dirty="0">
                <a:solidFill>
                  <a:schemeClr val="tx2"/>
                </a:solidFill>
              </a:rPr>
              <a:t>Tubal ligation</a:t>
            </a:r>
          </a:p>
          <a:p>
            <a:r>
              <a:rPr lang="en-US" b="1" dirty="0">
                <a:solidFill>
                  <a:schemeClr val="tx2"/>
                </a:solidFill>
              </a:rPr>
              <a:t> IUD</a:t>
            </a:r>
          </a:p>
          <a:p>
            <a:r>
              <a:rPr lang="en-US" b="1" dirty="0">
                <a:solidFill>
                  <a:schemeClr val="tx2"/>
                </a:solidFill>
              </a:rPr>
              <a:t>Hormonal contraceptives including “morning after” pills</a:t>
            </a:r>
          </a:p>
          <a:p>
            <a:pPr marL="0" indent="0">
              <a:buNone/>
            </a:pPr>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35774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5120-4BBD-2FB6-DBCE-0B61C5426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B82E1-55E5-5F2D-C45C-4E87D03569AE}"/>
              </a:ext>
            </a:extLst>
          </p:cNvPr>
          <p:cNvSpPr>
            <a:spLocks noGrp="1"/>
          </p:cNvSpPr>
          <p:nvPr>
            <p:ph type="title"/>
          </p:nvPr>
        </p:nvSpPr>
        <p:spPr/>
        <p:txBody>
          <a:bodyPr/>
          <a:lstStyle/>
          <a:p>
            <a:r>
              <a:rPr lang="en-US" dirty="0"/>
              <a:t>3 Key questions to ask your doctor: </a:t>
            </a:r>
          </a:p>
        </p:txBody>
      </p:sp>
      <p:sp>
        <p:nvSpPr>
          <p:cNvPr id="3" name="Text Placeholder 2">
            <a:extLst>
              <a:ext uri="{FF2B5EF4-FFF2-40B4-BE49-F238E27FC236}">
                <a16:creationId xmlns:a16="http://schemas.microsoft.com/office/drawing/2014/main" id="{1D52A5BF-14EF-3E80-0A57-B3CDAA25B3FB}"/>
              </a:ext>
            </a:extLst>
          </p:cNvPr>
          <p:cNvSpPr>
            <a:spLocks noGrp="1"/>
          </p:cNvSpPr>
          <p:nvPr>
            <p:ph sz="half" idx="1"/>
          </p:nvPr>
        </p:nvSpPr>
        <p:spPr>
          <a:xfrm>
            <a:off x="228600" y="1600200"/>
            <a:ext cx="4267200" cy="5029200"/>
          </a:xfrm>
        </p:spPr>
        <p:txBody>
          <a:bodyPr>
            <a:normAutofit fontScale="77500" lnSpcReduction="20000"/>
          </a:bodyPr>
          <a:lstStyle/>
          <a:p>
            <a:pPr marL="0" indent="0">
              <a:buNone/>
            </a:pPr>
            <a:r>
              <a:rPr lang="en-US" b="1" dirty="0"/>
              <a:t>1.  Does this method ever “fail”?  </a:t>
            </a:r>
          </a:p>
          <a:p>
            <a:pPr marL="0" indent="0">
              <a:buNone/>
            </a:pPr>
            <a:endParaRPr lang="en-US" dirty="0"/>
          </a:p>
          <a:p>
            <a:pPr marL="0" indent="0">
              <a:buNone/>
            </a:pPr>
            <a:r>
              <a:rPr lang="en-US" dirty="0">
                <a:solidFill>
                  <a:schemeClr val="tx2"/>
                </a:solidFill>
              </a:rPr>
              <a:t>ALL methods have a published “failure rate” which is the </a:t>
            </a:r>
            <a:r>
              <a:rPr lang="en-US" b="1" dirty="0">
                <a:solidFill>
                  <a:schemeClr val="tx2"/>
                </a:solidFill>
              </a:rPr>
              <a:t>rate at which pregnancies are detected </a:t>
            </a:r>
            <a:r>
              <a:rPr lang="en-US" dirty="0">
                <a:solidFill>
                  <a:schemeClr val="tx2"/>
                </a:solidFill>
              </a:rPr>
              <a:t>in women using this method.    </a:t>
            </a:r>
          </a:p>
          <a:p>
            <a:pPr marL="0" indent="0">
              <a:buNone/>
            </a:pPr>
            <a:endParaRPr lang="en-US" b="1" dirty="0">
              <a:solidFill>
                <a:schemeClr val="tx2"/>
              </a:solidFill>
            </a:endParaRPr>
          </a:p>
          <a:p>
            <a:pPr marL="0" indent="0">
              <a:buNone/>
            </a:pPr>
            <a:r>
              <a:rPr lang="en-US" dirty="0">
                <a:solidFill>
                  <a:schemeClr val="tx2"/>
                </a:solidFill>
              </a:rPr>
              <a:t>In other words, ALL METHODS allow sperm to reach the egg and allow pregnancy to happen at some rate.</a:t>
            </a:r>
          </a:p>
          <a:p>
            <a:pPr marL="0" indent="0">
              <a:buNone/>
            </a:pPr>
            <a:endParaRPr lang="en-US" dirty="0">
              <a:solidFill>
                <a:schemeClr val="tx2"/>
              </a:solidFill>
            </a:endParaRPr>
          </a:p>
          <a:p>
            <a:pPr marL="0" indent="0">
              <a:buNone/>
            </a:pPr>
            <a:r>
              <a:rPr lang="en-US" dirty="0">
                <a:solidFill>
                  <a:schemeClr val="tx2"/>
                </a:solidFill>
              </a:rPr>
              <a:t>This “failure rate” can vary depending on the type of contraceptive used</a:t>
            </a:r>
            <a:r>
              <a:rPr lang="en-US" b="1" dirty="0">
                <a:solidFill>
                  <a:schemeClr val="tx2"/>
                </a:solidFill>
              </a:rPr>
              <a:t>.</a:t>
            </a:r>
          </a:p>
          <a:p>
            <a:pPr marL="0" indent="0">
              <a:buNone/>
            </a:pPr>
            <a:endParaRPr lang="en-US" b="1" dirty="0"/>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1E3925A6-D1AA-C141-4EE2-5BF4DEBAD6BA}"/>
              </a:ext>
            </a:extLst>
          </p:cNvPr>
          <p:cNvSpPr>
            <a:spLocks noGrp="1"/>
          </p:cNvSpPr>
          <p:nvPr>
            <p:ph sz="half" idx="2"/>
          </p:nvPr>
        </p:nvSpPr>
        <p:spPr>
          <a:xfrm>
            <a:off x="4648200" y="1600200"/>
            <a:ext cx="4038600" cy="4876800"/>
          </a:xfrm>
        </p:spPr>
        <p:txBody>
          <a:bodyPr>
            <a:normAutofit fontScale="77500" lnSpcReduction="20000"/>
          </a:bodyPr>
          <a:lstStyle/>
          <a:p>
            <a:r>
              <a:rPr lang="en-US" b="1" dirty="0"/>
              <a:t>2.  When an embryo is formed inside my body,  are my natural body processes somehow changed by the contraceptive drug or device in ways that make it more difficult for my embryonic child to survive?</a:t>
            </a:r>
          </a:p>
          <a:p>
            <a:r>
              <a:rPr lang="en-US" b="1" dirty="0">
                <a:solidFill>
                  <a:schemeClr val="tx2"/>
                </a:solidFill>
              </a:rPr>
              <a:t>Tubal ligation</a:t>
            </a:r>
          </a:p>
          <a:p>
            <a:r>
              <a:rPr lang="en-US" b="1" dirty="0">
                <a:solidFill>
                  <a:schemeClr val="tx2"/>
                </a:solidFill>
              </a:rPr>
              <a:t> IUD</a:t>
            </a:r>
          </a:p>
          <a:p>
            <a:r>
              <a:rPr lang="en-US" b="1" dirty="0">
                <a:solidFill>
                  <a:schemeClr val="tx2"/>
                </a:solidFill>
              </a:rPr>
              <a:t>Hormonal contraceptives including “morning after” pills</a:t>
            </a:r>
          </a:p>
          <a:p>
            <a:r>
              <a:rPr lang="en-US" b="1" dirty="0"/>
              <a:t>3.  Can this method kill an embryo which is already implanted?</a:t>
            </a:r>
          </a:p>
          <a:p>
            <a:r>
              <a:rPr lang="en-US" b="1" dirty="0">
                <a:solidFill>
                  <a:schemeClr val="tx2"/>
                </a:solidFill>
              </a:rPr>
              <a:t>IUD and Ella</a:t>
            </a:r>
          </a:p>
          <a:p>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24443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0387-9AA7-0F84-DC4A-9829AE4452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D188853-1940-B621-3726-7415EFD2DE7A}"/>
              </a:ext>
            </a:extLst>
          </p:cNvPr>
          <p:cNvSpPr>
            <a:spLocks noGrp="1"/>
          </p:cNvSpPr>
          <p:nvPr>
            <p:ph type="title"/>
          </p:nvPr>
        </p:nvSpPr>
        <p:spPr/>
        <p:txBody>
          <a:bodyPr>
            <a:normAutofit/>
          </a:bodyPr>
          <a:lstStyle/>
          <a:p>
            <a:r>
              <a:rPr lang="en-US" dirty="0"/>
              <a:t>The symphony of a woman’s body</a:t>
            </a:r>
          </a:p>
        </p:txBody>
      </p:sp>
      <p:sp>
        <p:nvSpPr>
          <p:cNvPr id="8" name="Text Placeholder 7">
            <a:extLst>
              <a:ext uri="{FF2B5EF4-FFF2-40B4-BE49-F238E27FC236}">
                <a16:creationId xmlns:a16="http://schemas.microsoft.com/office/drawing/2014/main" id="{0ECCDDB1-8650-6FC1-8FD4-DFD86C447BD8}"/>
              </a:ext>
            </a:extLst>
          </p:cNvPr>
          <p:cNvSpPr>
            <a:spLocks noGrp="1"/>
          </p:cNvSpPr>
          <p:nvPr>
            <p:ph type="body" idx="1"/>
          </p:nvPr>
        </p:nvSpPr>
        <p:spPr/>
        <p:txBody>
          <a:bodyPr/>
          <a:lstStyle/>
          <a:p>
            <a:endParaRPr lang="en-US"/>
          </a:p>
        </p:txBody>
      </p:sp>
      <p:sp>
        <p:nvSpPr>
          <p:cNvPr id="10" name="Text Placeholder 9">
            <a:extLst>
              <a:ext uri="{FF2B5EF4-FFF2-40B4-BE49-F238E27FC236}">
                <a16:creationId xmlns:a16="http://schemas.microsoft.com/office/drawing/2014/main" id="{6DC70F30-B68F-F581-EAEB-413C5A9414AA}"/>
              </a:ext>
            </a:extLst>
          </p:cNvPr>
          <p:cNvSpPr>
            <a:spLocks noGrp="1"/>
          </p:cNvSpPr>
          <p:nvPr>
            <p:ph type="body" sz="half" idx="3"/>
          </p:nvPr>
        </p:nvSpPr>
        <p:spPr/>
        <p:txBody>
          <a:bodyPr/>
          <a:lstStyle/>
          <a:p>
            <a:endParaRPr lang="en-US"/>
          </a:p>
        </p:txBody>
      </p:sp>
      <p:sp>
        <p:nvSpPr>
          <p:cNvPr id="9" name="Content Placeholder 8">
            <a:extLst>
              <a:ext uri="{FF2B5EF4-FFF2-40B4-BE49-F238E27FC236}">
                <a16:creationId xmlns:a16="http://schemas.microsoft.com/office/drawing/2014/main" id="{992CE421-4BB4-4A6A-AED3-287DC60DDE66}"/>
              </a:ext>
            </a:extLst>
          </p:cNvPr>
          <p:cNvSpPr>
            <a:spLocks noGrp="1"/>
          </p:cNvSpPr>
          <p:nvPr>
            <p:ph sz="quarter" idx="2"/>
          </p:nvPr>
        </p:nvSpPr>
        <p:spPr>
          <a:xfrm>
            <a:off x="252876" y="2227659"/>
            <a:ext cx="4344988" cy="3845720"/>
          </a:xfrm>
        </p:spPr>
        <p:txBody>
          <a:bodyPr/>
          <a:lstStyle/>
          <a:p>
            <a:r>
              <a:rPr lang="en-US" dirty="0"/>
              <a:t>menses (day 1- 7)</a:t>
            </a:r>
          </a:p>
          <a:p>
            <a:r>
              <a:rPr lang="en-US" dirty="0"/>
              <a:t>“follicular” phase ( day 7-11) </a:t>
            </a:r>
          </a:p>
          <a:p>
            <a:r>
              <a:rPr lang="en-US" dirty="0"/>
              <a:t>ovulation (day 12)</a:t>
            </a:r>
          </a:p>
          <a:p>
            <a:r>
              <a:rPr lang="en-US" dirty="0"/>
              <a:t>fertilization(day 12)</a:t>
            </a:r>
          </a:p>
          <a:p>
            <a:r>
              <a:rPr lang="en-US" dirty="0"/>
              <a:t>implantation (day 21)</a:t>
            </a:r>
          </a:p>
          <a:p>
            <a:r>
              <a:rPr lang="en-US" dirty="0"/>
              <a:t>early pregnancy (role of progesterone and the corpus luteum of pregnancy)</a:t>
            </a:r>
          </a:p>
          <a:p>
            <a:endParaRPr lang="en-US" dirty="0"/>
          </a:p>
        </p:txBody>
      </p:sp>
      <p:sp>
        <p:nvSpPr>
          <p:cNvPr id="11" name="Content Placeholder 10">
            <a:extLst>
              <a:ext uri="{FF2B5EF4-FFF2-40B4-BE49-F238E27FC236}">
                <a16:creationId xmlns:a16="http://schemas.microsoft.com/office/drawing/2014/main" id="{55499848-56D0-29CD-2454-E4937B08E3D5}"/>
              </a:ext>
            </a:extLst>
          </p:cNvPr>
          <p:cNvSpPr>
            <a:spLocks noGrp="1"/>
          </p:cNvSpPr>
          <p:nvPr>
            <p:ph sz="quarter" idx="4"/>
          </p:nvPr>
        </p:nvSpPr>
        <p:spPr/>
        <p:txBody>
          <a:bodyPr/>
          <a:lstStyle/>
          <a:p>
            <a:pPr>
              <a:buNone/>
            </a:pPr>
            <a:endParaRPr lang="en-US" dirty="0"/>
          </a:p>
        </p:txBody>
      </p:sp>
      <p:sp>
        <p:nvSpPr>
          <p:cNvPr id="15" name="Freeform 14">
            <a:extLst>
              <a:ext uri="{FF2B5EF4-FFF2-40B4-BE49-F238E27FC236}">
                <a16:creationId xmlns:a16="http://schemas.microsoft.com/office/drawing/2014/main" id="{1D12E95D-D706-5E96-A436-A08376921FF6}"/>
              </a:ext>
            </a:extLst>
          </p:cNvPr>
          <p:cNvSpPr/>
          <p:nvPr/>
        </p:nvSpPr>
        <p:spPr>
          <a:xfrm>
            <a:off x="5052014" y="3470313"/>
            <a:ext cx="2948918" cy="1740665"/>
          </a:xfrm>
          <a:custGeom>
            <a:avLst/>
            <a:gdLst>
              <a:gd name="connsiteX0" fmla="*/ 59813 w 2948918"/>
              <a:gd name="connsiteY0" fmla="*/ 859316 h 1740665"/>
              <a:gd name="connsiteX1" fmla="*/ 169981 w 2948918"/>
              <a:gd name="connsiteY1" fmla="*/ 870333 h 1740665"/>
              <a:gd name="connsiteX2" fmla="*/ 203032 w 2948918"/>
              <a:gd name="connsiteY2" fmla="*/ 881350 h 1740665"/>
              <a:gd name="connsiteX3" fmla="*/ 225066 w 2948918"/>
              <a:gd name="connsiteY3" fmla="*/ 914400 h 1740665"/>
              <a:gd name="connsiteX4" fmla="*/ 258116 w 2948918"/>
              <a:gd name="connsiteY4" fmla="*/ 947451 h 1740665"/>
              <a:gd name="connsiteX5" fmla="*/ 302184 w 2948918"/>
              <a:gd name="connsiteY5" fmla="*/ 1013552 h 1740665"/>
              <a:gd name="connsiteX6" fmla="*/ 313200 w 2948918"/>
              <a:gd name="connsiteY6" fmla="*/ 1046603 h 1740665"/>
              <a:gd name="connsiteX7" fmla="*/ 368285 w 2948918"/>
              <a:gd name="connsiteY7" fmla="*/ 1145754 h 1740665"/>
              <a:gd name="connsiteX8" fmla="*/ 379302 w 2948918"/>
              <a:gd name="connsiteY8" fmla="*/ 1112704 h 1740665"/>
              <a:gd name="connsiteX9" fmla="*/ 401335 w 2948918"/>
              <a:gd name="connsiteY9" fmla="*/ 672029 h 1740665"/>
              <a:gd name="connsiteX10" fmla="*/ 423369 w 2948918"/>
              <a:gd name="connsiteY10" fmla="*/ 550844 h 1740665"/>
              <a:gd name="connsiteX11" fmla="*/ 456420 w 2948918"/>
              <a:gd name="connsiteY11" fmla="*/ 484742 h 1740665"/>
              <a:gd name="connsiteX12" fmla="*/ 500487 w 2948918"/>
              <a:gd name="connsiteY12" fmla="*/ 385591 h 1740665"/>
              <a:gd name="connsiteX13" fmla="*/ 533538 w 2948918"/>
              <a:gd name="connsiteY13" fmla="*/ 363557 h 1740665"/>
              <a:gd name="connsiteX14" fmla="*/ 599639 w 2948918"/>
              <a:gd name="connsiteY14" fmla="*/ 341523 h 1740665"/>
              <a:gd name="connsiteX15" fmla="*/ 665740 w 2948918"/>
              <a:gd name="connsiteY15" fmla="*/ 352540 h 1740665"/>
              <a:gd name="connsiteX16" fmla="*/ 731841 w 2948918"/>
              <a:gd name="connsiteY16" fmla="*/ 374574 h 1740665"/>
              <a:gd name="connsiteX17" fmla="*/ 819976 w 2948918"/>
              <a:gd name="connsiteY17" fmla="*/ 385591 h 1740665"/>
              <a:gd name="connsiteX18" fmla="*/ 886078 w 2948918"/>
              <a:gd name="connsiteY18" fmla="*/ 429658 h 1740665"/>
              <a:gd name="connsiteX19" fmla="*/ 919128 w 2948918"/>
              <a:gd name="connsiteY19" fmla="*/ 495759 h 1740665"/>
              <a:gd name="connsiteX20" fmla="*/ 952179 w 2948918"/>
              <a:gd name="connsiteY20" fmla="*/ 561860 h 1740665"/>
              <a:gd name="connsiteX21" fmla="*/ 974213 w 2948918"/>
              <a:gd name="connsiteY21" fmla="*/ 627962 h 1740665"/>
              <a:gd name="connsiteX22" fmla="*/ 1018280 w 2948918"/>
              <a:gd name="connsiteY22" fmla="*/ 760164 h 1740665"/>
              <a:gd name="connsiteX23" fmla="*/ 1040314 w 2948918"/>
              <a:gd name="connsiteY23" fmla="*/ 826265 h 1740665"/>
              <a:gd name="connsiteX24" fmla="*/ 1062347 w 2948918"/>
              <a:gd name="connsiteY24" fmla="*/ 859316 h 1740665"/>
              <a:gd name="connsiteX25" fmla="*/ 1084381 w 2948918"/>
              <a:gd name="connsiteY25" fmla="*/ 936434 h 1740665"/>
              <a:gd name="connsiteX26" fmla="*/ 1106415 w 2948918"/>
              <a:gd name="connsiteY26" fmla="*/ 1013552 h 1740665"/>
              <a:gd name="connsiteX27" fmla="*/ 1128449 w 2948918"/>
              <a:gd name="connsiteY27" fmla="*/ 1134738 h 1740665"/>
              <a:gd name="connsiteX28" fmla="*/ 1139466 w 2948918"/>
              <a:gd name="connsiteY28" fmla="*/ 1178805 h 1740665"/>
              <a:gd name="connsiteX29" fmla="*/ 1161499 w 2948918"/>
              <a:gd name="connsiteY29" fmla="*/ 1211856 h 1740665"/>
              <a:gd name="connsiteX30" fmla="*/ 1183533 w 2948918"/>
              <a:gd name="connsiteY30" fmla="*/ 1277957 h 1740665"/>
              <a:gd name="connsiteX31" fmla="*/ 1205567 w 2948918"/>
              <a:gd name="connsiteY31" fmla="*/ 1322024 h 1740665"/>
              <a:gd name="connsiteX32" fmla="*/ 1249634 w 2948918"/>
              <a:gd name="connsiteY32" fmla="*/ 1388126 h 1740665"/>
              <a:gd name="connsiteX33" fmla="*/ 1293702 w 2948918"/>
              <a:gd name="connsiteY33" fmla="*/ 1487277 h 1740665"/>
              <a:gd name="connsiteX34" fmla="*/ 1315735 w 2948918"/>
              <a:gd name="connsiteY34" fmla="*/ 1564395 h 1740665"/>
              <a:gd name="connsiteX35" fmla="*/ 1326752 w 2948918"/>
              <a:gd name="connsiteY35" fmla="*/ 1597446 h 1740665"/>
              <a:gd name="connsiteX36" fmla="*/ 1370820 w 2948918"/>
              <a:gd name="connsiteY36" fmla="*/ 1663547 h 1740665"/>
              <a:gd name="connsiteX37" fmla="*/ 1425904 w 2948918"/>
              <a:gd name="connsiteY37" fmla="*/ 1718632 h 1740665"/>
              <a:gd name="connsiteX38" fmla="*/ 1458955 w 2948918"/>
              <a:gd name="connsiteY38" fmla="*/ 1729648 h 1740665"/>
              <a:gd name="connsiteX39" fmla="*/ 1547090 w 2948918"/>
              <a:gd name="connsiteY39" fmla="*/ 1718632 h 1740665"/>
              <a:gd name="connsiteX40" fmla="*/ 1569123 w 2948918"/>
              <a:gd name="connsiteY40" fmla="*/ 1685581 h 1740665"/>
              <a:gd name="connsiteX41" fmla="*/ 1591157 w 2948918"/>
              <a:gd name="connsiteY41" fmla="*/ 1619480 h 1740665"/>
              <a:gd name="connsiteX42" fmla="*/ 1580140 w 2948918"/>
              <a:gd name="connsiteY42" fmla="*/ 1388126 h 1740665"/>
              <a:gd name="connsiteX43" fmla="*/ 1558106 w 2948918"/>
              <a:gd name="connsiteY43" fmla="*/ 1322024 h 1740665"/>
              <a:gd name="connsiteX44" fmla="*/ 1525056 w 2948918"/>
              <a:gd name="connsiteY44" fmla="*/ 1299991 h 1740665"/>
              <a:gd name="connsiteX45" fmla="*/ 1492005 w 2948918"/>
              <a:gd name="connsiteY45" fmla="*/ 1200839 h 1740665"/>
              <a:gd name="connsiteX46" fmla="*/ 1469972 w 2948918"/>
              <a:gd name="connsiteY46" fmla="*/ 1134738 h 1740665"/>
              <a:gd name="connsiteX47" fmla="*/ 1447938 w 2948918"/>
              <a:gd name="connsiteY47" fmla="*/ 1057620 h 1740665"/>
              <a:gd name="connsiteX48" fmla="*/ 1436921 w 2948918"/>
              <a:gd name="connsiteY48" fmla="*/ 991518 h 1740665"/>
              <a:gd name="connsiteX49" fmla="*/ 1392853 w 2948918"/>
              <a:gd name="connsiteY49" fmla="*/ 881350 h 1740665"/>
              <a:gd name="connsiteX50" fmla="*/ 1381837 w 2948918"/>
              <a:gd name="connsiteY50" fmla="*/ 848299 h 1740665"/>
              <a:gd name="connsiteX51" fmla="*/ 1359803 w 2948918"/>
              <a:gd name="connsiteY51" fmla="*/ 815248 h 1740665"/>
              <a:gd name="connsiteX52" fmla="*/ 1337769 w 2948918"/>
              <a:gd name="connsiteY52" fmla="*/ 749147 h 1740665"/>
              <a:gd name="connsiteX53" fmla="*/ 1326752 w 2948918"/>
              <a:gd name="connsiteY53" fmla="*/ 716097 h 1740665"/>
              <a:gd name="connsiteX54" fmla="*/ 1315735 w 2948918"/>
              <a:gd name="connsiteY54" fmla="*/ 683046 h 1740665"/>
              <a:gd name="connsiteX55" fmla="*/ 1282685 w 2948918"/>
              <a:gd name="connsiteY55" fmla="*/ 616945 h 1740665"/>
              <a:gd name="connsiteX56" fmla="*/ 1260651 w 2948918"/>
              <a:gd name="connsiteY56" fmla="*/ 583894 h 1740665"/>
              <a:gd name="connsiteX57" fmla="*/ 1216584 w 2948918"/>
              <a:gd name="connsiteY57" fmla="*/ 517793 h 1740665"/>
              <a:gd name="connsiteX58" fmla="*/ 1172516 w 2948918"/>
              <a:gd name="connsiteY58" fmla="*/ 462709 h 1740665"/>
              <a:gd name="connsiteX59" fmla="*/ 1128449 w 2948918"/>
              <a:gd name="connsiteY59" fmla="*/ 407624 h 1740665"/>
              <a:gd name="connsiteX60" fmla="*/ 1062347 w 2948918"/>
              <a:gd name="connsiteY60" fmla="*/ 385591 h 1740665"/>
              <a:gd name="connsiteX61" fmla="*/ 985229 w 2948918"/>
              <a:gd name="connsiteY61" fmla="*/ 297456 h 1740665"/>
              <a:gd name="connsiteX62" fmla="*/ 808959 w 2948918"/>
              <a:gd name="connsiteY62" fmla="*/ 308473 h 1740665"/>
              <a:gd name="connsiteX63" fmla="*/ 687774 w 2948918"/>
              <a:gd name="connsiteY63" fmla="*/ 286439 h 1740665"/>
              <a:gd name="connsiteX64" fmla="*/ 599639 w 2948918"/>
              <a:gd name="connsiteY64" fmla="*/ 275422 h 1740665"/>
              <a:gd name="connsiteX65" fmla="*/ 544555 w 2948918"/>
              <a:gd name="connsiteY65" fmla="*/ 286439 h 1740665"/>
              <a:gd name="connsiteX66" fmla="*/ 467437 w 2948918"/>
              <a:gd name="connsiteY66" fmla="*/ 385591 h 1740665"/>
              <a:gd name="connsiteX67" fmla="*/ 456420 w 2948918"/>
              <a:gd name="connsiteY67" fmla="*/ 418641 h 1740665"/>
              <a:gd name="connsiteX68" fmla="*/ 423369 w 2948918"/>
              <a:gd name="connsiteY68" fmla="*/ 440675 h 1740665"/>
              <a:gd name="connsiteX69" fmla="*/ 368285 w 2948918"/>
              <a:gd name="connsiteY69" fmla="*/ 517793 h 1740665"/>
              <a:gd name="connsiteX70" fmla="*/ 346251 w 2948918"/>
              <a:gd name="connsiteY70" fmla="*/ 627962 h 1740665"/>
              <a:gd name="connsiteX71" fmla="*/ 335234 w 2948918"/>
              <a:gd name="connsiteY71" fmla="*/ 672029 h 1740665"/>
              <a:gd name="connsiteX72" fmla="*/ 324217 w 2948918"/>
              <a:gd name="connsiteY72" fmla="*/ 727114 h 1740665"/>
              <a:gd name="connsiteX73" fmla="*/ 346251 w 2948918"/>
              <a:gd name="connsiteY73" fmla="*/ 914400 h 1740665"/>
              <a:gd name="connsiteX74" fmla="*/ 368285 w 2948918"/>
              <a:gd name="connsiteY74" fmla="*/ 980501 h 1740665"/>
              <a:gd name="connsiteX75" fmla="*/ 379302 w 2948918"/>
              <a:gd name="connsiteY75" fmla="*/ 1013552 h 1740665"/>
              <a:gd name="connsiteX76" fmla="*/ 368285 w 2948918"/>
              <a:gd name="connsiteY76" fmla="*/ 1090670 h 1740665"/>
              <a:gd name="connsiteX77" fmla="*/ 357268 w 2948918"/>
              <a:gd name="connsiteY77" fmla="*/ 1057620 h 1740665"/>
              <a:gd name="connsiteX78" fmla="*/ 313200 w 2948918"/>
              <a:gd name="connsiteY78" fmla="*/ 991518 h 1740665"/>
              <a:gd name="connsiteX79" fmla="*/ 280150 w 2948918"/>
              <a:gd name="connsiteY79" fmla="*/ 925417 h 1740665"/>
              <a:gd name="connsiteX80" fmla="*/ 180998 w 2948918"/>
              <a:gd name="connsiteY80" fmla="*/ 881350 h 1740665"/>
              <a:gd name="connsiteX81" fmla="*/ 70829 w 2948918"/>
              <a:gd name="connsiteY81" fmla="*/ 859316 h 1740665"/>
              <a:gd name="connsiteX82" fmla="*/ 81846 w 2948918"/>
              <a:gd name="connsiteY82" fmla="*/ 782198 h 1740665"/>
              <a:gd name="connsiteX83" fmla="*/ 114897 w 2948918"/>
              <a:gd name="connsiteY83" fmla="*/ 771181 h 1740665"/>
              <a:gd name="connsiteX84" fmla="*/ 158964 w 2948918"/>
              <a:gd name="connsiteY84" fmla="*/ 705080 h 1740665"/>
              <a:gd name="connsiteX85" fmla="*/ 180998 w 2948918"/>
              <a:gd name="connsiteY85" fmla="*/ 672029 h 1740665"/>
              <a:gd name="connsiteX86" fmla="*/ 214049 w 2948918"/>
              <a:gd name="connsiteY86" fmla="*/ 661012 h 1740665"/>
              <a:gd name="connsiteX87" fmla="*/ 247099 w 2948918"/>
              <a:gd name="connsiteY87" fmla="*/ 594911 h 1740665"/>
              <a:gd name="connsiteX88" fmla="*/ 280150 w 2948918"/>
              <a:gd name="connsiteY88" fmla="*/ 572877 h 1740665"/>
              <a:gd name="connsiteX89" fmla="*/ 302184 w 2948918"/>
              <a:gd name="connsiteY89" fmla="*/ 506776 h 1740665"/>
              <a:gd name="connsiteX90" fmla="*/ 313200 w 2948918"/>
              <a:gd name="connsiteY90" fmla="*/ 473726 h 1740665"/>
              <a:gd name="connsiteX91" fmla="*/ 346251 w 2948918"/>
              <a:gd name="connsiteY91" fmla="*/ 462709 h 1740665"/>
              <a:gd name="connsiteX92" fmla="*/ 423369 w 2948918"/>
              <a:gd name="connsiteY92" fmla="*/ 374574 h 1740665"/>
              <a:gd name="connsiteX93" fmla="*/ 456420 w 2948918"/>
              <a:gd name="connsiteY93" fmla="*/ 264405 h 1740665"/>
              <a:gd name="connsiteX94" fmla="*/ 467437 w 2948918"/>
              <a:gd name="connsiteY94" fmla="*/ 231354 h 1740665"/>
              <a:gd name="connsiteX95" fmla="*/ 533538 w 2948918"/>
              <a:gd name="connsiteY95" fmla="*/ 198304 h 1740665"/>
              <a:gd name="connsiteX96" fmla="*/ 676757 w 2948918"/>
              <a:gd name="connsiteY96" fmla="*/ 209321 h 1740665"/>
              <a:gd name="connsiteX97" fmla="*/ 808959 w 2948918"/>
              <a:gd name="connsiteY97" fmla="*/ 231354 h 1740665"/>
              <a:gd name="connsiteX98" fmla="*/ 875061 w 2948918"/>
              <a:gd name="connsiteY98" fmla="*/ 209321 h 1740665"/>
              <a:gd name="connsiteX99" fmla="*/ 974213 w 2948918"/>
              <a:gd name="connsiteY99" fmla="*/ 165253 h 1740665"/>
              <a:gd name="connsiteX100" fmla="*/ 1106415 w 2948918"/>
              <a:gd name="connsiteY100" fmla="*/ 154236 h 1740665"/>
              <a:gd name="connsiteX101" fmla="*/ 1183533 w 2948918"/>
              <a:gd name="connsiteY101" fmla="*/ 143220 h 1740665"/>
              <a:gd name="connsiteX102" fmla="*/ 1227600 w 2948918"/>
              <a:gd name="connsiteY102" fmla="*/ 132203 h 1740665"/>
              <a:gd name="connsiteX103" fmla="*/ 1348786 w 2948918"/>
              <a:gd name="connsiteY103" fmla="*/ 121186 h 1740665"/>
              <a:gd name="connsiteX104" fmla="*/ 1657258 w 2948918"/>
              <a:gd name="connsiteY104" fmla="*/ 110169 h 1740665"/>
              <a:gd name="connsiteX105" fmla="*/ 1690309 w 2948918"/>
              <a:gd name="connsiteY105" fmla="*/ 132203 h 1740665"/>
              <a:gd name="connsiteX106" fmla="*/ 1756410 w 2948918"/>
              <a:gd name="connsiteY106" fmla="*/ 154236 h 1740665"/>
              <a:gd name="connsiteX107" fmla="*/ 1789461 w 2948918"/>
              <a:gd name="connsiteY107" fmla="*/ 143220 h 1740665"/>
              <a:gd name="connsiteX108" fmla="*/ 1965731 w 2948918"/>
              <a:gd name="connsiteY108" fmla="*/ 154236 h 1740665"/>
              <a:gd name="connsiteX109" fmla="*/ 2042849 w 2948918"/>
              <a:gd name="connsiteY109" fmla="*/ 176270 h 1740665"/>
              <a:gd name="connsiteX110" fmla="*/ 2164034 w 2948918"/>
              <a:gd name="connsiteY110" fmla="*/ 165253 h 1740665"/>
              <a:gd name="connsiteX111" fmla="*/ 2230135 w 2948918"/>
              <a:gd name="connsiteY111" fmla="*/ 143220 h 1740665"/>
              <a:gd name="connsiteX112" fmla="*/ 2263186 w 2948918"/>
              <a:gd name="connsiteY112" fmla="*/ 132203 h 1740665"/>
              <a:gd name="connsiteX113" fmla="*/ 2406405 w 2948918"/>
              <a:gd name="connsiteY113" fmla="*/ 143220 h 1740665"/>
              <a:gd name="connsiteX114" fmla="*/ 2450473 w 2948918"/>
              <a:gd name="connsiteY114" fmla="*/ 198304 h 1740665"/>
              <a:gd name="connsiteX115" fmla="*/ 2483523 w 2948918"/>
              <a:gd name="connsiteY115" fmla="*/ 220338 h 1740665"/>
              <a:gd name="connsiteX116" fmla="*/ 2505557 w 2948918"/>
              <a:gd name="connsiteY116" fmla="*/ 253388 h 1740665"/>
              <a:gd name="connsiteX117" fmla="*/ 2538608 w 2948918"/>
              <a:gd name="connsiteY117" fmla="*/ 363557 h 1740665"/>
              <a:gd name="connsiteX118" fmla="*/ 2560641 w 2948918"/>
              <a:gd name="connsiteY118" fmla="*/ 429658 h 1740665"/>
              <a:gd name="connsiteX119" fmla="*/ 2582675 w 2948918"/>
              <a:gd name="connsiteY119" fmla="*/ 495759 h 1740665"/>
              <a:gd name="connsiteX120" fmla="*/ 2593692 w 2948918"/>
              <a:gd name="connsiteY120" fmla="*/ 528810 h 1740665"/>
              <a:gd name="connsiteX121" fmla="*/ 2637759 w 2948918"/>
              <a:gd name="connsiteY121" fmla="*/ 594911 h 1740665"/>
              <a:gd name="connsiteX122" fmla="*/ 2670810 w 2948918"/>
              <a:gd name="connsiteY122" fmla="*/ 661012 h 1740665"/>
              <a:gd name="connsiteX123" fmla="*/ 2736911 w 2948918"/>
              <a:gd name="connsiteY123" fmla="*/ 793215 h 1740665"/>
              <a:gd name="connsiteX124" fmla="*/ 2758945 w 2948918"/>
              <a:gd name="connsiteY124" fmla="*/ 826265 h 1740665"/>
              <a:gd name="connsiteX125" fmla="*/ 2825046 w 2948918"/>
              <a:gd name="connsiteY125" fmla="*/ 870333 h 1740665"/>
              <a:gd name="connsiteX126" fmla="*/ 2869114 w 2948918"/>
              <a:gd name="connsiteY126" fmla="*/ 936434 h 1740665"/>
              <a:gd name="connsiteX127" fmla="*/ 2891147 w 2948918"/>
              <a:gd name="connsiteY127" fmla="*/ 1002535 h 1740665"/>
              <a:gd name="connsiteX128" fmla="*/ 2880131 w 2948918"/>
              <a:gd name="connsiteY128" fmla="*/ 1079653 h 1740665"/>
              <a:gd name="connsiteX129" fmla="*/ 2847080 w 2948918"/>
              <a:gd name="connsiteY129" fmla="*/ 1112704 h 1740665"/>
              <a:gd name="connsiteX130" fmla="*/ 2814029 w 2948918"/>
              <a:gd name="connsiteY130" fmla="*/ 1134738 h 1740665"/>
              <a:gd name="connsiteX131" fmla="*/ 2769962 w 2948918"/>
              <a:gd name="connsiteY131" fmla="*/ 1145754 h 1740665"/>
              <a:gd name="connsiteX132" fmla="*/ 2736911 w 2948918"/>
              <a:gd name="connsiteY132" fmla="*/ 1156771 h 1740665"/>
              <a:gd name="connsiteX133" fmla="*/ 2681827 w 2948918"/>
              <a:gd name="connsiteY133" fmla="*/ 1145754 h 1740665"/>
              <a:gd name="connsiteX134" fmla="*/ 2670810 w 2948918"/>
              <a:gd name="connsiteY134" fmla="*/ 1090670 h 1740665"/>
              <a:gd name="connsiteX135" fmla="*/ 2648776 w 2948918"/>
              <a:gd name="connsiteY135" fmla="*/ 958468 h 1740665"/>
              <a:gd name="connsiteX136" fmla="*/ 2626743 w 2948918"/>
              <a:gd name="connsiteY136" fmla="*/ 804232 h 1740665"/>
              <a:gd name="connsiteX137" fmla="*/ 2604709 w 2948918"/>
              <a:gd name="connsiteY137" fmla="*/ 738130 h 1740665"/>
              <a:gd name="connsiteX138" fmla="*/ 2593692 w 2948918"/>
              <a:gd name="connsiteY138" fmla="*/ 705080 h 1740665"/>
              <a:gd name="connsiteX139" fmla="*/ 2571658 w 2948918"/>
              <a:gd name="connsiteY139" fmla="*/ 672029 h 1740665"/>
              <a:gd name="connsiteX140" fmla="*/ 2560641 w 2948918"/>
              <a:gd name="connsiteY140" fmla="*/ 638979 h 1740665"/>
              <a:gd name="connsiteX141" fmla="*/ 2538608 w 2948918"/>
              <a:gd name="connsiteY141" fmla="*/ 605928 h 1740665"/>
              <a:gd name="connsiteX142" fmla="*/ 2516574 w 2948918"/>
              <a:gd name="connsiteY142" fmla="*/ 539827 h 1740665"/>
              <a:gd name="connsiteX143" fmla="*/ 2494540 w 2948918"/>
              <a:gd name="connsiteY143" fmla="*/ 473726 h 1740665"/>
              <a:gd name="connsiteX144" fmla="*/ 2483523 w 2948918"/>
              <a:gd name="connsiteY144" fmla="*/ 440675 h 1740665"/>
              <a:gd name="connsiteX145" fmla="*/ 2461490 w 2948918"/>
              <a:gd name="connsiteY145" fmla="*/ 330506 h 1740665"/>
              <a:gd name="connsiteX146" fmla="*/ 2395388 w 2948918"/>
              <a:gd name="connsiteY146" fmla="*/ 286439 h 1740665"/>
              <a:gd name="connsiteX147" fmla="*/ 2362338 w 2948918"/>
              <a:gd name="connsiteY147" fmla="*/ 264405 h 1740665"/>
              <a:gd name="connsiteX148" fmla="*/ 2329287 w 2948918"/>
              <a:gd name="connsiteY148" fmla="*/ 253388 h 1740665"/>
              <a:gd name="connsiteX149" fmla="*/ 2075899 w 2948918"/>
              <a:gd name="connsiteY149" fmla="*/ 253388 h 1740665"/>
              <a:gd name="connsiteX150" fmla="*/ 1965731 w 2948918"/>
              <a:gd name="connsiteY150" fmla="*/ 264405 h 1740665"/>
              <a:gd name="connsiteX151" fmla="*/ 1932680 w 2948918"/>
              <a:gd name="connsiteY151" fmla="*/ 330506 h 1740665"/>
              <a:gd name="connsiteX152" fmla="*/ 1899629 w 2948918"/>
              <a:gd name="connsiteY152" fmla="*/ 396607 h 1740665"/>
              <a:gd name="connsiteX153" fmla="*/ 1888613 w 2948918"/>
              <a:gd name="connsiteY153" fmla="*/ 649995 h 1740665"/>
              <a:gd name="connsiteX154" fmla="*/ 1877596 w 2948918"/>
              <a:gd name="connsiteY154" fmla="*/ 694063 h 1740665"/>
              <a:gd name="connsiteX155" fmla="*/ 1866579 w 2948918"/>
              <a:gd name="connsiteY155" fmla="*/ 782198 h 1740665"/>
              <a:gd name="connsiteX156" fmla="*/ 1833528 w 2948918"/>
              <a:gd name="connsiteY156" fmla="*/ 815248 h 1740665"/>
              <a:gd name="connsiteX157" fmla="*/ 1811494 w 2948918"/>
              <a:gd name="connsiteY157" fmla="*/ 881350 h 1740665"/>
              <a:gd name="connsiteX158" fmla="*/ 1800478 w 2948918"/>
              <a:gd name="connsiteY158" fmla="*/ 914400 h 1740665"/>
              <a:gd name="connsiteX159" fmla="*/ 1778444 w 2948918"/>
              <a:gd name="connsiteY159" fmla="*/ 1057620 h 1740665"/>
              <a:gd name="connsiteX160" fmla="*/ 1767427 w 2948918"/>
              <a:gd name="connsiteY160" fmla="*/ 1112704 h 1740665"/>
              <a:gd name="connsiteX161" fmla="*/ 1745393 w 2948918"/>
              <a:gd name="connsiteY161" fmla="*/ 1178805 h 1740665"/>
              <a:gd name="connsiteX162" fmla="*/ 1723359 w 2948918"/>
              <a:gd name="connsiteY162" fmla="*/ 1244906 h 1740665"/>
              <a:gd name="connsiteX163" fmla="*/ 1701326 w 2948918"/>
              <a:gd name="connsiteY163" fmla="*/ 1322024 h 1740665"/>
              <a:gd name="connsiteX164" fmla="*/ 1679292 w 2948918"/>
              <a:gd name="connsiteY164" fmla="*/ 1388126 h 1740665"/>
              <a:gd name="connsiteX165" fmla="*/ 1668275 w 2948918"/>
              <a:gd name="connsiteY165" fmla="*/ 1421176 h 1740665"/>
              <a:gd name="connsiteX166" fmla="*/ 1679292 w 2948918"/>
              <a:gd name="connsiteY166" fmla="*/ 1674564 h 1740665"/>
              <a:gd name="connsiteX167" fmla="*/ 1712343 w 2948918"/>
              <a:gd name="connsiteY167" fmla="*/ 1696598 h 1740665"/>
              <a:gd name="connsiteX168" fmla="*/ 1778444 w 2948918"/>
              <a:gd name="connsiteY168" fmla="*/ 1718632 h 1740665"/>
              <a:gd name="connsiteX169" fmla="*/ 1855562 w 2948918"/>
              <a:gd name="connsiteY169" fmla="*/ 1740665 h 1740665"/>
              <a:gd name="connsiteX170" fmla="*/ 1921663 w 2948918"/>
              <a:gd name="connsiteY170" fmla="*/ 1729648 h 1740665"/>
              <a:gd name="connsiteX171" fmla="*/ 1932680 w 2948918"/>
              <a:gd name="connsiteY171" fmla="*/ 1553379 h 1740665"/>
              <a:gd name="connsiteX172" fmla="*/ 1965731 w 2948918"/>
              <a:gd name="connsiteY172" fmla="*/ 1443210 h 1740665"/>
              <a:gd name="connsiteX173" fmla="*/ 1987764 w 2948918"/>
              <a:gd name="connsiteY173" fmla="*/ 1344058 h 1740665"/>
              <a:gd name="connsiteX174" fmla="*/ 2009798 w 2948918"/>
              <a:gd name="connsiteY174" fmla="*/ 1277957 h 1740665"/>
              <a:gd name="connsiteX175" fmla="*/ 2042849 w 2948918"/>
              <a:gd name="connsiteY175" fmla="*/ 1112704 h 1740665"/>
              <a:gd name="connsiteX176" fmla="*/ 2053866 w 2948918"/>
              <a:gd name="connsiteY176" fmla="*/ 1068636 h 1740665"/>
              <a:gd name="connsiteX177" fmla="*/ 2075899 w 2948918"/>
              <a:gd name="connsiteY177" fmla="*/ 1002535 h 1740665"/>
              <a:gd name="connsiteX178" fmla="*/ 2086916 w 2948918"/>
              <a:gd name="connsiteY178" fmla="*/ 969485 h 1740665"/>
              <a:gd name="connsiteX179" fmla="*/ 2097933 w 2948918"/>
              <a:gd name="connsiteY179" fmla="*/ 550844 h 1740665"/>
              <a:gd name="connsiteX180" fmla="*/ 2119967 w 2948918"/>
              <a:gd name="connsiteY180" fmla="*/ 484742 h 1740665"/>
              <a:gd name="connsiteX181" fmla="*/ 2130984 w 2948918"/>
              <a:gd name="connsiteY181" fmla="*/ 451692 h 1740665"/>
              <a:gd name="connsiteX182" fmla="*/ 2153017 w 2948918"/>
              <a:gd name="connsiteY182" fmla="*/ 418641 h 1740665"/>
              <a:gd name="connsiteX183" fmla="*/ 2197085 w 2948918"/>
              <a:gd name="connsiteY183" fmla="*/ 319489 h 1740665"/>
              <a:gd name="connsiteX184" fmla="*/ 2230135 w 2948918"/>
              <a:gd name="connsiteY184" fmla="*/ 297456 h 1740665"/>
              <a:gd name="connsiteX185" fmla="*/ 2263186 w 2948918"/>
              <a:gd name="connsiteY185" fmla="*/ 286439 h 1740665"/>
              <a:gd name="connsiteX186" fmla="*/ 2351321 w 2948918"/>
              <a:gd name="connsiteY186" fmla="*/ 308473 h 1740665"/>
              <a:gd name="connsiteX187" fmla="*/ 2384372 w 2948918"/>
              <a:gd name="connsiteY187" fmla="*/ 330506 h 1740665"/>
              <a:gd name="connsiteX188" fmla="*/ 2428439 w 2948918"/>
              <a:gd name="connsiteY188" fmla="*/ 396607 h 1740665"/>
              <a:gd name="connsiteX189" fmla="*/ 2450473 w 2948918"/>
              <a:gd name="connsiteY189" fmla="*/ 429658 h 1740665"/>
              <a:gd name="connsiteX190" fmla="*/ 2472506 w 2948918"/>
              <a:gd name="connsiteY190" fmla="*/ 495759 h 1740665"/>
              <a:gd name="connsiteX191" fmla="*/ 2483523 w 2948918"/>
              <a:gd name="connsiteY191" fmla="*/ 528810 h 1740665"/>
              <a:gd name="connsiteX192" fmla="*/ 2494540 w 2948918"/>
              <a:gd name="connsiteY192" fmla="*/ 638979 h 1740665"/>
              <a:gd name="connsiteX193" fmla="*/ 2516574 w 2948918"/>
              <a:gd name="connsiteY193" fmla="*/ 705080 h 1740665"/>
              <a:gd name="connsiteX194" fmla="*/ 2549625 w 2948918"/>
              <a:gd name="connsiteY194" fmla="*/ 771181 h 1740665"/>
              <a:gd name="connsiteX195" fmla="*/ 2615726 w 2948918"/>
              <a:gd name="connsiteY195" fmla="*/ 969485 h 1740665"/>
              <a:gd name="connsiteX196" fmla="*/ 2637759 w 2948918"/>
              <a:gd name="connsiteY196" fmla="*/ 1035586 h 1740665"/>
              <a:gd name="connsiteX197" fmla="*/ 2648776 w 2948918"/>
              <a:gd name="connsiteY197" fmla="*/ 1068636 h 1740665"/>
              <a:gd name="connsiteX198" fmla="*/ 2659793 w 2948918"/>
              <a:gd name="connsiteY198" fmla="*/ 1189822 h 1740665"/>
              <a:gd name="connsiteX199" fmla="*/ 2692844 w 2948918"/>
              <a:gd name="connsiteY199" fmla="*/ 1178805 h 1740665"/>
              <a:gd name="connsiteX200" fmla="*/ 2725894 w 2948918"/>
              <a:gd name="connsiteY200" fmla="*/ 1156771 h 1740665"/>
              <a:gd name="connsiteX201" fmla="*/ 2825046 w 2948918"/>
              <a:gd name="connsiteY201" fmla="*/ 1134738 h 1740665"/>
              <a:gd name="connsiteX202" fmla="*/ 2847080 w 2948918"/>
              <a:gd name="connsiteY202" fmla="*/ 1101687 h 1740665"/>
              <a:gd name="connsiteX203" fmla="*/ 2913181 w 2948918"/>
              <a:gd name="connsiteY203" fmla="*/ 1046603 h 1740665"/>
              <a:gd name="connsiteX204" fmla="*/ 2946232 w 2948918"/>
              <a:gd name="connsiteY204" fmla="*/ 1035586 h 1740665"/>
              <a:gd name="connsiteX205" fmla="*/ 2935215 w 2948918"/>
              <a:gd name="connsiteY205" fmla="*/ 826265 h 1740665"/>
              <a:gd name="connsiteX206" fmla="*/ 2891147 w 2948918"/>
              <a:gd name="connsiteY206" fmla="*/ 760164 h 1740665"/>
              <a:gd name="connsiteX207" fmla="*/ 2803013 w 2948918"/>
              <a:gd name="connsiteY207" fmla="*/ 683046 h 1740665"/>
              <a:gd name="connsiteX208" fmla="*/ 2736911 w 2948918"/>
              <a:gd name="connsiteY208" fmla="*/ 627962 h 1740665"/>
              <a:gd name="connsiteX209" fmla="*/ 2681827 w 2948918"/>
              <a:gd name="connsiteY209" fmla="*/ 528810 h 1740665"/>
              <a:gd name="connsiteX210" fmla="*/ 2648776 w 2948918"/>
              <a:gd name="connsiteY210" fmla="*/ 517793 h 1740665"/>
              <a:gd name="connsiteX211" fmla="*/ 2615726 w 2948918"/>
              <a:gd name="connsiteY211" fmla="*/ 495759 h 1740665"/>
              <a:gd name="connsiteX212" fmla="*/ 2604709 w 2948918"/>
              <a:gd name="connsiteY212" fmla="*/ 462709 h 1740665"/>
              <a:gd name="connsiteX213" fmla="*/ 2582675 w 2948918"/>
              <a:gd name="connsiteY213" fmla="*/ 352540 h 1740665"/>
              <a:gd name="connsiteX214" fmla="*/ 2560641 w 2948918"/>
              <a:gd name="connsiteY214" fmla="*/ 286439 h 1740665"/>
              <a:gd name="connsiteX215" fmla="*/ 2538608 w 2948918"/>
              <a:gd name="connsiteY215" fmla="*/ 220338 h 1740665"/>
              <a:gd name="connsiteX216" fmla="*/ 2527591 w 2948918"/>
              <a:gd name="connsiteY216" fmla="*/ 187287 h 1740665"/>
              <a:gd name="connsiteX217" fmla="*/ 2494540 w 2948918"/>
              <a:gd name="connsiteY217" fmla="*/ 165253 h 1740665"/>
              <a:gd name="connsiteX218" fmla="*/ 2472506 w 2948918"/>
              <a:gd name="connsiteY218" fmla="*/ 132203 h 1740665"/>
              <a:gd name="connsiteX219" fmla="*/ 2406405 w 2948918"/>
              <a:gd name="connsiteY219" fmla="*/ 110169 h 1740665"/>
              <a:gd name="connsiteX220" fmla="*/ 2373355 w 2948918"/>
              <a:gd name="connsiteY220" fmla="*/ 88135 h 1740665"/>
              <a:gd name="connsiteX221" fmla="*/ 2252169 w 2948918"/>
              <a:gd name="connsiteY221" fmla="*/ 66101 h 1740665"/>
              <a:gd name="connsiteX222" fmla="*/ 1822511 w 2948918"/>
              <a:gd name="connsiteY222" fmla="*/ 44068 h 1740665"/>
              <a:gd name="connsiteX223" fmla="*/ 1756410 w 2948918"/>
              <a:gd name="connsiteY223" fmla="*/ 11017 h 1740665"/>
              <a:gd name="connsiteX224" fmla="*/ 1723359 w 2948918"/>
              <a:gd name="connsiteY224" fmla="*/ 0 h 1740665"/>
              <a:gd name="connsiteX225" fmla="*/ 1646241 w 2948918"/>
              <a:gd name="connsiteY225" fmla="*/ 11017 h 1740665"/>
              <a:gd name="connsiteX226" fmla="*/ 1569123 w 2948918"/>
              <a:gd name="connsiteY226" fmla="*/ 33051 h 1740665"/>
              <a:gd name="connsiteX227" fmla="*/ 1403870 w 2948918"/>
              <a:gd name="connsiteY227" fmla="*/ 55085 h 1740665"/>
              <a:gd name="connsiteX228" fmla="*/ 1337769 w 2948918"/>
              <a:gd name="connsiteY228" fmla="*/ 77118 h 1740665"/>
              <a:gd name="connsiteX229" fmla="*/ 930145 w 2948918"/>
              <a:gd name="connsiteY229" fmla="*/ 88135 h 1740665"/>
              <a:gd name="connsiteX230" fmla="*/ 897094 w 2948918"/>
              <a:gd name="connsiteY230" fmla="*/ 99152 h 1740665"/>
              <a:gd name="connsiteX231" fmla="*/ 797943 w 2948918"/>
              <a:gd name="connsiteY231" fmla="*/ 154236 h 1740665"/>
              <a:gd name="connsiteX232" fmla="*/ 522521 w 2948918"/>
              <a:gd name="connsiteY232" fmla="*/ 165253 h 1740665"/>
              <a:gd name="connsiteX233" fmla="*/ 500487 w 2948918"/>
              <a:gd name="connsiteY233" fmla="*/ 198304 h 1740665"/>
              <a:gd name="connsiteX234" fmla="*/ 412352 w 2948918"/>
              <a:gd name="connsiteY234" fmla="*/ 231354 h 1740665"/>
              <a:gd name="connsiteX235" fmla="*/ 390319 w 2948918"/>
              <a:gd name="connsiteY235" fmla="*/ 297456 h 1740665"/>
              <a:gd name="connsiteX236" fmla="*/ 379302 w 2948918"/>
              <a:gd name="connsiteY236" fmla="*/ 330506 h 1740665"/>
              <a:gd name="connsiteX237" fmla="*/ 302184 w 2948918"/>
              <a:gd name="connsiteY237" fmla="*/ 429658 h 1740665"/>
              <a:gd name="connsiteX238" fmla="*/ 269133 w 2948918"/>
              <a:gd name="connsiteY238" fmla="*/ 451692 h 1740665"/>
              <a:gd name="connsiteX239" fmla="*/ 225066 w 2948918"/>
              <a:gd name="connsiteY239" fmla="*/ 550844 h 1740665"/>
              <a:gd name="connsiteX240" fmla="*/ 214049 w 2948918"/>
              <a:gd name="connsiteY240" fmla="*/ 583894 h 1740665"/>
              <a:gd name="connsiteX241" fmla="*/ 180998 w 2948918"/>
              <a:gd name="connsiteY241" fmla="*/ 605928 h 1740665"/>
              <a:gd name="connsiteX242" fmla="*/ 147947 w 2948918"/>
              <a:gd name="connsiteY242" fmla="*/ 672029 h 1740665"/>
              <a:gd name="connsiteX243" fmla="*/ 136931 w 2948918"/>
              <a:gd name="connsiteY243" fmla="*/ 705080 h 1740665"/>
              <a:gd name="connsiteX244" fmla="*/ 81846 w 2948918"/>
              <a:gd name="connsiteY244" fmla="*/ 771181 h 1740665"/>
              <a:gd name="connsiteX245" fmla="*/ 48796 w 2948918"/>
              <a:gd name="connsiteY245" fmla="*/ 793215 h 1740665"/>
              <a:gd name="connsiteX246" fmla="*/ 37779 w 2948918"/>
              <a:gd name="connsiteY246" fmla="*/ 870333 h 1740665"/>
              <a:gd name="connsiteX247" fmla="*/ 59813 w 2948918"/>
              <a:gd name="connsiteY247" fmla="*/ 859316 h 174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2948918" h="1740665">
                <a:moveTo>
                  <a:pt x="59813" y="859316"/>
                </a:moveTo>
                <a:cubicBezTo>
                  <a:pt x="81847" y="859316"/>
                  <a:pt x="133504" y="864721"/>
                  <a:pt x="169981" y="870333"/>
                </a:cubicBezTo>
                <a:cubicBezTo>
                  <a:pt x="181459" y="872099"/>
                  <a:pt x="193964" y="874096"/>
                  <a:pt x="203032" y="881350"/>
                </a:cubicBezTo>
                <a:cubicBezTo>
                  <a:pt x="213371" y="889621"/>
                  <a:pt x="216590" y="904228"/>
                  <a:pt x="225066" y="914400"/>
                </a:cubicBezTo>
                <a:cubicBezTo>
                  <a:pt x="235040" y="926369"/>
                  <a:pt x="248551" y="935153"/>
                  <a:pt x="258116" y="947451"/>
                </a:cubicBezTo>
                <a:cubicBezTo>
                  <a:pt x="274374" y="968354"/>
                  <a:pt x="302184" y="1013552"/>
                  <a:pt x="302184" y="1013552"/>
                </a:cubicBezTo>
                <a:cubicBezTo>
                  <a:pt x="305856" y="1024569"/>
                  <a:pt x="307560" y="1036452"/>
                  <a:pt x="313200" y="1046603"/>
                </a:cubicBezTo>
                <a:cubicBezTo>
                  <a:pt x="376340" y="1160255"/>
                  <a:pt x="343355" y="1070967"/>
                  <a:pt x="368285" y="1145754"/>
                </a:cubicBezTo>
                <a:cubicBezTo>
                  <a:pt x="371957" y="1134737"/>
                  <a:pt x="376485" y="1123970"/>
                  <a:pt x="379302" y="1112704"/>
                </a:cubicBezTo>
                <a:cubicBezTo>
                  <a:pt x="414819" y="970639"/>
                  <a:pt x="394712" y="807807"/>
                  <a:pt x="401335" y="672029"/>
                </a:cubicBezTo>
                <a:cubicBezTo>
                  <a:pt x="401930" y="659825"/>
                  <a:pt x="419288" y="567168"/>
                  <a:pt x="423369" y="550844"/>
                </a:cubicBezTo>
                <a:cubicBezTo>
                  <a:pt x="440589" y="481963"/>
                  <a:pt x="425645" y="553986"/>
                  <a:pt x="456420" y="484742"/>
                </a:cubicBezTo>
                <a:cubicBezTo>
                  <a:pt x="473875" y="445468"/>
                  <a:pt x="470566" y="415511"/>
                  <a:pt x="500487" y="385591"/>
                </a:cubicBezTo>
                <a:cubicBezTo>
                  <a:pt x="509850" y="376228"/>
                  <a:pt x="521438" y="368935"/>
                  <a:pt x="533538" y="363557"/>
                </a:cubicBezTo>
                <a:cubicBezTo>
                  <a:pt x="554762" y="354124"/>
                  <a:pt x="599639" y="341523"/>
                  <a:pt x="599639" y="341523"/>
                </a:cubicBezTo>
                <a:cubicBezTo>
                  <a:pt x="621673" y="345195"/>
                  <a:pt x="644069" y="347122"/>
                  <a:pt x="665740" y="352540"/>
                </a:cubicBezTo>
                <a:cubicBezTo>
                  <a:pt x="688272" y="358173"/>
                  <a:pt x="708795" y="371693"/>
                  <a:pt x="731841" y="374574"/>
                </a:cubicBezTo>
                <a:lnTo>
                  <a:pt x="819976" y="385591"/>
                </a:lnTo>
                <a:cubicBezTo>
                  <a:pt x="842010" y="400280"/>
                  <a:pt x="877705" y="404535"/>
                  <a:pt x="886078" y="429658"/>
                </a:cubicBezTo>
                <a:cubicBezTo>
                  <a:pt x="901281" y="475270"/>
                  <a:pt x="890652" y="453047"/>
                  <a:pt x="919128" y="495759"/>
                </a:cubicBezTo>
                <a:cubicBezTo>
                  <a:pt x="959307" y="616297"/>
                  <a:pt x="895227" y="433720"/>
                  <a:pt x="952179" y="561860"/>
                </a:cubicBezTo>
                <a:cubicBezTo>
                  <a:pt x="961612" y="583084"/>
                  <a:pt x="966868" y="605928"/>
                  <a:pt x="974213" y="627962"/>
                </a:cubicBezTo>
                <a:lnTo>
                  <a:pt x="1018280" y="760164"/>
                </a:lnTo>
                <a:cubicBezTo>
                  <a:pt x="1018280" y="760165"/>
                  <a:pt x="1040313" y="826264"/>
                  <a:pt x="1040314" y="826265"/>
                </a:cubicBezTo>
                <a:lnTo>
                  <a:pt x="1062347" y="859316"/>
                </a:lnTo>
                <a:cubicBezTo>
                  <a:pt x="1096787" y="997075"/>
                  <a:pt x="1052771" y="825800"/>
                  <a:pt x="1084381" y="936434"/>
                </a:cubicBezTo>
                <a:cubicBezTo>
                  <a:pt x="1112048" y="1033268"/>
                  <a:pt x="1080000" y="934307"/>
                  <a:pt x="1106415" y="1013552"/>
                </a:cubicBezTo>
                <a:cubicBezTo>
                  <a:pt x="1124645" y="1159390"/>
                  <a:pt x="1105805" y="1055486"/>
                  <a:pt x="1128449" y="1134738"/>
                </a:cubicBezTo>
                <a:cubicBezTo>
                  <a:pt x="1132609" y="1149297"/>
                  <a:pt x="1133502" y="1164888"/>
                  <a:pt x="1139466" y="1178805"/>
                </a:cubicBezTo>
                <a:cubicBezTo>
                  <a:pt x="1144682" y="1190975"/>
                  <a:pt x="1156122" y="1199757"/>
                  <a:pt x="1161499" y="1211856"/>
                </a:cubicBezTo>
                <a:cubicBezTo>
                  <a:pt x="1170932" y="1233080"/>
                  <a:pt x="1173146" y="1257184"/>
                  <a:pt x="1183533" y="1277957"/>
                </a:cubicBezTo>
                <a:cubicBezTo>
                  <a:pt x="1190878" y="1292646"/>
                  <a:pt x="1197118" y="1307941"/>
                  <a:pt x="1205567" y="1322024"/>
                </a:cubicBezTo>
                <a:cubicBezTo>
                  <a:pt x="1219192" y="1344732"/>
                  <a:pt x="1241260" y="1363004"/>
                  <a:pt x="1249634" y="1388126"/>
                </a:cubicBezTo>
                <a:cubicBezTo>
                  <a:pt x="1275855" y="1466788"/>
                  <a:pt x="1258785" y="1434902"/>
                  <a:pt x="1293702" y="1487277"/>
                </a:cubicBezTo>
                <a:cubicBezTo>
                  <a:pt x="1320117" y="1566523"/>
                  <a:pt x="1288069" y="1467561"/>
                  <a:pt x="1315735" y="1564395"/>
                </a:cubicBezTo>
                <a:cubicBezTo>
                  <a:pt x="1318925" y="1575561"/>
                  <a:pt x="1321112" y="1587294"/>
                  <a:pt x="1326752" y="1597446"/>
                </a:cubicBezTo>
                <a:cubicBezTo>
                  <a:pt x="1339613" y="1620595"/>
                  <a:pt x="1356131" y="1641513"/>
                  <a:pt x="1370820" y="1663547"/>
                </a:cubicBezTo>
                <a:cubicBezTo>
                  <a:pt x="1392854" y="1696598"/>
                  <a:pt x="1389180" y="1700270"/>
                  <a:pt x="1425904" y="1718632"/>
                </a:cubicBezTo>
                <a:cubicBezTo>
                  <a:pt x="1436291" y="1723825"/>
                  <a:pt x="1447938" y="1725976"/>
                  <a:pt x="1458955" y="1729648"/>
                </a:cubicBezTo>
                <a:cubicBezTo>
                  <a:pt x="1488333" y="1725976"/>
                  <a:pt x="1519601" y="1729628"/>
                  <a:pt x="1547090" y="1718632"/>
                </a:cubicBezTo>
                <a:cubicBezTo>
                  <a:pt x="1559384" y="1713715"/>
                  <a:pt x="1563746" y="1697680"/>
                  <a:pt x="1569123" y="1685581"/>
                </a:cubicBezTo>
                <a:cubicBezTo>
                  <a:pt x="1578556" y="1664357"/>
                  <a:pt x="1591157" y="1619480"/>
                  <a:pt x="1591157" y="1619480"/>
                </a:cubicBezTo>
                <a:cubicBezTo>
                  <a:pt x="1587485" y="1542362"/>
                  <a:pt x="1588666" y="1464859"/>
                  <a:pt x="1580140" y="1388126"/>
                </a:cubicBezTo>
                <a:cubicBezTo>
                  <a:pt x="1577575" y="1365042"/>
                  <a:pt x="1577431" y="1334907"/>
                  <a:pt x="1558106" y="1322024"/>
                </a:cubicBezTo>
                <a:lnTo>
                  <a:pt x="1525056" y="1299991"/>
                </a:lnTo>
                <a:lnTo>
                  <a:pt x="1492005" y="1200839"/>
                </a:lnTo>
                <a:cubicBezTo>
                  <a:pt x="1492002" y="1200829"/>
                  <a:pt x="1469975" y="1134749"/>
                  <a:pt x="1469972" y="1134738"/>
                </a:cubicBezTo>
                <a:cubicBezTo>
                  <a:pt x="1456139" y="1079404"/>
                  <a:pt x="1463743" y="1105034"/>
                  <a:pt x="1447938" y="1057620"/>
                </a:cubicBezTo>
                <a:cubicBezTo>
                  <a:pt x="1444266" y="1035586"/>
                  <a:pt x="1442339" y="1013189"/>
                  <a:pt x="1436921" y="991518"/>
                </a:cubicBezTo>
                <a:cubicBezTo>
                  <a:pt x="1416858" y="911267"/>
                  <a:pt x="1420208" y="945179"/>
                  <a:pt x="1392853" y="881350"/>
                </a:cubicBezTo>
                <a:cubicBezTo>
                  <a:pt x="1388279" y="870676"/>
                  <a:pt x="1387030" y="858686"/>
                  <a:pt x="1381837" y="848299"/>
                </a:cubicBezTo>
                <a:cubicBezTo>
                  <a:pt x="1375916" y="836456"/>
                  <a:pt x="1365181" y="827348"/>
                  <a:pt x="1359803" y="815248"/>
                </a:cubicBezTo>
                <a:cubicBezTo>
                  <a:pt x="1350370" y="794024"/>
                  <a:pt x="1345114" y="771181"/>
                  <a:pt x="1337769" y="749147"/>
                </a:cubicBezTo>
                <a:lnTo>
                  <a:pt x="1326752" y="716097"/>
                </a:lnTo>
                <a:cubicBezTo>
                  <a:pt x="1323080" y="705080"/>
                  <a:pt x="1322176" y="692709"/>
                  <a:pt x="1315735" y="683046"/>
                </a:cubicBezTo>
                <a:cubicBezTo>
                  <a:pt x="1252585" y="588316"/>
                  <a:pt x="1328302" y="708177"/>
                  <a:pt x="1282685" y="616945"/>
                </a:cubicBezTo>
                <a:cubicBezTo>
                  <a:pt x="1276763" y="605102"/>
                  <a:pt x="1266573" y="595737"/>
                  <a:pt x="1260651" y="583894"/>
                </a:cubicBezTo>
                <a:cubicBezTo>
                  <a:pt x="1228763" y="520119"/>
                  <a:pt x="1279237" y="580448"/>
                  <a:pt x="1216584" y="517793"/>
                </a:cubicBezTo>
                <a:cubicBezTo>
                  <a:pt x="1188892" y="434718"/>
                  <a:pt x="1229468" y="533897"/>
                  <a:pt x="1172516" y="462709"/>
                </a:cubicBezTo>
                <a:cubicBezTo>
                  <a:pt x="1134617" y="415336"/>
                  <a:pt x="1197037" y="438107"/>
                  <a:pt x="1128449" y="407624"/>
                </a:cubicBezTo>
                <a:cubicBezTo>
                  <a:pt x="1107225" y="398191"/>
                  <a:pt x="1062347" y="385591"/>
                  <a:pt x="1062347" y="385591"/>
                </a:cubicBezTo>
                <a:cubicBezTo>
                  <a:pt x="1010936" y="308472"/>
                  <a:pt x="1040314" y="334178"/>
                  <a:pt x="985229" y="297456"/>
                </a:cubicBezTo>
                <a:cubicBezTo>
                  <a:pt x="926472" y="301128"/>
                  <a:pt x="867830" y="308473"/>
                  <a:pt x="808959" y="308473"/>
                </a:cubicBezTo>
                <a:cubicBezTo>
                  <a:pt x="647928" y="308473"/>
                  <a:pt x="772985" y="301932"/>
                  <a:pt x="687774" y="286439"/>
                </a:cubicBezTo>
                <a:cubicBezTo>
                  <a:pt x="658645" y="281143"/>
                  <a:pt x="629017" y="279094"/>
                  <a:pt x="599639" y="275422"/>
                </a:cubicBezTo>
                <a:cubicBezTo>
                  <a:pt x="581278" y="279094"/>
                  <a:pt x="561303" y="278065"/>
                  <a:pt x="544555" y="286439"/>
                </a:cubicBezTo>
                <a:cubicBezTo>
                  <a:pt x="521739" y="297847"/>
                  <a:pt x="470922" y="375137"/>
                  <a:pt x="467437" y="385591"/>
                </a:cubicBezTo>
                <a:cubicBezTo>
                  <a:pt x="463765" y="396608"/>
                  <a:pt x="463674" y="409573"/>
                  <a:pt x="456420" y="418641"/>
                </a:cubicBezTo>
                <a:cubicBezTo>
                  <a:pt x="448148" y="428980"/>
                  <a:pt x="434386" y="433330"/>
                  <a:pt x="423369" y="440675"/>
                </a:cubicBezTo>
                <a:cubicBezTo>
                  <a:pt x="397663" y="517793"/>
                  <a:pt x="423369" y="499431"/>
                  <a:pt x="368285" y="517793"/>
                </a:cubicBezTo>
                <a:cubicBezTo>
                  <a:pt x="345659" y="585670"/>
                  <a:pt x="366506" y="516560"/>
                  <a:pt x="346251" y="627962"/>
                </a:cubicBezTo>
                <a:cubicBezTo>
                  <a:pt x="343542" y="642859"/>
                  <a:pt x="338519" y="657248"/>
                  <a:pt x="335234" y="672029"/>
                </a:cubicBezTo>
                <a:cubicBezTo>
                  <a:pt x="331172" y="690308"/>
                  <a:pt x="327889" y="708752"/>
                  <a:pt x="324217" y="727114"/>
                </a:cubicBezTo>
                <a:cubicBezTo>
                  <a:pt x="328081" y="769617"/>
                  <a:pt x="333619" y="863871"/>
                  <a:pt x="346251" y="914400"/>
                </a:cubicBezTo>
                <a:cubicBezTo>
                  <a:pt x="351884" y="936932"/>
                  <a:pt x="360940" y="958467"/>
                  <a:pt x="368285" y="980501"/>
                </a:cubicBezTo>
                <a:lnTo>
                  <a:pt x="379302" y="1013552"/>
                </a:lnTo>
                <a:cubicBezTo>
                  <a:pt x="375630" y="1039258"/>
                  <a:pt x="379898" y="1067444"/>
                  <a:pt x="368285" y="1090670"/>
                </a:cubicBezTo>
                <a:cubicBezTo>
                  <a:pt x="363092" y="1101057"/>
                  <a:pt x="362908" y="1067771"/>
                  <a:pt x="357268" y="1057620"/>
                </a:cubicBezTo>
                <a:cubicBezTo>
                  <a:pt x="344407" y="1034471"/>
                  <a:pt x="313200" y="991518"/>
                  <a:pt x="313200" y="991518"/>
                </a:cubicBezTo>
                <a:cubicBezTo>
                  <a:pt x="304240" y="964636"/>
                  <a:pt x="301507" y="946774"/>
                  <a:pt x="280150" y="925417"/>
                </a:cubicBezTo>
                <a:cubicBezTo>
                  <a:pt x="253962" y="899229"/>
                  <a:pt x="213725" y="892259"/>
                  <a:pt x="180998" y="881350"/>
                </a:cubicBezTo>
                <a:cubicBezTo>
                  <a:pt x="123311" y="862121"/>
                  <a:pt x="159448" y="871976"/>
                  <a:pt x="70829" y="859316"/>
                </a:cubicBezTo>
                <a:cubicBezTo>
                  <a:pt x="74501" y="833610"/>
                  <a:pt x="70233" y="805424"/>
                  <a:pt x="81846" y="782198"/>
                </a:cubicBezTo>
                <a:cubicBezTo>
                  <a:pt x="87040" y="771811"/>
                  <a:pt x="106685" y="779393"/>
                  <a:pt x="114897" y="771181"/>
                </a:cubicBezTo>
                <a:cubicBezTo>
                  <a:pt x="133622" y="752456"/>
                  <a:pt x="144275" y="727114"/>
                  <a:pt x="158964" y="705080"/>
                </a:cubicBezTo>
                <a:cubicBezTo>
                  <a:pt x="166309" y="694063"/>
                  <a:pt x="168437" y="676216"/>
                  <a:pt x="180998" y="672029"/>
                </a:cubicBezTo>
                <a:lnTo>
                  <a:pt x="214049" y="661012"/>
                </a:lnTo>
                <a:cubicBezTo>
                  <a:pt x="223009" y="634133"/>
                  <a:pt x="225744" y="616266"/>
                  <a:pt x="247099" y="594911"/>
                </a:cubicBezTo>
                <a:cubicBezTo>
                  <a:pt x="256462" y="585548"/>
                  <a:pt x="269133" y="580222"/>
                  <a:pt x="280150" y="572877"/>
                </a:cubicBezTo>
                <a:lnTo>
                  <a:pt x="302184" y="506776"/>
                </a:lnTo>
                <a:cubicBezTo>
                  <a:pt x="305856" y="495759"/>
                  <a:pt x="302183" y="477398"/>
                  <a:pt x="313200" y="473726"/>
                </a:cubicBezTo>
                <a:lnTo>
                  <a:pt x="346251" y="462709"/>
                </a:lnTo>
                <a:cubicBezTo>
                  <a:pt x="397663" y="385590"/>
                  <a:pt x="368285" y="411296"/>
                  <a:pt x="423369" y="374574"/>
                </a:cubicBezTo>
                <a:cubicBezTo>
                  <a:pt x="440019" y="307973"/>
                  <a:pt x="429597" y="344872"/>
                  <a:pt x="456420" y="264405"/>
                </a:cubicBezTo>
                <a:cubicBezTo>
                  <a:pt x="460092" y="253388"/>
                  <a:pt x="457774" y="237796"/>
                  <a:pt x="467437" y="231354"/>
                </a:cubicBezTo>
                <a:cubicBezTo>
                  <a:pt x="510150" y="202879"/>
                  <a:pt x="487926" y="213508"/>
                  <a:pt x="533538" y="198304"/>
                </a:cubicBezTo>
                <a:lnTo>
                  <a:pt x="676757" y="209321"/>
                </a:lnTo>
                <a:cubicBezTo>
                  <a:pt x="778225" y="218545"/>
                  <a:pt x="747583" y="210896"/>
                  <a:pt x="808959" y="231354"/>
                </a:cubicBezTo>
                <a:cubicBezTo>
                  <a:pt x="830993" y="224010"/>
                  <a:pt x="855736" y="222205"/>
                  <a:pt x="875061" y="209321"/>
                </a:cubicBezTo>
                <a:cubicBezTo>
                  <a:pt x="908218" y="187216"/>
                  <a:pt x="929261" y="168999"/>
                  <a:pt x="974213" y="165253"/>
                </a:cubicBezTo>
                <a:cubicBezTo>
                  <a:pt x="1018280" y="161581"/>
                  <a:pt x="1062438" y="158865"/>
                  <a:pt x="1106415" y="154236"/>
                </a:cubicBezTo>
                <a:cubicBezTo>
                  <a:pt x="1132239" y="151518"/>
                  <a:pt x="1157985" y="147865"/>
                  <a:pt x="1183533" y="143220"/>
                </a:cubicBezTo>
                <a:cubicBezTo>
                  <a:pt x="1198430" y="140512"/>
                  <a:pt x="1212592" y="134204"/>
                  <a:pt x="1227600" y="132203"/>
                </a:cubicBezTo>
                <a:cubicBezTo>
                  <a:pt x="1267806" y="126842"/>
                  <a:pt x="1308391" y="124858"/>
                  <a:pt x="1348786" y="121186"/>
                </a:cubicBezTo>
                <a:cubicBezTo>
                  <a:pt x="1491610" y="73577"/>
                  <a:pt x="1391685" y="98097"/>
                  <a:pt x="1657258" y="110169"/>
                </a:cubicBezTo>
                <a:cubicBezTo>
                  <a:pt x="1668275" y="117514"/>
                  <a:pt x="1678209" y="126825"/>
                  <a:pt x="1690309" y="132203"/>
                </a:cubicBezTo>
                <a:cubicBezTo>
                  <a:pt x="1711533" y="141636"/>
                  <a:pt x="1756410" y="154236"/>
                  <a:pt x="1756410" y="154236"/>
                </a:cubicBezTo>
                <a:cubicBezTo>
                  <a:pt x="1767427" y="150564"/>
                  <a:pt x="1777848" y="143220"/>
                  <a:pt x="1789461" y="143220"/>
                </a:cubicBezTo>
                <a:cubicBezTo>
                  <a:pt x="1848332" y="143220"/>
                  <a:pt x="1907152" y="148378"/>
                  <a:pt x="1965731" y="154236"/>
                </a:cubicBezTo>
                <a:cubicBezTo>
                  <a:pt x="1985491" y="156212"/>
                  <a:pt x="2022718" y="169560"/>
                  <a:pt x="2042849" y="176270"/>
                </a:cubicBezTo>
                <a:cubicBezTo>
                  <a:pt x="2083244" y="172598"/>
                  <a:pt x="2124090" y="172302"/>
                  <a:pt x="2164034" y="165253"/>
                </a:cubicBezTo>
                <a:cubicBezTo>
                  <a:pt x="2186906" y="161217"/>
                  <a:pt x="2208101" y="150564"/>
                  <a:pt x="2230135" y="143220"/>
                </a:cubicBezTo>
                <a:lnTo>
                  <a:pt x="2263186" y="132203"/>
                </a:lnTo>
                <a:cubicBezTo>
                  <a:pt x="2310926" y="135875"/>
                  <a:pt x="2359344" y="134396"/>
                  <a:pt x="2406405" y="143220"/>
                </a:cubicBezTo>
                <a:cubicBezTo>
                  <a:pt x="2458408" y="152970"/>
                  <a:pt x="2427122" y="169114"/>
                  <a:pt x="2450473" y="198304"/>
                </a:cubicBezTo>
                <a:cubicBezTo>
                  <a:pt x="2458744" y="208643"/>
                  <a:pt x="2472506" y="212993"/>
                  <a:pt x="2483523" y="220338"/>
                </a:cubicBezTo>
                <a:cubicBezTo>
                  <a:pt x="2490868" y="231355"/>
                  <a:pt x="2500179" y="241289"/>
                  <a:pt x="2505557" y="253388"/>
                </a:cubicBezTo>
                <a:cubicBezTo>
                  <a:pt x="2529525" y="307316"/>
                  <a:pt x="2523819" y="314258"/>
                  <a:pt x="2538608" y="363557"/>
                </a:cubicBezTo>
                <a:cubicBezTo>
                  <a:pt x="2545282" y="385803"/>
                  <a:pt x="2553297" y="407624"/>
                  <a:pt x="2560641" y="429658"/>
                </a:cubicBezTo>
                <a:lnTo>
                  <a:pt x="2582675" y="495759"/>
                </a:lnTo>
                <a:cubicBezTo>
                  <a:pt x="2586347" y="506776"/>
                  <a:pt x="2587250" y="519147"/>
                  <a:pt x="2593692" y="528810"/>
                </a:cubicBezTo>
                <a:cubicBezTo>
                  <a:pt x="2608381" y="550844"/>
                  <a:pt x="2629385" y="569789"/>
                  <a:pt x="2637759" y="594911"/>
                </a:cubicBezTo>
                <a:cubicBezTo>
                  <a:pt x="2652963" y="640523"/>
                  <a:pt x="2642334" y="618300"/>
                  <a:pt x="2670810" y="661012"/>
                </a:cubicBezTo>
                <a:cubicBezTo>
                  <a:pt x="2701217" y="752234"/>
                  <a:pt x="2679961" y="707791"/>
                  <a:pt x="2736911" y="793215"/>
                </a:cubicBezTo>
                <a:cubicBezTo>
                  <a:pt x="2744256" y="804232"/>
                  <a:pt x="2747928" y="818920"/>
                  <a:pt x="2758945" y="826265"/>
                </a:cubicBezTo>
                <a:lnTo>
                  <a:pt x="2825046" y="870333"/>
                </a:lnTo>
                <a:cubicBezTo>
                  <a:pt x="2839735" y="892367"/>
                  <a:pt x="2860740" y="911312"/>
                  <a:pt x="2869114" y="936434"/>
                </a:cubicBezTo>
                <a:lnTo>
                  <a:pt x="2891147" y="1002535"/>
                </a:lnTo>
                <a:cubicBezTo>
                  <a:pt x="2887475" y="1028241"/>
                  <a:pt x="2889775" y="1055543"/>
                  <a:pt x="2880131" y="1079653"/>
                </a:cubicBezTo>
                <a:cubicBezTo>
                  <a:pt x="2874345" y="1094119"/>
                  <a:pt x="2859049" y="1102730"/>
                  <a:pt x="2847080" y="1112704"/>
                </a:cubicBezTo>
                <a:cubicBezTo>
                  <a:pt x="2836908" y="1121181"/>
                  <a:pt x="2826199" y="1129522"/>
                  <a:pt x="2814029" y="1134738"/>
                </a:cubicBezTo>
                <a:cubicBezTo>
                  <a:pt x="2800112" y="1140702"/>
                  <a:pt x="2784520" y="1141595"/>
                  <a:pt x="2769962" y="1145754"/>
                </a:cubicBezTo>
                <a:cubicBezTo>
                  <a:pt x="2758796" y="1148944"/>
                  <a:pt x="2747928" y="1153099"/>
                  <a:pt x="2736911" y="1156771"/>
                </a:cubicBezTo>
                <a:cubicBezTo>
                  <a:pt x="2718550" y="1153099"/>
                  <a:pt x="2695068" y="1158995"/>
                  <a:pt x="2681827" y="1145754"/>
                </a:cubicBezTo>
                <a:cubicBezTo>
                  <a:pt x="2668586" y="1132513"/>
                  <a:pt x="2673657" y="1109177"/>
                  <a:pt x="2670810" y="1090670"/>
                </a:cubicBezTo>
                <a:cubicBezTo>
                  <a:pt x="2650178" y="956563"/>
                  <a:pt x="2670931" y="1047085"/>
                  <a:pt x="2648776" y="958468"/>
                </a:cubicBezTo>
                <a:cubicBezTo>
                  <a:pt x="2643479" y="910798"/>
                  <a:pt x="2639895" y="852456"/>
                  <a:pt x="2626743" y="804232"/>
                </a:cubicBezTo>
                <a:cubicBezTo>
                  <a:pt x="2620632" y="781824"/>
                  <a:pt x="2612054" y="760164"/>
                  <a:pt x="2604709" y="738130"/>
                </a:cubicBezTo>
                <a:cubicBezTo>
                  <a:pt x="2601037" y="727113"/>
                  <a:pt x="2600134" y="714742"/>
                  <a:pt x="2593692" y="705080"/>
                </a:cubicBezTo>
                <a:cubicBezTo>
                  <a:pt x="2586347" y="694063"/>
                  <a:pt x="2577580" y="683872"/>
                  <a:pt x="2571658" y="672029"/>
                </a:cubicBezTo>
                <a:cubicBezTo>
                  <a:pt x="2566465" y="661642"/>
                  <a:pt x="2565834" y="649366"/>
                  <a:pt x="2560641" y="638979"/>
                </a:cubicBezTo>
                <a:cubicBezTo>
                  <a:pt x="2554720" y="627136"/>
                  <a:pt x="2543985" y="618027"/>
                  <a:pt x="2538608" y="605928"/>
                </a:cubicBezTo>
                <a:cubicBezTo>
                  <a:pt x="2529175" y="584704"/>
                  <a:pt x="2523919" y="561861"/>
                  <a:pt x="2516574" y="539827"/>
                </a:cubicBezTo>
                <a:lnTo>
                  <a:pt x="2494540" y="473726"/>
                </a:lnTo>
                <a:cubicBezTo>
                  <a:pt x="2490868" y="462709"/>
                  <a:pt x="2485800" y="452062"/>
                  <a:pt x="2483523" y="440675"/>
                </a:cubicBezTo>
                <a:cubicBezTo>
                  <a:pt x="2476179" y="403952"/>
                  <a:pt x="2492651" y="351279"/>
                  <a:pt x="2461490" y="330506"/>
                </a:cubicBezTo>
                <a:lnTo>
                  <a:pt x="2395388" y="286439"/>
                </a:lnTo>
                <a:cubicBezTo>
                  <a:pt x="2384371" y="279095"/>
                  <a:pt x="2374899" y="268592"/>
                  <a:pt x="2362338" y="264405"/>
                </a:cubicBezTo>
                <a:lnTo>
                  <a:pt x="2329287" y="253388"/>
                </a:lnTo>
                <a:cubicBezTo>
                  <a:pt x="2064743" y="279843"/>
                  <a:pt x="2394389" y="253388"/>
                  <a:pt x="2075899" y="253388"/>
                </a:cubicBezTo>
                <a:cubicBezTo>
                  <a:pt x="2038993" y="253388"/>
                  <a:pt x="2002454" y="260733"/>
                  <a:pt x="1965731" y="264405"/>
                </a:cubicBezTo>
                <a:cubicBezTo>
                  <a:pt x="1902584" y="359126"/>
                  <a:pt x="1978293" y="239282"/>
                  <a:pt x="1932680" y="330506"/>
                </a:cubicBezTo>
                <a:cubicBezTo>
                  <a:pt x="1889967" y="415931"/>
                  <a:pt x="1927320" y="313536"/>
                  <a:pt x="1899629" y="396607"/>
                </a:cubicBezTo>
                <a:cubicBezTo>
                  <a:pt x="1895957" y="481070"/>
                  <a:pt x="1894858" y="565684"/>
                  <a:pt x="1888613" y="649995"/>
                </a:cubicBezTo>
                <a:cubicBezTo>
                  <a:pt x="1887495" y="665095"/>
                  <a:pt x="1880085" y="679128"/>
                  <a:pt x="1877596" y="694063"/>
                </a:cubicBezTo>
                <a:cubicBezTo>
                  <a:pt x="1872729" y="723267"/>
                  <a:pt x="1876697" y="754374"/>
                  <a:pt x="1866579" y="782198"/>
                </a:cubicBezTo>
                <a:cubicBezTo>
                  <a:pt x="1861255" y="796840"/>
                  <a:pt x="1844545" y="804231"/>
                  <a:pt x="1833528" y="815248"/>
                </a:cubicBezTo>
                <a:lnTo>
                  <a:pt x="1811494" y="881350"/>
                </a:lnTo>
                <a:lnTo>
                  <a:pt x="1800478" y="914400"/>
                </a:lnTo>
                <a:cubicBezTo>
                  <a:pt x="1792226" y="972165"/>
                  <a:pt x="1788634" y="1001575"/>
                  <a:pt x="1778444" y="1057620"/>
                </a:cubicBezTo>
                <a:cubicBezTo>
                  <a:pt x="1775094" y="1076043"/>
                  <a:pt x="1772354" y="1094639"/>
                  <a:pt x="1767427" y="1112704"/>
                </a:cubicBezTo>
                <a:cubicBezTo>
                  <a:pt x="1761316" y="1135111"/>
                  <a:pt x="1752738" y="1156771"/>
                  <a:pt x="1745393" y="1178805"/>
                </a:cubicBezTo>
                <a:lnTo>
                  <a:pt x="1723359" y="1244906"/>
                </a:lnTo>
                <a:cubicBezTo>
                  <a:pt x="1686338" y="1355972"/>
                  <a:pt x="1742823" y="1183702"/>
                  <a:pt x="1701326" y="1322024"/>
                </a:cubicBezTo>
                <a:cubicBezTo>
                  <a:pt x="1694652" y="1344270"/>
                  <a:pt x="1686637" y="1366092"/>
                  <a:pt x="1679292" y="1388126"/>
                </a:cubicBezTo>
                <a:lnTo>
                  <a:pt x="1668275" y="1421176"/>
                </a:lnTo>
                <a:cubicBezTo>
                  <a:pt x="1671947" y="1505639"/>
                  <a:pt x="1665935" y="1591083"/>
                  <a:pt x="1679292" y="1674564"/>
                </a:cubicBezTo>
                <a:cubicBezTo>
                  <a:pt x="1681384" y="1687638"/>
                  <a:pt x="1700243" y="1691220"/>
                  <a:pt x="1712343" y="1696598"/>
                </a:cubicBezTo>
                <a:cubicBezTo>
                  <a:pt x="1733567" y="1706031"/>
                  <a:pt x="1756410" y="1711288"/>
                  <a:pt x="1778444" y="1718632"/>
                </a:cubicBezTo>
                <a:cubicBezTo>
                  <a:pt x="1825849" y="1734433"/>
                  <a:pt x="1800241" y="1726835"/>
                  <a:pt x="1855562" y="1740665"/>
                </a:cubicBezTo>
                <a:lnTo>
                  <a:pt x="1921663" y="1729648"/>
                </a:lnTo>
                <a:cubicBezTo>
                  <a:pt x="1944078" y="1675211"/>
                  <a:pt x="1926822" y="1611958"/>
                  <a:pt x="1932680" y="1553379"/>
                </a:cubicBezTo>
                <a:cubicBezTo>
                  <a:pt x="1935059" y="1529592"/>
                  <a:pt x="1960800" y="1458004"/>
                  <a:pt x="1965731" y="1443210"/>
                </a:cubicBezTo>
                <a:cubicBezTo>
                  <a:pt x="1997248" y="1348658"/>
                  <a:pt x="1948990" y="1499151"/>
                  <a:pt x="1987764" y="1344058"/>
                </a:cubicBezTo>
                <a:cubicBezTo>
                  <a:pt x="1993397" y="1321526"/>
                  <a:pt x="2009798" y="1277957"/>
                  <a:pt x="2009798" y="1277957"/>
                </a:cubicBezTo>
                <a:cubicBezTo>
                  <a:pt x="2025098" y="1170860"/>
                  <a:pt x="2014517" y="1226032"/>
                  <a:pt x="2042849" y="1112704"/>
                </a:cubicBezTo>
                <a:cubicBezTo>
                  <a:pt x="2046521" y="1098015"/>
                  <a:pt x="2049078" y="1083000"/>
                  <a:pt x="2053866" y="1068636"/>
                </a:cubicBezTo>
                <a:lnTo>
                  <a:pt x="2075899" y="1002535"/>
                </a:lnTo>
                <a:lnTo>
                  <a:pt x="2086916" y="969485"/>
                </a:lnTo>
                <a:cubicBezTo>
                  <a:pt x="2090588" y="829938"/>
                  <a:pt x="2088437" y="690116"/>
                  <a:pt x="2097933" y="550844"/>
                </a:cubicBezTo>
                <a:cubicBezTo>
                  <a:pt x="2099513" y="527672"/>
                  <a:pt x="2112622" y="506776"/>
                  <a:pt x="2119967" y="484742"/>
                </a:cubicBezTo>
                <a:cubicBezTo>
                  <a:pt x="2123639" y="473725"/>
                  <a:pt x="2124543" y="461354"/>
                  <a:pt x="2130984" y="451692"/>
                </a:cubicBezTo>
                <a:cubicBezTo>
                  <a:pt x="2138328" y="440675"/>
                  <a:pt x="2147640" y="430740"/>
                  <a:pt x="2153017" y="418641"/>
                </a:cubicBezTo>
                <a:cubicBezTo>
                  <a:pt x="2170470" y="379371"/>
                  <a:pt x="2167166" y="349408"/>
                  <a:pt x="2197085" y="319489"/>
                </a:cubicBezTo>
                <a:cubicBezTo>
                  <a:pt x="2206447" y="310127"/>
                  <a:pt x="2218292" y="303377"/>
                  <a:pt x="2230135" y="297456"/>
                </a:cubicBezTo>
                <a:cubicBezTo>
                  <a:pt x="2240522" y="292263"/>
                  <a:pt x="2252169" y="290111"/>
                  <a:pt x="2263186" y="286439"/>
                </a:cubicBezTo>
                <a:cubicBezTo>
                  <a:pt x="2284139" y="290630"/>
                  <a:pt x="2328736" y="297181"/>
                  <a:pt x="2351321" y="308473"/>
                </a:cubicBezTo>
                <a:cubicBezTo>
                  <a:pt x="2363164" y="314394"/>
                  <a:pt x="2373355" y="323162"/>
                  <a:pt x="2384372" y="330506"/>
                </a:cubicBezTo>
                <a:lnTo>
                  <a:pt x="2428439" y="396607"/>
                </a:lnTo>
                <a:cubicBezTo>
                  <a:pt x="2435784" y="407624"/>
                  <a:pt x="2446286" y="417097"/>
                  <a:pt x="2450473" y="429658"/>
                </a:cubicBezTo>
                <a:lnTo>
                  <a:pt x="2472506" y="495759"/>
                </a:lnTo>
                <a:lnTo>
                  <a:pt x="2483523" y="528810"/>
                </a:lnTo>
                <a:cubicBezTo>
                  <a:pt x="2487195" y="565533"/>
                  <a:pt x="2487739" y="602705"/>
                  <a:pt x="2494540" y="638979"/>
                </a:cubicBezTo>
                <a:cubicBezTo>
                  <a:pt x="2498820" y="661807"/>
                  <a:pt x="2509229" y="683046"/>
                  <a:pt x="2516574" y="705080"/>
                </a:cubicBezTo>
                <a:cubicBezTo>
                  <a:pt x="2531778" y="750691"/>
                  <a:pt x="2521150" y="728468"/>
                  <a:pt x="2549625" y="771181"/>
                </a:cubicBezTo>
                <a:lnTo>
                  <a:pt x="2615726" y="969485"/>
                </a:lnTo>
                <a:lnTo>
                  <a:pt x="2637759" y="1035586"/>
                </a:lnTo>
                <a:lnTo>
                  <a:pt x="2648776" y="1068636"/>
                </a:lnTo>
                <a:cubicBezTo>
                  <a:pt x="2652448" y="1109031"/>
                  <a:pt x="2644729" y="1152161"/>
                  <a:pt x="2659793" y="1189822"/>
                </a:cubicBezTo>
                <a:cubicBezTo>
                  <a:pt x="2664106" y="1200604"/>
                  <a:pt x="2682457" y="1183999"/>
                  <a:pt x="2692844" y="1178805"/>
                </a:cubicBezTo>
                <a:cubicBezTo>
                  <a:pt x="2704687" y="1172884"/>
                  <a:pt x="2714051" y="1162692"/>
                  <a:pt x="2725894" y="1156771"/>
                </a:cubicBezTo>
                <a:cubicBezTo>
                  <a:pt x="2753016" y="1143210"/>
                  <a:pt x="2799657" y="1138969"/>
                  <a:pt x="2825046" y="1134738"/>
                </a:cubicBezTo>
                <a:cubicBezTo>
                  <a:pt x="2832391" y="1123721"/>
                  <a:pt x="2838603" y="1111859"/>
                  <a:pt x="2847080" y="1101687"/>
                </a:cubicBezTo>
                <a:cubicBezTo>
                  <a:pt x="2864484" y="1080802"/>
                  <a:pt x="2888421" y="1058983"/>
                  <a:pt x="2913181" y="1046603"/>
                </a:cubicBezTo>
                <a:cubicBezTo>
                  <a:pt x="2923568" y="1041410"/>
                  <a:pt x="2935215" y="1039258"/>
                  <a:pt x="2946232" y="1035586"/>
                </a:cubicBezTo>
                <a:cubicBezTo>
                  <a:pt x="2942560" y="965812"/>
                  <a:pt x="2948918" y="894778"/>
                  <a:pt x="2935215" y="826265"/>
                </a:cubicBezTo>
                <a:cubicBezTo>
                  <a:pt x="2930022" y="800298"/>
                  <a:pt x="2905836" y="782198"/>
                  <a:pt x="2891147" y="760164"/>
                </a:cubicBezTo>
                <a:cubicBezTo>
                  <a:pt x="2828718" y="666521"/>
                  <a:pt x="2931546" y="811579"/>
                  <a:pt x="2803013" y="683046"/>
                </a:cubicBezTo>
                <a:cubicBezTo>
                  <a:pt x="2760599" y="640632"/>
                  <a:pt x="2782926" y="658637"/>
                  <a:pt x="2736911" y="627962"/>
                </a:cubicBezTo>
                <a:cubicBezTo>
                  <a:pt x="2727211" y="598861"/>
                  <a:pt x="2710238" y="538280"/>
                  <a:pt x="2681827" y="528810"/>
                </a:cubicBezTo>
                <a:lnTo>
                  <a:pt x="2648776" y="517793"/>
                </a:lnTo>
                <a:cubicBezTo>
                  <a:pt x="2637759" y="510448"/>
                  <a:pt x="2623997" y="506098"/>
                  <a:pt x="2615726" y="495759"/>
                </a:cubicBezTo>
                <a:cubicBezTo>
                  <a:pt x="2608472" y="486691"/>
                  <a:pt x="2607899" y="473875"/>
                  <a:pt x="2604709" y="462709"/>
                </a:cubicBezTo>
                <a:cubicBezTo>
                  <a:pt x="2568090" y="334544"/>
                  <a:pt x="2625959" y="525672"/>
                  <a:pt x="2582675" y="352540"/>
                </a:cubicBezTo>
                <a:cubicBezTo>
                  <a:pt x="2577042" y="330008"/>
                  <a:pt x="2567985" y="308473"/>
                  <a:pt x="2560641" y="286439"/>
                </a:cubicBezTo>
                <a:lnTo>
                  <a:pt x="2538608" y="220338"/>
                </a:lnTo>
                <a:cubicBezTo>
                  <a:pt x="2534936" y="209321"/>
                  <a:pt x="2537254" y="193729"/>
                  <a:pt x="2527591" y="187287"/>
                </a:cubicBezTo>
                <a:lnTo>
                  <a:pt x="2494540" y="165253"/>
                </a:lnTo>
                <a:cubicBezTo>
                  <a:pt x="2487195" y="154236"/>
                  <a:pt x="2483734" y="139220"/>
                  <a:pt x="2472506" y="132203"/>
                </a:cubicBezTo>
                <a:cubicBezTo>
                  <a:pt x="2452811" y="119894"/>
                  <a:pt x="2406405" y="110169"/>
                  <a:pt x="2406405" y="110169"/>
                </a:cubicBezTo>
                <a:cubicBezTo>
                  <a:pt x="2395388" y="102824"/>
                  <a:pt x="2385198" y="94056"/>
                  <a:pt x="2373355" y="88135"/>
                </a:cubicBezTo>
                <a:cubicBezTo>
                  <a:pt x="2339390" y="71152"/>
                  <a:pt x="2282549" y="69899"/>
                  <a:pt x="2252169" y="66101"/>
                </a:cubicBezTo>
                <a:cubicBezTo>
                  <a:pt x="2090664" y="12269"/>
                  <a:pt x="2264748" y="66747"/>
                  <a:pt x="1822511" y="44068"/>
                </a:cubicBezTo>
                <a:cubicBezTo>
                  <a:pt x="1791657" y="42486"/>
                  <a:pt x="1782297" y="23961"/>
                  <a:pt x="1756410" y="11017"/>
                </a:cubicBezTo>
                <a:cubicBezTo>
                  <a:pt x="1746023" y="5824"/>
                  <a:pt x="1734376" y="3672"/>
                  <a:pt x="1723359" y="0"/>
                </a:cubicBezTo>
                <a:cubicBezTo>
                  <a:pt x="1697653" y="3672"/>
                  <a:pt x="1671704" y="5924"/>
                  <a:pt x="1646241" y="11017"/>
                </a:cubicBezTo>
                <a:cubicBezTo>
                  <a:pt x="1550257" y="30214"/>
                  <a:pt x="1687785" y="14795"/>
                  <a:pt x="1569123" y="33051"/>
                </a:cubicBezTo>
                <a:cubicBezTo>
                  <a:pt x="1521437" y="40387"/>
                  <a:pt x="1453289" y="42731"/>
                  <a:pt x="1403870" y="55085"/>
                </a:cubicBezTo>
                <a:cubicBezTo>
                  <a:pt x="1381338" y="60718"/>
                  <a:pt x="1360986" y="76491"/>
                  <a:pt x="1337769" y="77118"/>
                </a:cubicBezTo>
                <a:lnTo>
                  <a:pt x="930145" y="88135"/>
                </a:lnTo>
                <a:cubicBezTo>
                  <a:pt x="919128" y="91807"/>
                  <a:pt x="907246" y="93512"/>
                  <a:pt x="897094" y="99152"/>
                </a:cubicBezTo>
                <a:cubicBezTo>
                  <a:pt x="875701" y="111037"/>
                  <a:pt x="832273" y="151784"/>
                  <a:pt x="797943" y="154236"/>
                </a:cubicBezTo>
                <a:cubicBezTo>
                  <a:pt x="706296" y="160782"/>
                  <a:pt x="614328" y="161581"/>
                  <a:pt x="522521" y="165253"/>
                </a:cubicBezTo>
                <a:cubicBezTo>
                  <a:pt x="515176" y="176270"/>
                  <a:pt x="509850" y="188941"/>
                  <a:pt x="500487" y="198304"/>
                </a:cubicBezTo>
                <a:cubicBezTo>
                  <a:pt x="472118" y="226673"/>
                  <a:pt x="451766" y="223472"/>
                  <a:pt x="412352" y="231354"/>
                </a:cubicBezTo>
                <a:lnTo>
                  <a:pt x="390319" y="297456"/>
                </a:lnTo>
                <a:cubicBezTo>
                  <a:pt x="386647" y="308473"/>
                  <a:pt x="385744" y="320844"/>
                  <a:pt x="379302" y="330506"/>
                </a:cubicBezTo>
                <a:cubicBezTo>
                  <a:pt x="348595" y="376565"/>
                  <a:pt x="341013" y="397300"/>
                  <a:pt x="302184" y="429658"/>
                </a:cubicBezTo>
                <a:cubicBezTo>
                  <a:pt x="292012" y="438135"/>
                  <a:pt x="280150" y="444347"/>
                  <a:pt x="269133" y="451692"/>
                </a:cubicBezTo>
                <a:cubicBezTo>
                  <a:pt x="234215" y="504068"/>
                  <a:pt x="251287" y="472179"/>
                  <a:pt x="225066" y="550844"/>
                </a:cubicBezTo>
                <a:cubicBezTo>
                  <a:pt x="221394" y="561861"/>
                  <a:pt x="223711" y="577452"/>
                  <a:pt x="214049" y="583894"/>
                </a:cubicBezTo>
                <a:lnTo>
                  <a:pt x="180998" y="605928"/>
                </a:lnTo>
                <a:cubicBezTo>
                  <a:pt x="153304" y="689010"/>
                  <a:pt x="190663" y="586595"/>
                  <a:pt x="147947" y="672029"/>
                </a:cubicBezTo>
                <a:cubicBezTo>
                  <a:pt x="142754" y="682416"/>
                  <a:pt x="142124" y="694693"/>
                  <a:pt x="136931" y="705080"/>
                </a:cubicBezTo>
                <a:cubicBezTo>
                  <a:pt x="124552" y="729839"/>
                  <a:pt x="102728" y="753779"/>
                  <a:pt x="81846" y="771181"/>
                </a:cubicBezTo>
                <a:cubicBezTo>
                  <a:pt x="71674" y="779657"/>
                  <a:pt x="59813" y="785870"/>
                  <a:pt x="48796" y="793215"/>
                </a:cubicBezTo>
                <a:cubicBezTo>
                  <a:pt x="38957" y="807973"/>
                  <a:pt x="0" y="848745"/>
                  <a:pt x="37779" y="870333"/>
                </a:cubicBezTo>
                <a:cubicBezTo>
                  <a:pt x="56910" y="881265"/>
                  <a:pt x="37779" y="859316"/>
                  <a:pt x="59813" y="859316"/>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419C7A4-3ECB-C1CE-1B27-711C2DA6E9CB}"/>
              </a:ext>
            </a:extLst>
          </p:cNvPr>
          <p:cNvSpPr/>
          <p:nvPr/>
        </p:nvSpPr>
        <p:spPr>
          <a:xfrm>
            <a:off x="6037243" y="3591499"/>
            <a:ext cx="922821" cy="1239811"/>
          </a:xfrm>
          <a:custGeom>
            <a:avLst/>
            <a:gdLst>
              <a:gd name="connsiteX0" fmla="*/ 0 w 922821"/>
              <a:gd name="connsiteY0" fmla="*/ 187287 h 1239811"/>
              <a:gd name="connsiteX1" fmla="*/ 55085 w 922821"/>
              <a:gd name="connsiteY1" fmla="*/ 198303 h 1239811"/>
              <a:gd name="connsiteX2" fmla="*/ 88135 w 922821"/>
              <a:gd name="connsiteY2" fmla="*/ 209320 h 1239811"/>
              <a:gd name="connsiteX3" fmla="*/ 99152 w 922821"/>
              <a:gd name="connsiteY3" fmla="*/ 242371 h 1239811"/>
              <a:gd name="connsiteX4" fmla="*/ 132203 w 922821"/>
              <a:gd name="connsiteY4" fmla="*/ 275421 h 1239811"/>
              <a:gd name="connsiteX5" fmla="*/ 209321 w 922821"/>
              <a:gd name="connsiteY5" fmla="*/ 363556 h 1239811"/>
              <a:gd name="connsiteX6" fmla="*/ 286439 w 922821"/>
              <a:gd name="connsiteY6" fmla="*/ 451691 h 1239811"/>
              <a:gd name="connsiteX7" fmla="*/ 330506 w 922821"/>
              <a:gd name="connsiteY7" fmla="*/ 517793 h 1239811"/>
              <a:gd name="connsiteX8" fmla="*/ 341523 w 922821"/>
              <a:gd name="connsiteY8" fmla="*/ 561860 h 1239811"/>
              <a:gd name="connsiteX9" fmla="*/ 385591 w 922821"/>
              <a:gd name="connsiteY9" fmla="*/ 661012 h 1239811"/>
              <a:gd name="connsiteX10" fmla="*/ 418641 w 922821"/>
              <a:gd name="connsiteY10" fmla="*/ 771181 h 1239811"/>
              <a:gd name="connsiteX11" fmla="*/ 429658 w 922821"/>
              <a:gd name="connsiteY11" fmla="*/ 804231 h 1239811"/>
              <a:gd name="connsiteX12" fmla="*/ 440675 w 922821"/>
              <a:gd name="connsiteY12" fmla="*/ 837282 h 1239811"/>
              <a:gd name="connsiteX13" fmla="*/ 462709 w 922821"/>
              <a:gd name="connsiteY13" fmla="*/ 870332 h 1239811"/>
              <a:gd name="connsiteX14" fmla="*/ 473726 w 922821"/>
              <a:gd name="connsiteY14" fmla="*/ 914400 h 1239811"/>
              <a:gd name="connsiteX15" fmla="*/ 484743 w 922821"/>
              <a:gd name="connsiteY15" fmla="*/ 947450 h 1239811"/>
              <a:gd name="connsiteX16" fmla="*/ 495759 w 922821"/>
              <a:gd name="connsiteY16" fmla="*/ 1013552 h 1239811"/>
              <a:gd name="connsiteX17" fmla="*/ 517793 w 922821"/>
              <a:gd name="connsiteY17" fmla="*/ 1079653 h 1239811"/>
              <a:gd name="connsiteX18" fmla="*/ 550844 w 922821"/>
              <a:gd name="connsiteY18" fmla="*/ 1200838 h 1239811"/>
              <a:gd name="connsiteX19" fmla="*/ 583894 w 922821"/>
              <a:gd name="connsiteY19" fmla="*/ 1222872 h 1239811"/>
              <a:gd name="connsiteX20" fmla="*/ 616945 w 922821"/>
              <a:gd name="connsiteY20" fmla="*/ 1211855 h 1239811"/>
              <a:gd name="connsiteX21" fmla="*/ 583894 w 922821"/>
              <a:gd name="connsiteY21" fmla="*/ 1057619 h 1239811"/>
              <a:gd name="connsiteX22" fmla="*/ 561861 w 922821"/>
              <a:gd name="connsiteY22" fmla="*/ 1024568 h 1239811"/>
              <a:gd name="connsiteX23" fmla="*/ 550844 w 922821"/>
              <a:gd name="connsiteY23" fmla="*/ 991518 h 1239811"/>
              <a:gd name="connsiteX24" fmla="*/ 528810 w 922821"/>
              <a:gd name="connsiteY24" fmla="*/ 881349 h 1239811"/>
              <a:gd name="connsiteX25" fmla="*/ 506776 w 922821"/>
              <a:gd name="connsiteY25" fmla="*/ 815248 h 1239811"/>
              <a:gd name="connsiteX26" fmla="*/ 495759 w 922821"/>
              <a:gd name="connsiteY26" fmla="*/ 771181 h 1239811"/>
              <a:gd name="connsiteX27" fmla="*/ 462709 w 922821"/>
              <a:gd name="connsiteY27" fmla="*/ 672029 h 1239811"/>
              <a:gd name="connsiteX28" fmla="*/ 440675 w 922821"/>
              <a:gd name="connsiteY28" fmla="*/ 605928 h 1239811"/>
              <a:gd name="connsiteX29" fmla="*/ 429658 w 922821"/>
              <a:gd name="connsiteY29" fmla="*/ 572877 h 1239811"/>
              <a:gd name="connsiteX30" fmla="*/ 374574 w 922821"/>
              <a:gd name="connsiteY30" fmla="*/ 506776 h 1239811"/>
              <a:gd name="connsiteX31" fmla="*/ 363557 w 922821"/>
              <a:gd name="connsiteY31" fmla="*/ 473725 h 1239811"/>
              <a:gd name="connsiteX32" fmla="*/ 341523 w 922821"/>
              <a:gd name="connsiteY32" fmla="*/ 440674 h 1239811"/>
              <a:gd name="connsiteX33" fmla="*/ 286439 w 922821"/>
              <a:gd name="connsiteY33" fmla="*/ 352540 h 1239811"/>
              <a:gd name="connsiteX34" fmla="*/ 231355 w 922821"/>
              <a:gd name="connsiteY34" fmla="*/ 297455 h 1239811"/>
              <a:gd name="connsiteX35" fmla="*/ 165253 w 922821"/>
              <a:gd name="connsiteY35" fmla="*/ 231354 h 1239811"/>
              <a:gd name="connsiteX36" fmla="*/ 99152 w 922821"/>
              <a:gd name="connsiteY36" fmla="*/ 209320 h 1239811"/>
              <a:gd name="connsiteX37" fmla="*/ 88135 w 922821"/>
              <a:gd name="connsiteY37" fmla="*/ 176270 h 1239811"/>
              <a:gd name="connsiteX38" fmla="*/ 176270 w 922821"/>
              <a:gd name="connsiteY38" fmla="*/ 121185 h 1239811"/>
              <a:gd name="connsiteX39" fmla="*/ 506776 w 922821"/>
              <a:gd name="connsiteY39" fmla="*/ 88135 h 1239811"/>
              <a:gd name="connsiteX40" fmla="*/ 539827 w 922821"/>
              <a:gd name="connsiteY40" fmla="*/ 77118 h 1239811"/>
              <a:gd name="connsiteX41" fmla="*/ 661012 w 922821"/>
              <a:gd name="connsiteY41" fmla="*/ 99152 h 1239811"/>
              <a:gd name="connsiteX42" fmla="*/ 727114 w 922821"/>
              <a:gd name="connsiteY42" fmla="*/ 143219 h 1239811"/>
              <a:gd name="connsiteX43" fmla="*/ 870333 w 922821"/>
              <a:gd name="connsiteY43" fmla="*/ 165253 h 1239811"/>
              <a:gd name="connsiteX44" fmla="*/ 859316 w 922821"/>
              <a:gd name="connsiteY44" fmla="*/ 385590 h 1239811"/>
              <a:gd name="connsiteX45" fmla="*/ 837282 w 922821"/>
              <a:gd name="connsiteY45" fmla="*/ 451691 h 1239811"/>
              <a:gd name="connsiteX46" fmla="*/ 815249 w 922821"/>
              <a:gd name="connsiteY46" fmla="*/ 616944 h 1239811"/>
              <a:gd name="connsiteX47" fmla="*/ 793215 w 922821"/>
              <a:gd name="connsiteY47" fmla="*/ 683046 h 1239811"/>
              <a:gd name="connsiteX48" fmla="*/ 782198 w 922821"/>
              <a:gd name="connsiteY48" fmla="*/ 804231 h 1239811"/>
              <a:gd name="connsiteX49" fmla="*/ 760164 w 922821"/>
              <a:gd name="connsiteY49" fmla="*/ 837282 h 1239811"/>
              <a:gd name="connsiteX50" fmla="*/ 749147 w 922821"/>
              <a:gd name="connsiteY50" fmla="*/ 870332 h 1239811"/>
              <a:gd name="connsiteX51" fmla="*/ 716097 w 922821"/>
              <a:gd name="connsiteY51" fmla="*/ 969484 h 1239811"/>
              <a:gd name="connsiteX52" fmla="*/ 705080 w 922821"/>
              <a:gd name="connsiteY52" fmla="*/ 1013552 h 1239811"/>
              <a:gd name="connsiteX53" fmla="*/ 694063 w 922821"/>
              <a:gd name="connsiteY53" fmla="*/ 1046602 h 1239811"/>
              <a:gd name="connsiteX54" fmla="*/ 683046 w 922821"/>
              <a:gd name="connsiteY54" fmla="*/ 1090670 h 1239811"/>
              <a:gd name="connsiteX55" fmla="*/ 661012 w 922821"/>
              <a:gd name="connsiteY55" fmla="*/ 1156771 h 1239811"/>
              <a:gd name="connsiteX56" fmla="*/ 649996 w 922821"/>
              <a:gd name="connsiteY56" fmla="*/ 1189821 h 1239811"/>
              <a:gd name="connsiteX57" fmla="*/ 661012 w 922821"/>
              <a:gd name="connsiteY57" fmla="*/ 1233889 h 1239811"/>
              <a:gd name="connsiteX58" fmla="*/ 694063 w 922821"/>
              <a:gd name="connsiteY58" fmla="*/ 1211855 h 1239811"/>
              <a:gd name="connsiteX59" fmla="*/ 716097 w 922821"/>
              <a:gd name="connsiteY59" fmla="*/ 1145754 h 1239811"/>
              <a:gd name="connsiteX60" fmla="*/ 738130 w 922821"/>
              <a:gd name="connsiteY60" fmla="*/ 1079653 h 1239811"/>
              <a:gd name="connsiteX61" fmla="*/ 749147 w 922821"/>
              <a:gd name="connsiteY61" fmla="*/ 1046602 h 1239811"/>
              <a:gd name="connsiteX62" fmla="*/ 760164 w 922821"/>
              <a:gd name="connsiteY62" fmla="*/ 1002535 h 1239811"/>
              <a:gd name="connsiteX63" fmla="*/ 782198 w 922821"/>
              <a:gd name="connsiteY63" fmla="*/ 936434 h 1239811"/>
              <a:gd name="connsiteX64" fmla="*/ 793215 w 922821"/>
              <a:gd name="connsiteY64" fmla="*/ 903383 h 1239811"/>
              <a:gd name="connsiteX65" fmla="*/ 826265 w 922821"/>
              <a:gd name="connsiteY65" fmla="*/ 793214 h 1239811"/>
              <a:gd name="connsiteX66" fmla="*/ 859316 w 922821"/>
              <a:gd name="connsiteY66" fmla="*/ 694062 h 1239811"/>
              <a:gd name="connsiteX67" fmla="*/ 870333 w 922821"/>
              <a:gd name="connsiteY67" fmla="*/ 661012 h 1239811"/>
              <a:gd name="connsiteX68" fmla="*/ 881350 w 922821"/>
              <a:gd name="connsiteY68" fmla="*/ 550843 h 1239811"/>
              <a:gd name="connsiteX69" fmla="*/ 892367 w 922821"/>
              <a:gd name="connsiteY69" fmla="*/ 495759 h 1239811"/>
              <a:gd name="connsiteX70" fmla="*/ 914400 w 922821"/>
              <a:gd name="connsiteY70" fmla="*/ 220337 h 1239811"/>
              <a:gd name="connsiteX71" fmla="*/ 903384 w 922821"/>
              <a:gd name="connsiteY71" fmla="*/ 121185 h 1239811"/>
              <a:gd name="connsiteX72" fmla="*/ 870333 w 922821"/>
              <a:gd name="connsiteY72" fmla="*/ 110168 h 1239811"/>
              <a:gd name="connsiteX73" fmla="*/ 859316 w 922821"/>
              <a:gd name="connsiteY73" fmla="*/ 77118 h 1239811"/>
              <a:gd name="connsiteX74" fmla="*/ 782198 w 922821"/>
              <a:gd name="connsiteY74" fmla="*/ 55084 h 1239811"/>
              <a:gd name="connsiteX75" fmla="*/ 716097 w 922821"/>
              <a:gd name="connsiteY75" fmla="*/ 33050 h 1239811"/>
              <a:gd name="connsiteX76" fmla="*/ 627962 w 922821"/>
              <a:gd name="connsiteY76" fmla="*/ 11017 h 1239811"/>
              <a:gd name="connsiteX77" fmla="*/ 594911 w 922821"/>
              <a:gd name="connsiteY77" fmla="*/ 0 h 1239811"/>
              <a:gd name="connsiteX78" fmla="*/ 319490 w 922821"/>
              <a:gd name="connsiteY78" fmla="*/ 11017 h 1239811"/>
              <a:gd name="connsiteX79" fmla="*/ 286439 w 922821"/>
              <a:gd name="connsiteY79" fmla="*/ 33050 h 1239811"/>
              <a:gd name="connsiteX80" fmla="*/ 220338 w 922821"/>
              <a:gd name="connsiteY80" fmla="*/ 55084 h 1239811"/>
              <a:gd name="connsiteX81" fmla="*/ 187287 w 922821"/>
              <a:gd name="connsiteY81" fmla="*/ 66101 h 1239811"/>
              <a:gd name="connsiteX82" fmla="*/ 55085 w 922821"/>
              <a:gd name="connsiteY82" fmla="*/ 77118 h 1239811"/>
              <a:gd name="connsiteX83" fmla="*/ 33051 w 922821"/>
              <a:gd name="connsiteY83" fmla="*/ 110168 h 1239811"/>
              <a:gd name="connsiteX84" fmla="*/ 33051 w 922821"/>
              <a:gd name="connsiteY84" fmla="*/ 220337 h 1239811"/>
              <a:gd name="connsiteX85" fmla="*/ 66102 w 922821"/>
              <a:gd name="connsiteY85" fmla="*/ 242371 h 1239811"/>
              <a:gd name="connsiteX86" fmla="*/ 110169 w 922821"/>
              <a:gd name="connsiteY86" fmla="*/ 242371 h 1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22821" h="1239811">
                <a:moveTo>
                  <a:pt x="0" y="187287"/>
                </a:moveTo>
                <a:cubicBezTo>
                  <a:pt x="18362" y="190959"/>
                  <a:pt x="36919" y="193762"/>
                  <a:pt x="55085" y="198303"/>
                </a:cubicBezTo>
                <a:cubicBezTo>
                  <a:pt x="66351" y="201119"/>
                  <a:pt x="79924" y="201109"/>
                  <a:pt x="88135" y="209320"/>
                </a:cubicBezTo>
                <a:cubicBezTo>
                  <a:pt x="96346" y="217532"/>
                  <a:pt x="92710" y="232708"/>
                  <a:pt x="99152" y="242371"/>
                </a:cubicBezTo>
                <a:cubicBezTo>
                  <a:pt x="107794" y="255334"/>
                  <a:pt x="122638" y="263123"/>
                  <a:pt x="132203" y="275421"/>
                </a:cubicBezTo>
                <a:cubicBezTo>
                  <a:pt x="201412" y="364405"/>
                  <a:pt x="145337" y="320902"/>
                  <a:pt x="209321" y="363556"/>
                </a:cubicBezTo>
                <a:cubicBezTo>
                  <a:pt x="260732" y="440675"/>
                  <a:pt x="231354" y="414969"/>
                  <a:pt x="286439" y="451691"/>
                </a:cubicBezTo>
                <a:cubicBezTo>
                  <a:pt x="320836" y="554881"/>
                  <a:pt x="264488" y="402260"/>
                  <a:pt x="330506" y="517793"/>
                </a:cubicBezTo>
                <a:cubicBezTo>
                  <a:pt x="338018" y="530939"/>
                  <a:pt x="337172" y="547357"/>
                  <a:pt x="341523" y="561860"/>
                </a:cubicBezTo>
                <a:cubicBezTo>
                  <a:pt x="362977" y="633371"/>
                  <a:pt x="353392" y="612713"/>
                  <a:pt x="385591" y="661012"/>
                </a:cubicBezTo>
                <a:cubicBezTo>
                  <a:pt x="402240" y="727606"/>
                  <a:pt x="391822" y="690723"/>
                  <a:pt x="418641" y="771181"/>
                </a:cubicBezTo>
                <a:lnTo>
                  <a:pt x="429658" y="804231"/>
                </a:lnTo>
                <a:cubicBezTo>
                  <a:pt x="433330" y="815248"/>
                  <a:pt x="434233" y="827620"/>
                  <a:pt x="440675" y="837282"/>
                </a:cubicBezTo>
                <a:lnTo>
                  <a:pt x="462709" y="870332"/>
                </a:lnTo>
                <a:cubicBezTo>
                  <a:pt x="466381" y="885021"/>
                  <a:pt x="469566" y="899841"/>
                  <a:pt x="473726" y="914400"/>
                </a:cubicBezTo>
                <a:cubicBezTo>
                  <a:pt x="476916" y="925566"/>
                  <a:pt x="482224" y="936114"/>
                  <a:pt x="484743" y="947450"/>
                </a:cubicBezTo>
                <a:cubicBezTo>
                  <a:pt x="489589" y="969256"/>
                  <a:pt x="490341" y="991881"/>
                  <a:pt x="495759" y="1013552"/>
                </a:cubicBezTo>
                <a:cubicBezTo>
                  <a:pt x="501392" y="1036084"/>
                  <a:pt x="513238" y="1056878"/>
                  <a:pt x="517793" y="1079653"/>
                </a:cubicBezTo>
                <a:cubicBezTo>
                  <a:pt x="521229" y="1096833"/>
                  <a:pt x="537941" y="1192236"/>
                  <a:pt x="550844" y="1200838"/>
                </a:cubicBezTo>
                <a:lnTo>
                  <a:pt x="583894" y="1222872"/>
                </a:lnTo>
                <a:cubicBezTo>
                  <a:pt x="594911" y="1219200"/>
                  <a:pt x="614426" y="1223191"/>
                  <a:pt x="616945" y="1211855"/>
                </a:cubicBezTo>
                <a:cubicBezTo>
                  <a:pt x="621996" y="1189128"/>
                  <a:pt x="600426" y="1082419"/>
                  <a:pt x="583894" y="1057619"/>
                </a:cubicBezTo>
                <a:cubicBezTo>
                  <a:pt x="576550" y="1046602"/>
                  <a:pt x="567782" y="1036411"/>
                  <a:pt x="561861" y="1024568"/>
                </a:cubicBezTo>
                <a:cubicBezTo>
                  <a:pt x="556668" y="1014181"/>
                  <a:pt x="553455" y="1002833"/>
                  <a:pt x="550844" y="991518"/>
                </a:cubicBezTo>
                <a:cubicBezTo>
                  <a:pt x="542423" y="955027"/>
                  <a:pt x="540653" y="916877"/>
                  <a:pt x="528810" y="881349"/>
                </a:cubicBezTo>
                <a:cubicBezTo>
                  <a:pt x="521465" y="859315"/>
                  <a:pt x="512409" y="837780"/>
                  <a:pt x="506776" y="815248"/>
                </a:cubicBezTo>
                <a:cubicBezTo>
                  <a:pt x="503104" y="800559"/>
                  <a:pt x="500110" y="785684"/>
                  <a:pt x="495759" y="771181"/>
                </a:cubicBezTo>
                <a:cubicBezTo>
                  <a:pt x="495740" y="771118"/>
                  <a:pt x="468228" y="688586"/>
                  <a:pt x="462709" y="672029"/>
                </a:cubicBezTo>
                <a:lnTo>
                  <a:pt x="440675" y="605928"/>
                </a:lnTo>
                <a:cubicBezTo>
                  <a:pt x="437003" y="594911"/>
                  <a:pt x="437869" y="581089"/>
                  <a:pt x="429658" y="572877"/>
                </a:cubicBezTo>
                <a:cubicBezTo>
                  <a:pt x="387246" y="530463"/>
                  <a:pt x="405250" y="552789"/>
                  <a:pt x="374574" y="506776"/>
                </a:cubicBezTo>
                <a:cubicBezTo>
                  <a:pt x="370902" y="495759"/>
                  <a:pt x="368750" y="484112"/>
                  <a:pt x="363557" y="473725"/>
                </a:cubicBezTo>
                <a:cubicBezTo>
                  <a:pt x="357636" y="461882"/>
                  <a:pt x="346901" y="452774"/>
                  <a:pt x="341523" y="440674"/>
                </a:cubicBezTo>
                <a:cubicBezTo>
                  <a:pt x="302883" y="353732"/>
                  <a:pt x="345896" y="392176"/>
                  <a:pt x="286439" y="352540"/>
                </a:cubicBezTo>
                <a:cubicBezTo>
                  <a:pt x="241037" y="284438"/>
                  <a:pt x="291445" y="350868"/>
                  <a:pt x="231355" y="297455"/>
                </a:cubicBezTo>
                <a:cubicBezTo>
                  <a:pt x="208065" y="276753"/>
                  <a:pt x="194814" y="241208"/>
                  <a:pt x="165253" y="231354"/>
                </a:cubicBezTo>
                <a:lnTo>
                  <a:pt x="99152" y="209320"/>
                </a:lnTo>
                <a:cubicBezTo>
                  <a:pt x="95480" y="198303"/>
                  <a:pt x="88135" y="187883"/>
                  <a:pt x="88135" y="176270"/>
                </a:cubicBezTo>
                <a:cubicBezTo>
                  <a:pt x="88135" y="109484"/>
                  <a:pt x="113857" y="130101"/>
                  <a:pt x="176270" y="121185"/>
                </a:cubicBezTo>
                <a:cubicBezTo>
                  <a:pt x="326056" y="71258"/>
                  <a:pt x="219166" y="100119"/>
                  <a:pt x="506776" y="88135"/>
                </a:cubicBezTo>
                <a:cubicBezTo>
                  <a:pt x="517793" y="84463"/>
                  <a:pt x="528214" y="77118"/>
                  <a:pt x="539827" y="77118"/>
                </a:cubicBezTo>
                <a:cubicBezTo>
                  <a:pt x="554716" y="77118"/>
                  <a:pt x="633123" y="83658"/>
                  <a:pt x="661012" y="99152"/>
                </a:cubicBezTo>
                <a:cubicBezTo>
                  <a:pt x="684161" y="112012"/>
                  <a:pt x="701992" y="134845"/>
                  <a:pt x="727114" y="143219"/>
                </a:cubicBezTo>
                <a:cubicBezTo>
                  <a:pt x="795176" y="165907"/>
                  <a:pt x="748609" y="153080"/>
                  <a:pt x="870333" y="165253"/>
                </a:cubicBezTo>
                <a:cubicBezTo>
                  <a:pt x="866661" y="238699"/>
                  <a:pt x="867745" y="312537"/>
                  <a:pt x="859316" y="385590"/>
                </a:cubicBezTo>
                <a:cubicBezTo>
                  <a:pt x="856654" y="408662"/>
                  <a:pt x="837282" y="451691"/>
                  <a:pt x="837282" y="451691"/>
                </a:cubicBezTo>
                <a:cubicBezTo>
                  <a:pt x="831978" y="504734"/>
                  <a:pt x="829659" y="564107"/>
                  <a:pt x="815249" y="616944"/>
                </a:cubicBezTo>
                <a:cubicBezTo>
                  <a:pt x="809138" y="639352"/>
                  <a:pt x="793215" y="683046"/>
                  <a:pt x="793215" y="683046"/>
                </a:cubicBezTo>
                <a:cubicBezTo>
                  <a:pt x="789543" y="723441"/>
                  <a:pt x="790697" y="764570"/>
                  <a:pt x="782198" y="804231"/>
                </a:cubicBezTo>
                <a:cubicBezTo>
                  <a:pt x="779424" y="817178"/>
                  <a:pt x="766086" y="825439"/>
                  <a:pt x="760164" y="837282"/>
                </a:cubicBezTo>
                <a:cubicBezTo>
                  <a:pt x="754971" y="847669"/>
                  <a:pt x="752819" y="859315"/>
                  <a:pt x="749147" y="870332"/>
                </a:cubicBezTo>
                <a:cubicBezTo>
                  <a:pt x="722754" y="1028692"/>
                  <a:pt x="758345" y="870905"/>
                  <a:pt x="716097" y="969484"/>
                </a:cubicBezTo>
                <a:cubicBezTo>
                  <a:pt x="710133" y="983401"/>
                  <a:pt x="709240" y="998993"/>
                  <a:pt x="705080" y="1013552"/>
                </a:cubicBezTo>
                <a:cubicBezTo>
                  <a:pt x="701890" y="1024718"/>
                  <a:pt x="697253" y="1035436"/>
                  <a:pt x="694063" y="1046602"/>
                </a:cubicBezTo>
                <a:cubicBezTo>
                  <a:pt x="689903" y="1061161"/>
                  <a:pt x="687397" y="1076167"/>
                  <a:pt x="683046" y="1090670"/>
                </a:cubicBezTo>
                <a:cubicBezTo>
                  <a:pt x="676372" y="1112916"/>
                  <a:pt x="668356" y="1134737"/>
                  <a:pt x="661012" y="1156771"/>
                </a:cubicBezTo>
                <a:lnTo>
                  <a:pt x="649996" y="1189821"/>
                </a:lnTo>
                <a:cubicBezTo>
                  <a:pt x="653668" y="1204510"/>
                  <a:pt x="647469" y="1227117"/>
                  <a:pt x="661012" y="1233889"/>
                </a:cubicBezTo>
                <a:cubicBezTo>
                  <a:pt x="672855" y="1239811"/>
                  <a:pt x="687045" y="1223083"/>
                  <a:pt x="694063" y="1211855"/>
                </a:cubicBezTo>
                <a:cubicBezTo>
                  <a:pt x="706373" y="1192160"/>
                  <a:pt x="708752" y="1167788"/>
                  <a:pt x="716097" y="1145754"/>
                </a:cubicBezTo>
                <a:lnTo>
                  <a:pt x="738130" y="1079653"/>
                </a:lnTo>
                <a:cubicBezTo>
                  <a:pt x="741802" y="1068636"/>
                  <a:pt x="746330" y="1057868"/>
                  <a:pt x="749147" y="1046602"/>
                </a:cubicBezTo>
                <a:cubicBezTo>
                  <a:pt x="752819" y="1031913"/>
                  <a:pt x="755813" y="1017038"/>
                  <a:pt x="760164" y="1002535"/>
                </a:cubicBezTo>
                <a:cubicBezTo>
                  <a:pt x="766838" y="980289"/>
                  <a:pt x="774853" y="958468"/>
                  <a:pt x="782198" y="936434"/>
                </a:cubicBezTo>
                <a:cubicBezTo>
                  <a:pt x="785870" y="925417"/>
                  <a:pt x="790398" y="914649"/>
                  <a:pt x="793215" y="903383"/>
                </a:cubicBezTo>
                <a:cubicBezTo>
                  <a:pt x="809864" y="836787"/>
                  <a:pt x="799446" y="873673"/>
                  <a:pt x="826265" y="793214"/>
                </a:cubicBezTo>
                <a:lnTo>
                  <a:pt x="859316" y="694062"/>
                </a:lnTo>
                <a:lnTo>
                  <a:pt x="870333" y="661012"/>
                </a:lnTo>
                <a:cubicBezTo>
                  <a:pt x="874005" y="624289"/>
                  <a:pt x="876472" y="587425"/>
                  <a:pt x="881350" y="550843"/>
                </a:cubicBezTo>
                <a:cubicBezTo>
                  <a:pt x="883825" y="532282"/>
                  <a:pt x="890745" y="514414"/>
                  <a:pt x="892367" y="495759"/>
                </a:cubicBezTo>
                <a:cubicBezTo>
                  <a:pt x="922821" y="145542"/>
                  <a:pt x="886963" y="412409"/>
                  <a:pt x="914400" y="220337"/>
                </a:cubicBezTo>
                <a:cubicBezTo>
                  <a:pt x="910728" y="187286"/>
                  <a:pt x="915734" y="152061"/>
                  <a:pt x="903384" y="121185"/>
                </a:cubicBezTo>
                <a:cubicBezTo>
                  <a:pt x="899071" y="110403"/>
                  <a:pt x="878545" y="118379"/>
                  <a:pt x="870333" y="110168"/>
                </a:cubicBezTo>
                <a:cubicBezTo>
                  <a:pt x="862122" y="101957"/>
                  <a:pt x="867527" y="85329"/>
                  <a:pt x="859316" y="77118"/>
                </a:cubicBezTo>
                <a:cubicBezTo>
                  <a:pt x="854027" y="71829"/>
                  <a:pt x="782607" y="55207"/>
                  <a:pt x="782198" y="55084"/>
                </a:cubicBezTo>
                <a:cubicBezTo>
                  <a:pt x="759952" y="48410"/>
                  <a:pt x="716097" y="33050"/>
                  <a:pt x="716097" y="33050"/>
                </a:cubicBezTo>
                <a:cubicBezTo>
                  <a:pt x="791774" y="7826"/>
                  <a:pt x="746229" y="27913"/>
                  <a:pt x="627962" y="11017"/>
                </a:cubicBezTo>
                <a:cubicBezTo>
                  <a:pt x="616466" y="9375"/>
                  <a:pt x="605928" y="3672"/>
                  <a:pt x="594911" y="0"/>
                </a:cubicBezTo>
                <a:cubicBezTo>
                  <a:pt x="503104" y="3672"/>
                  <a:pt x="410848" y="1229"/>
                  <a:pt x="319490" y="11017"/>
                </a:cubicBezTo>
                <a:cubicBezTo>
                  <a:pt x="306325" y="12428"/>
                  <a:pt x="298538" y="27673"/>
                  <a:pt x="286439" y="33050"/>
                </a:cubicBezTo>
                <a:cubicBezTo>
                  <a:pt x="265215" y="42483"/>
                  <a:pt x="242372" y="47739"/>
                  <a:pt x="220338" y="55084"/>
                </a:cubicBezTo>
                <a:cubicBezTo>
                  <a:pt x="209321" y="58756"/>
                  <a:pt x="198860" y="65137"/>
                  <a:pt x="187287" y="66101"/>
                </a:cubicBezTo>
                <a:lnTo>
                  <a:pt x="55085" y="77118"/>
                </a:lnTo>
                <a:cubicBezTo>
                  <a:pt x="47740" y="88135"/>
                  <a:pt x="38972" y="98325"/>
                  <a:pt x="33051" y="110168"/>
                </a:cubicBezTo>
                <a:cubicBezTo>
                  <a:pt x="15626" y="145018"/>
                  <a:pt x="16360" y="182783"/>
                  <a:pt x="33051" y="220337"/>
                </a:cubicBezTo>
                <a:cubicBezTo>
                  <a:pt x="38429" y="232437"/>
                  <a:pt x="53371" y="238733"/>
                  <a:pt x="66102" y="242371"/>
                </a:cubicBezTo>
                <a:cubicBezTo>
                  <a:pt x="80226" y="246406"/>
                  <a:pt x="95480" y="242371"/>
                  <a:pt x="110169" y="242371"/>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2EE9D069-FAD2-0865-0C30-A6EC976F5A45}"/>
              </a:ext>
            </a:extLst>
          </p:cNvPr>
          <p:cNvSpPr/>
          <p:nvPr/>
        </p:nvSpPr>
        <p:spPr>
          <a:xfrm>
            <a:off x="5029200" y="4343400"/>
            <a:ext cx="457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70A9476-6BE5-3272-74F9-68141E980AD0}"/>
              </a:ext>
            </a:extLst>
          </p:cNvPr>
          <p:cNvSpPr/>
          <p:nvPr/>
        </p:nvSpPr>
        <p:spPr>
          <a:xfrm>
            <a:off x="7620000" y="4495800"/>
            <a:ext cx="533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34F8A9-28C3-506E-391F-D2257FE8ED9D}"/>
              </a:ext>
            </a:extLst>
          </p:cNvPr>
          <p:cNvSpPr/>
          <p:nvPr/>
        </p:nvSpPr>
        <p:spPr>
          <a:xfrm>
            <a:off x="5181600" y="4495800"/>
            <a:ext cx="2286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636A46A-633F-D750-8313-392D87AE4BDE}"/>
              </a:ext>
            </a:extLst>
          </p:cNvPr>
          <p:cNvSpPr/>
          <p:nvPr/>
        </p:nvSpPr>
        <p:spPr>
          <a:xfrm>
            <a:off x="5257800" y="4572000"/>
            <a:ext cx="45719" cy="76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266200C-B247-F04B-A2F4-DCCC68936276}"/>
              </a:ext>
            </a:extLst>
          </p:cNvPr>
          <p:cNvSpPr/>
          <p:nvPr/>
        </p:nvSpPr>
        <p:spPr>
          <a:xfrm>
            <a:off x="6116763" y="3715721"/>
            <a:ext cx="542379" cy="1021129"/>
          </a:xfrm>
          <a:custGeom>
            <a:avLst/>
            <a:gdLst>
              <a:gd name="csX0" fmla="*/ 4637 w 542379"/>
              <a:gd name="csY0" fmla="*/ 18079 h 1021129"/>
              <a:gd name="csX1" fmla="*/ 140104 w 542379"/>
              <a:gd name="csY1" fmla="*/ 9612 h 1021129"/>
              <a:gd name="csX2" fmla="*/ 157037 w 542379"/>
              <a:gd name="csY2" fmla="*/ 26546 h 1021129"/>
              <a:gd name="csX3" fmla="*/ 182437 w 542379"/>
              <a:gd name="csY3" fmla="*/ 43479 h 1021129"/>
              <a:gd name="csX4" fmla="*/ 199370 w 542379"/>
              <a:gd name="csY4" fmla="*/ 77346 h 1021129"/>
              <a:gd name="csX5" fmla="*/ 216304 w 542379"/>
              <a:gd name="csY5" fmla="*/ 102746 h 1021129"/>
              <a:gd name="csX6" fmla="*/ 241704 w 542379"/>
              <a:gd name="csY6" fmla="*/ 178946 h 1021129"/>
              <a:gd name="csX7" fmla="*/ 284037 w 542379"/>
              <a:gd name="csY7" fmla="*/ 229746 h 1021129"/>
              <a:gd name="csX8" fmla="*/ 326370 w 542379"/>
              <a:gd name="csY8" fmla="*/ 314412 h 1021129"/>
              <a:gd name="csX9" fmla="*/ 351770 w 542379"/>
              <a:gd name="csY9" fmla="*/ 339812 h 1021129"/>
              <a:gd name="csX10" fmla="*/ 411037 w 542379"/>
              <a:gd name="csY10" fmla="*/ 441412 h 1021129"/>
              <a:gd name="csX11" fmla="*/ 436437 w 542379"/>
              <a:gd name="csY11" fmla="*/ 492212 h 1021129"/>
              <a:gd name="csX12" fmla="*/ 453370 w 542379"/>
              <a:gd name="csY12" fmla="*/ 509146 h 1021129"/>
              <a:gd name="csX13" fmla="*/ 470304 w 542379"/>
              <a:gd name="csY13" fmla="*/ 543012 h 1021129"/>
              <a:gd name="csX14" fmla="*/ 478770 w 542379"/>
              <a:gd name="csY14" fmla="*/ 585346 h 1021129"/>
              <a:gd name="csX15" fmla="*/ 487237 w 542379"/>
              <a:gd name="csY15" fmla="*/ 610746 h 1021129"/>
              <a:gd name="csX16" fmla="*/ 495704 w 542379"/>
              <a:gd name="csY16" fmla="*/ 653079 h 1021129"/>
              <a:gd name="csX17" fmla="*/ 512637 w 542379"/>
              <a:gd name="csY17" fmla="*/ 695412 h 1021129"/>
              <a:gd name="csX18" fmla="*/ 529570 w 542379"/>
              <a:gd name="csY18" fmla="*/ 932479 h 1021129"/>
              <a:gd name="csX19" fmla="*/ 538037 w 542379"/>
              <a:gd name="csY19" fmla="*/ 1017146 h 1021129"/>
              <a:gd name="csX20" fmla="*/ 521104 w 542379"/>
              <a:gd name="csY20" fmla="*/ 949412 h 1021129"/>
              <a:gd name="csX21" fmla="*/ 453370 w 542379"/>
              <a:gd name="csY21" fmla="*/ 907079 h 1021129"/>
              <a:gd name="csX22" fmla="*/ 436437 w 542379"/>
              <a:gd name="csY22" fmla="*/ 873212 h 1021129"/>
              <a:gd name="csX23" fmla="*/ 427970 w 542379"/>
              <a:gd name="csY23" fmla="*/ 830879 h 1021129"/>
              <a:gd name="csX24" fmla="*/ 419504 w 542379"/>
              <a:gd name="csY24" fmla="*/ 797012 h 1021129"/>
              <a:gd name="csX25" fmla="*/ 402570 w 542379"/>
              <a:gd name="csY25" fmla="*/ 636146 h 1021129"/>
              <a:gd name="csX26" fmla="*/ 394104 w 542379"/>
              <a:gd name="csY26" fmla="*/ 602279 h 1021129"/>
              <a:gd name="csX27" fmla="*/ 377170 w 542379"/>
              <a:gd name="csY27" fmla="*/ 585346 h 1021129"/>
              <a:gd name="csX28" fmla="*/ 326370 w 542379"/>
              <a:gd name="csY28" fmla="*/ 517612 h 1021129"/>
              <a:gd name="csX29" fmla="*/ 300970 w 542379"/>
              <a:gd name="csY29" fmla="*/ 492212 h 1021129"/>
              <a:gd name="csX30" fmla="*/ 284037 w 542379"/>
              <a:gd name="csY30" fmla="*/ 458346 h 1021129"/>
              <a:gd name="csX31" fmla="*/ 275570 w 542379"/>
              <a:gd name="csY31" fmla="*/ 432946 h 1021129"/>
              <a:gd name="csX32" fmla="*/ 258637 w 542379"/>
              <a:gd name="csY32" fmla="*/ 407546 h 1021129"/>
              <a:gd name="csX33" fmla="*/ 241704 w 542379"/>
              <a:gd name="csY33" fmla="*/ 331346 h 1021129"/>
              <a:gd name="csX34" fmla="*/ 224770 w 542379"/>
              <a:gd name="csY34" fmla="*/ 263612 h 1021129"/>
              <a:gd name="csX35" fmla="*/ 199370 w 542379"/>
              <a:gd name="csY35" fmla="*/ 238212 h 1021129"/>
              <a:gd name="csX36" fmla="*/ 173970 w 542379"/>
              <a:gd name="csY36" fmla="*/ 229746 h 1021129"/>
              <a:gd name="csX37" fmla="*/ 114704 w 542379"/>
              <a:gd name="csY37" fmla="*/ 212812 h 1021129"/>
              <a:gd name="csX38" fmla="*/ 55437 w 542379"/>
              <a:gd name="csY38" fmla="*/ 187412 h 1021129"/>
              <a:gd name="csX39" fmla="*/ 38504 w 542379"/>
              <a:gd name="csY39" fmla="*/ 119679 h 1021129"/>
              <a:gd name="csX40" fmla="*/ 30037 w 542379"/>
              <a:gd name="csY40" fmla="*/ 94279 h 1021129"/>
              <a:gd name="csX41" fmla="*/ 4637 w 542379"/>
              <a:gd name="csY41" fmla="*/ 18079 h 10211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542379" h="1021129">
                <a:moveTo>
                  <a:pt x="4637" y="18079"/>
                </a:moveTo>
                <a:cubicBezTo>
                  <a:pt x="22981" y="3968"/>
                  <a:pt x="55842" y="-9833"/>
                  <a:pt x="140104" y="9612"/>
                </a:cubicBezTo>
                <a:cubicBezTo>
                  <a:pt x="147882" y="11407"/>
                  <a:pt x="150804" y="21559"/>
                  <a:pt x="157037" y="26546"/>
                </a:cubicBezTo>
                <a:cubicBezTo>
                  <a:pt x="164983" y="32903"/>
                  <a:pt x="173970" y="37835"/>
                  <a:pt x="182437" y="43479"/>
                </a:cubicBezTo>
                <a:cubicBezTo>
                  <a:pt x="188081" y="54768"/>
                  <a:pt x="193108" y="66388"/>
                  <a:pt x="199370" y="77346"/>
                </a:cubicBezTo>
                <a:cubicBezTo>
                  <a:pt x="204419" y="86181"/>
                  <a:pt x="212390" y="93353"/>
                  <a:pt x="216304" y="102746"/>
                </a:cubicBezTo>
                <a:cubicBezTo>
                  <a:pt x="226602" y="127460"/>
                  <a:pt x="224564" y="158378"/>
                  <a:pt x="241704" y="178946"/>
                </a:cubicBezTo>
                <a:cubicBezTo>
                  <a:pt x="255815" y="195879"/>
                  <a:pt x="272355" y="211054"/>
                  <a:pt x="284037" y="229746"/>
                </a:cubicBezTo>
                <a:cubicBezTo>
                  <a:pt x="300760" y="256503"/>
                  <a:pt x="304059" y="292101"/>
                  <a:pt x="326370" y="314412"/>
                </a:cubicBezTo>
                <a:cubicBezTo>
                  <a:pt x="334837" y="322879"/>
                  <a:pt x="345342" y="329710"/>
                  <a:pt x="351770" y="339812"/>
                </a:cubicBezTo>
                <a:cubicBezTo>
                  <a:pt x="464258" y="516579"/>
                  <a:pt x="330069" y="333457"/>
                  <a:pt x="411037" y="441412"/>
                </a:cubicBezTo>
                <a:cubicBezTo>
                  <a:pt x="419980" y="468240"/>
                  <a:pt x="417680" y="468765"/>
                  <a:pt x="436437" y="492212"/>
                </a:cubicBezTo>
                <a:cubicBezTo>
                  <a:pt x="441424" y="498445"/>
                  <a:pt x="448942" y="502504"/>
                  <a:pt x="453370" y="509146"/>
                </a:cubicBezTo>
                <a:cubicBezTo>
                  <a:pt x="460371" y="519647"/>
                  <a:pt x="464659" y="531723"/>
                  <a:pt x="470304" y="543012"/>
                </a:cubicBezTo>
                <a:cubicBezTo>
                  <a:pt x="473126" y="557123"/>
                  <a:pt x="475280" y="571385"/>
                  <a:pt x="478770" y="585346"/>
                </a:cubicBezTo>
                <a:cubicBezTo>
                  <a:pt x="480934" y="594004"/>
                  <a:pt x="485072" y="602088"/>
                  <a:pt x="487237" y="610746"/>
                </a:cubicBezTo>
                <a:cubicBezTo>
                  <a:pt x="490727" y="624707"/>
                  <a:pt x="491569" y="639295"/>
                  <a:pt x="495704" y="653079"/>
                </a:cubicBezTo>
                <a:cubicBezTo>
                  <a:pt x="500071" y="667636"/>
                  <a:pt x="506993" y="681301"/>
                  <a:pt x="512637" y="695412"/>
                </a:cubicBezTo>
                <a:cubicBezTo>
                  <a:pt x="518281" y="774434"/>
                  <a:pt x="523335" y="853501"/>
                  <a:pt x="529570" y="932479"/>
                </a:cubicBezTo>
                <a:cubicBezTo>
                  <a:pt x="531802" y="960754"/>
                  <a:pt x="550721" y="991777"/>
                  <a:pt x="538037" y="1017146"/>
                </a:cubicBezTo>
                <a:cubicBezTo>
                  <a:pt x="527630" y="1037962"/>
                  <a:pt x="528464" y="971490"/>
                  <a:pt x="521104" y="949412"/>
                </a:cubicBezTo>
                <a:cubicBezTo>
                  <a:pt x="506140" y="904520"/>
                  <a:pt x="521218" y="926464"/>
                  <a:pt x="453370" y="907079"/>
                </a:cubicBezTo>
                <a:cubicBezTo>
                  <a:pt x="447726" y="895790"/>
                  <a:pt x="440428" y="885186"/>
                  <a:pt x="436437" y="873212"/>
                </a:cubicBezTo>
                <a:cubicBezTo>
                  <a:pt x="431886" y="859560"/>
                  <a:pt x="431092" y="844927"/>
                  <a:pt x="427970" y="830879"/>
                </a:cubicBezTo>
                <a:cubicBezTo>
                  <a:pt x="425446" y="819520"/>
                  <a:pt x="422326" y="808301"/>
                  <a:pt x="419504" y="797012"/>
                </a:cubicBezTo>
                <a:cubicBezTo>
                  <a:pt x="413859" y="743390"/>
                  <a:pt x="409544" y="689611"/>
                  <a:pt x="402570" y="636146"/>
                </a:cubicBezTo>
                <a:cubicBezTo>
                  <a:pt x="401065" y="624607"/>
                  <a:pt x="399308" y="612687"/>
                  <a:pt x="394104" y="602279"/>
                </a:cubicBezTo>
                <a:cubicBezTo>
                  <a:pt x="390534" y="595139"/>
                  <a:pt x="382815" y="590990"/>
                  <a:pt x="377170" y="585346"/>
                </a:cubicBezTo>
                <a:cubicBezTo>
                  <a:pt x="362394" y="541014"/>
                  <a:pt x="375015" y="566257"/>
                  <a:pt x="326370" y="517612"/>
                </a:cubicBezTo>
                <a:cubicBezTo>
                  <a:pt x="317903" y="509145"/>
                  <a:pt x="306325" y="502922"/>
                  <a:pt x="300970" y="492212"/>
                </a:cubicBezTo>
                <a:cubicBezTo>
                  <a:pt x="295326" y="480923"/>
                  <a:pt x="289009" y="469947"/>
                  <a:pt x="284037" y="458346"/>
                </a:cubicBezTo>
                <a:cubicBezTo>
                  <a:pt x="280521" y="450143"/>
                  <a:pt x="279561" y="440928"/>
                  <a:pt x="275570" y="432946"/>
                </a:cubicBezTo>
                <a:cubicBezTo>
                  <a:pt x="271019" y="423845"/>
                  <a:pt x="264281" y="416013"/>
                  <a:pt x="258637" y="407546"/>
                </a:cubicBezTo>
                <a:cubicBezTo>
                  <a:pt x="229296" y="290184"/>
                  <a:pt x="273950" y="471081"/>
                  <a:pt x="241704" y="331346"/>
                </a:cubicBezTo>
                <a:cubicBezTo>
                  <a:pt x="236471" y="308669"/>
                  <a:pt x="241226" y="280068"/>
                  <a:pt x="224770" y="263612"/>
                </a:cubicBezTo>
                <a:cubicBezTo>
                  <a:pt x="216303" y="255145"/>
                  <a:pt x="209333" y="244854"/>
                  <a:pt x="199370" y="238212"/>
                </a:cubicBezTo>
                <a:cubicBezTo>
                  <a:pt x="191944" y="233262"/>
                  <a:pt x="182518" y="232310"/>
                  <a:pt x="173970" y="229746"/>
                </a:cubicBezTo>
                <a:cubicBezTo>
                  <a:pt x="154291" y="223842"/>
                  <a:pt x="134383" y="218716"/>
                  <a:pt x="114704" y="212812"/>
                </a:cubicBezTo>
                <a:cubicBezTo>
                  <a:pt x="83553" y="203467"/>
                  <a:pt x="88485" y="203937"/>
                  <a:pt x="55437" y="187412"/>
                </a:cubicBezTo>
                <a:cubicBezTo>
                  <a:pt x="36083" y="129351"/>
                  <a:pt x="58938" y="201414"/>
                  <a:pt x="38504" y="119679"/>
                </a:cubicBezTo>
                <a:cubicBezTo>
                  <a:pt x="36339" y="111021"/>
                  <a:pt x="31023" y="103149"/>
                  <a:pt x="30037" y="94279"/>
                </a:cubicBezTo>
                <a:cubicBezTo>
                  <a:pt x="28167" y="77449"/>
                  <a:pt x="-13707" y="32190"/>
                  <a:pt x="4637" y="18079"/>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E04937F-8385-BC98-3CB1-F753DC7D3213}"/>
              </a:ext>
            </a:extLst>
          </p:cNvPr>
          <p:cNvSpPr/>
          <p:nvPr/>
        </p:nvSpPr>
        <p:spPr>
          <a:xfrm>
            <a:off x="6177483" y="3657600"/>
            <a:ext cx="753817" cy="224023"/>
          </a:xfrm>
          <a:custGeom>
            <a:avLst/>
            <a:gdLst>
              <a:gd name="csX0" fmla="*/ 3184 w 753817"/>
              <a:gd name="csY0" fmla="*/ 84667 h 224023"/>
              <a:gd name="csX1" fmla="*/ 79384 w 753817"/>
              <a:gd name="csY1" fmla="*/ 101600 h 224023"/>
              <a:gd name="csX2" fmla="*/ 113250 w 753817"/>
              <a:gd name="csY2" fmla="*/ 110067 h 224023"/>
              <a:gd name="csX3" fmla="*/ 189450 w 753817"/>
              <a:gd name="csY3" fmla="*/ 127000 h 224023"/>
              <a:gd name="csX4" fmla="*/ 206384 w 753817"/>
              <a:gd name="csY4" fmla="*/ 143933 h 224023"/>
              <a:gd name="csX5" fmla="*/ 291050 w 753817"/>
              <a:gd name="csY5" fmla="*/ 177800 h 224023"/>
              <a:gd name="csX6" fmla="*/ 350317 w 753817"/>
              <a:gd name="csY6" fmla="*/ 186267 h 224023"/>
              <a:gd name="csX7" fmla="*/ 748250 w 753817"/>
              <a:gd name="csY7" fmla="*/ 194733 h 224023"/>
              <a:gd name="csX8" fmla="*/ 739784 w 753817"/>
              <a:gd name="csY8" fmla="*/ 152400 h 224023"/>
              <a:gd name="csX9" fmla="*/ 714384 w 753817"/>
              <a:gd name="csY9" fmla="*/ 118533 h 224023"/>
              <a:gd name="csX10" fmla="*/ 705917 w 753817"/>
              <a:gd name="csY10" fmla="*/ 93133 h 224023"/>
              <a:gd name="csX11" fmla="*/ 663584 w 753817"/>
              <a:gd name="csY11" fmla="*/ 76200 h 224023"/>
              <a:gd name="csX12" fmla="*/ 578917 w 753817"/>
              <a:gd name="csY12" fmla="*/ 50800 h 224023"/>
              <a:gd name="csX13" fmla="*/ 519650 w 753817"/>
              <a:gd name="csY13" fmla="*/ 42333 h 224023"/>
              <a:gd name="csX14" fmla="*/ 485784 w 753817"/>
              <a:gd name="csY14" fmla="*/ 25400 h 224023"/>
              <a:gd name="csX15" fmla="*/ 409584 w 753817"/>
              <a:gd name="csY15" fmla="*/ 0 h 224023"/>
              <a:gd name="csX16" fmla="*/ 214850 w 753817"/>
              <a:gd name="csY16" fmla="*/ 8467 h 224023"/>
              <a:gd name="csX17" fmla="*/ 172517 w 753817"/>
              <a:gd name="csY17" fmla="*/ 16933 h 224023"/>
              <a:gd name="csX18" fmla="*/ 87850 w 753817"/>
              <a:gd name="csY18" fmla="*/ 42333 h 224023"/>
              <a:gd name="csX19" fmla="*/ 37050 w 753817"/>
              <a:gd name="csY19" fmla="*/ 84667 h 224023"/>
              <a:gd name="csX20" fmla="*/ 3184 w 753817"/>
              <a:gd name="csY20" fmla="*/ 84667 h 2240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753817" h="224023">
                <a:moveTo>
                  <a:pt x="3184" y="84667"/>
                </a:moveTo>
                <a:cubicBezTo>
                  <a:pt x="10240" y="87489"/>
                  <a:pt x="54031" y="95749"/>
                  <a:pt x="79384" y="101600"/>
                </a:cubicBezTo>
                <a:cubicBezTo>
                  <a:pt x="90722" y="104217"/>
                  <a:pt x="101912" y="107450"/>
                  <a:pt x="113250" y="110067"/>
                </a:cubicBezTo>
                <a:lnTo>
                  <a:pt x="189450" y="127000"/>
                </a:lnTo>
                <a:cubicBezTo>
                  <a:pt x="195095" y="132644"/>
                  <a:pt x="199742" y="139505"/>
                  <a:pt x="206384" y="143933"/>
                </a:cubicBezTo>
                <a:cubicBezTo>
                  <a:pt x="226721" y="157491"/>
                  <a:pt x="269986" y="172939"/>
                  <a:pt x="291050" y="177800"/>
                </a:cubicBezTo>
                <a:cubicBezTo>
                  <a:pt x="310495" y="182287"/>
                  <a:pt x="330561" y="183445"/>
                  <a:pt x="350317" y="186267"/>
                </a:cubicBezTo>
                <a:cubicBezTo>
                  <a:pt x="496296" y="234926"/>
                  <a:pt x="478125" y="235252"/>
                  <a:pt x="748250" y="194733"/>
                </a:cubicBezTo>
                <a:cubicBezTo>
                  <a:pt x="762481" y="192598"/>
                  <a:pt x="745628" y="165550"/>
                  <a:pt x="739784" y="152400"/>
                </a:cubicBezTo>
                <a:cubicBezTo>
                  <a:pt x="734053" y="139505"/>
                  <a:pt x="722851" y="129822"/>
                  <a:pt x="714384" y="118533"/>
                </a:cubicBezTo>
                <a:cubicBezTo>
                  <a:pt x="711562" y="110066"/>
                  <a:pt x="712773" y="98846"/>
                  <a:pt x="705917" y="93133"/>
                </a:cubicBezTo>
                <a:cubicBezTo>
                  <a:pt x="694242" y="83404"/>
                  <a:pt x="677867" y="81394"/>
                  <a:pt x="663584" y="76200"/>
                </a:cubicBezTo>
                <a:cubicBezTo>
                  <a:pt x="641496" y="68168"/>
                  <a:pt x="604185" y="55394"/>
                  <a:pt x="578917" y="50800"/>
                </a:cubicBezTo>
                <a:cubicBezTo>
                  <a:pt x="559283" y="47230"/>
                  <a:pt x="539406" y="45155"/>
                  <a:pt x="519650" y="42333"/>
                </a:cubicBezTo>
                <a:cubicBezTo>
                  <a:pt x="508361" y="36689"/>
                  <a:pt x="497564" y="29931"/>
                  <a:pt x="485784" y="25400"/>
                </a:cubicBezTo>
                <a:cubicBezTo>
                  <a:pt x="460795" y="15789"/>
                  <a:pt x="409584" y="0"/>
                  <a:pt x="409584" y="0"/>
                </a:cubicBezTo>
                <a:cubicBezTo>
                  <a:pt x="344673" y="2822"/>
                  <a:pt x="279658" y="3838"/>
                  <a:pt x="214850" y="8467"/>
                </a:cubicBezTo>
                <a:cubicBezTo>
                  <a:pt x="200496" y="9492"/>
                  <a:pt x="186478" y="13443"/>
                  <a:pt x="172517" y="16933"/>
                </a:cubicBezTo>
                <a:cubicBezTo>
                  <a:pt x="133764" y="26621"/>
                  <a:pt x="120104" y="31582"/>
                  <a:pt x="87850" y="42333"/>
                </a:cubicBezTo>
                <a:cubicBezTo>
                  <a:pt x="69109" y="54828"/>
                  <a:pt x="50087" y="65111"/>
                  <a:pt x="37050" y="84667"/>
                </a:cubicBezTo>
                <a:cubicBezTo>
                  <a:pt x="-1857" y="143029"/>
                  <a:pt x="-3872" y="81845"/>
                  <a:pt x="3184" y="84667"/>
                </a:cubicBezTo>
                <a:close/>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2D54AFB-D368-8323-65A0-89CB3A01F794}"/>
              </a:ext>
            </a:extLst>
          </p:cNvPr>
          <p:cNvSpPr/>
          <p:nvPr/>
        </p:nvSpPr>
        <p:spPr>
          <a:xfrm>
            <a:off x="6680200" y="3852333"/>
            <a:ext cx="281692" cy="933119"/>
          </a:xfrm>
          <a:custGeom>
            <a:avLst/>
            <a:gdLst>
              <a:gd name="csX0" fmla="*/ 186267 w 281692"/>
              <a:gd name="csY0" fmla="*/ 0 h 933119"/>
              <a:gd name="csX1" fmla="*/ 143933 w 281692"/>
              <a:gd name="csY1" fmla="*/ 25400 h 933119"/>
              <a:gd name="csX2" fmla="*/ 127000 w 281692"/>
              <a:gd name="csY2" fmla="*/ 50800 h 933119"/>
              <a:gd name="csX3" fmla="*/ 101600 w 281692"/>
              <a:gd name="csY3" fmla="*/ 84667 h 933119"/>
              <a:gd name="csX4" fmla="*/ 93133 w 281692"/>
              <a:gd name="csY4" fmla="*/ 127000 h 933119"/>
              <a:gd name="csX5" fmla="*/ 76200 w 281692"/>
              <a:gd name="csY5" fmla="*/ 160867 h 933119"/>
              <a:gd name="csX6" fmla="*/ 50800 w 281692"/>
              <a:gd name="csY6" fmla="*/ 287867 h 933119"/>
              <a:gd name="csX7" fmla="*/ 42333 w 281692"/>
              <a:gd name="csY7" fmla="*/ 321734 h 933119"/>
              <a:gd name="csX8" fmla="*/ 25400 w 281692"/>
              <a:gd name="csY8" fmla="*/ 499534 h 933119"/>
              <a:gd name="csX9" fmla="*/ 0 w 281692"/>
              <a:gd name="csY9" fmla="*/ 770467 h 933119"/>
              <a:gd name="csX10" fmla="*/ 16933 w 281692"/>
              <a:gd name="csY10" fmla="*/ 931334 h 933119"/>
              <a:gd name="csX11" fmla="*/ 25400 w 281692"/>
              <a:gd name="csY11" fmla="*/ 905934 h 933119"/>
              <a:gd name="csX12" fmla="*/ 42333 w 281692"/>
              <a:gd name="csY12" fmla="*/ 872067 h 933119"/>
              <a:gd name="csX13" fmla="*/ 50800 w 281692"/>
              <a:gd name="csY13" fmla="*/ 838200 h 933119"/>
              <a:gd name="csX14" fmla="*/ 84667 w 281692"/>
              <a:gd name="csY14" fmla="*/ 778934 h 933119"/>
              <a:gd name="csX15" fmla="*/ 110067 w 281692"/>
              <a:gd name="csY15" fmla="*/ 711200 h 933119"/>
              <a:gd name="csX16" fmla="*/ 127000 w 281692"/>
              <a:gd name="csY16" fmla="*/ 626534 h 933119"/>
              <a:gd name="csX17" fmla="*/ 160867 w 281692"/>
              <a:gd name="csY17" fmla="*/ 541867 h 933119"/>
              <a:gd name="csX18" fmla="*/ 186267 w 281692"/>
              <a:gd name="csY18" fmla="*/ 465667 h 933119"/>
              <a:gd name="csX19" fmla="*/ 194733 w 281692"/>
              <a:gd name="csY19" fmla="*/ 431800 h 933119"/>
              <a:gd name="csX20" fmla="*/ 203200 w 281692"/>
              <a:gd name="csY20" fmla="*/ 406400 h 933119"/>
              <a:gd name="csX21" fmla="*/ 237067 w 281692"/>
              <a:gd name="csY21" fmla="*/ 321734 h 933119"/>
              <a:gd name="csX22" fmla="*/ 245533 w 281692"/>
              <a:gd name="csY22" fmla="*/ 270934 h 933119"/>
              <a:gd name="csX23" fmla="*/ 254000 w 281692"/>
              <a:gd name="csY23" fmla="*/ 194734 h 933119"/>
              <a:gd name="csX24" fmla="*/ 279400 w 281692"/>
              <a:gd name="csY24" fmla="*/ 135467 h 933119"/>
              <a:gd name="csX25" fmla="*/ 262467 w 281692"/>
              <a:gd name="csY25" fmla="*/ 8467 h 9331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81692" h="933119">
                <a:moveTo>
                  <a:pt x="186267" y="0"/>
                </a:moveTo>
                <a:cubicBezTo>
                  <a:pt x="172156" y="8467"/>
                  <a:pt x="156428" y="14690"/>
                  <a:pt x="143933" y="25400"/>
                </a:cubicBezTo>
                <a:cubicBezTo>
                  <a:pt x="136207" y="32022"/>
                  <a:pt x="132914" y="42520"/>
                  <a:pt x="127000" y="50800"/>
                </a:cubicBezTo>
                <a:cubicBezTo>
                  <a:pt x="118798" y="62283"/>
                  <a:pt x="110067" y="73378"/>
                  <a:pt x="101600" y="84667"/>
                </a:cubicBezTo>
                <a:cubicBezTo>
                  <a:pt x="98778" y="98778"/>
                  <a:pt x="97684" y="113348"/>
                  <a:pt x="93133" y="127000"/>
                </a:cubicBezTo>
                <a:cubicBezTo>
                  <a:pt x="89142" y="138974"/>
                  <a:pt x="79412" y="148661"/>
                  <a:pt x="76200" y="160867"/>
                </a:cubicBezTo>
                <a:cubicBezTo>
                  <a:pt x="65213" y="202617"/>
                  <a:pt x="61271" y="245984"/>
                  <a:pt x="50800" y="287867"/>
                </a:cubicBezTo>
                <a:lnTo>
                  <a:pt x="42333" y="321734"/>
                </a:lnTo>
                <a:cubicBezTo>
                  <a:pt x="36689" y="381001"/>
                  <a:pt x="29038" y="440110"/>
                  <a:pt x="25400" y="499534"/>
                </a:cubicBezTo>
                <a:cubicBezTo>
                  <a:pt x="9225" y="763729"/>
                  <a:pt x="53453" y="663558"/>
                  <a:pt x="0" y="770467"/>
                </a:cubicBezTo>
                <a:cubicBezTo>
                  <a:pt x="5644" y="824089"/>
                  <a:pt x="6996" y="878339"/>
                  <a:pt x="16933" y="931334"/>
                </a:cubicBezTo>
                <a:cubicBezTo>
                  <a:pt x="18578" y="940106"/>
                  <a:pt x="21884" y="914137"/>
                  <a:pt x="25400" y="905934"/>
                </a:cubicBezTo>
                <a:cubicBezTo>
                  <a:pt x="30372" y="894333"/>
                  <a:pt x="37901" y="883885"/>
                  <a:pt x="42333" y="872067"/>
                </a:cubicBezTo>
                <a:cubicBezTo>
                  <a:pt x="46419" y="861171"/>
                  <a:pt x="46714" y="849096"/>
                  <a:pt x="50800" y="838200"/>
                </a:cubicBezTo>
                <a:cubicBezTo>
                  <a:pt x="60008" y="813645"/>
                  <a:pt x="70629" y="799990"/>
                  <a:pt x="84667" y="778934"/>
                </a:cubicBezTo>
                <a:cubicBezTo>
                  <a:pt x="106397" y="692007"/>
                  <a:pt x="76862" y="799746"/>
                  <a:pt x="110067" y="711200"/>
                </a:cubicBezTo>
                <a:cubicBezTo>
                  <a:pt x="120617" y="683067"/>
                  <a:pt x="119688" y="655784"/>
                  <a:pt x="127000" y="626534"/>
                </a:cubicBezTo>
                <a:cubicBezTo>
                  <a:pt x="137463" y="584682"/>
                  <a:pt x="143348" y="576905"/>
                  <a:pt x="160867" y="541867"/>
                </a:cubicBezTo>
                <a:cubicBezTo>
                  <a:pt x="181149" y="420164"/>
                  <a:pt x="153798" y="541429"/>
                  <a:pt x="186267" y="465667"/>
                </a:cubicBezTo>
                <a:cubicBezTo>
                  <a:pt x="190851" y="454971"/>
                  <a:pt x="191536" y="442989"/>
                  <a:pt x="194733" y="431800"/>
                </a:cubicBezTo>
                <a:cubicBezTo>
                  <a:pt x="197185" y="423219"/>
                  <a:pt x="199885" y="414686"/>
                  <a:pt x="203200" y="406400"/>
                </a:cubicBezTo>
                <a:cubicBezTo>
                  <a:pt x="241755" y="310015"/>
                  <a:pt x="217801" y="379531"/>
                  <a:pt x="237067" y="321734"/>
                </a:cubicBezTo>
                <a:cubicBezTo>
                  <a:pt x="239889" y="304801"/>
                  <a:pt x="243264" y="287950"/>
                  <a:pt x="245533" y="270934"/>
                </a:cubicBezTo>
                <a:cubicBezTo>
                  <a:pt x="248911" y="245602"/>
                  <a:pt x="247802" y="219527"/>
                  <a:pt x="254000" y="194734"/>
                </a:cubicBezTo>
                <a:cubicBezTo>
                  <a:pt x="259213" y="173882"/>
                  <a:pt x="270933" y="155223"/>
                  <a:pt x="279400" y="135467"/>
                </a:cubicBezTo>
                <a:cubicBezTo>
                  <a:pt x="270649" y="12953"/>
                  <a:pt x="298941" y="44945"/>
                  <a:pt x="262467" y="8467"/>
                </a:cubicBezTo>
              </a:path>
            </a:pathLst>
          </a:cu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39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C 0.00087 -0.02059 0.0033 -0.0377 0.00608 -0.05783 C 0.00764 -0.06939 0.00816 -0.08235 0.01198 -0.09322 C 0.01493 -0.10155 0.01892 -0.10941 0.02292 -0.11728 C 0.02517 -0.12167 0.03368 -0.12375 0.03368 -0.12375 C 0.03733 -0.13069 0.03455 -0.12746 0.04097 -0.13 C 0.0434 -0.13093 0.04826 -0.13324 0.04826 -0.13324 C 0.04792 -0.13046 0.04844 -0.12699 0.04705 -0.12514 C 0.04618 -0.12399 0.04462 -0.13 0.04583 -0.13 C 0.04722 -0.13 0.04739 -0.12676 0.04826 -0.12514 C 0.03958 -0.11797 0.04826 -0.12375 0.04583 -0.12838 C 0.04496 -0.13 0.03628 -0.12144 0.04583 -0.13 C 0.05156 -0.11867 0.04514 -0.1226 0.04219 -0.12838 C 0.0434 -0.12954 0.04444 -0.13208 0.04583 -0.13162 C 0.04705 -0.13116 0.04757 -0.12838 0.04705 -0.12676 C 0.04653 -0.12491 0.04462 -0.12468 0.0434 -0.12375 C 0.04305 -0.12537 0.04167 -0.12676 0.04219 -0.12838 C 0.04271 -0.13023 0.04479 -0.13301 0.04583 -0.13162 C 0.04705 -0.13 0.04496 -0.12722 0.04462 -0.12514 C 0.04375 -0.12676 0.04184 -0.12815 0.04219 -0.13 C 0.04253 -0.13185 0.04444 -0.1337 0.04583 -0.13324 C 0.04705 -0.13278 0.04792 -0.12954 0.04705 -0.12838 C 0.04618 -0.12722 0.04462 -0.12954 0.0434 -0.13 C 0.04548 -0.13856 0.04913 -0.13694 0.04705 -0.12838 C 0.04965 -0.1182 0.04514 -0.12098 0.04219 -0.12676 C 0.05017 -0.13393 0.06285 -0.12468 0.07222 -0.12375 C 0.07899 -0.12306 0.08594 -0.1226 0.09271 -0.12214 C 0.0993 -0.11913 0.10399 -0.11566 0.11094 -0.11404 C 0.11701 -0.11126 0.11719 -0.10456 0.12048 -0.09808 C 0.12153 -0.09415 0.12292 -0.08906 0.12292 -0.08512 C 0.12292 -0.08235 0.1217 -0.07703 0.1217 -0.07703 " pathEditMode="relative" ptsTypes="ffffffffffffffffffffffffffffffA">
                                      <p:cBhvr>
                                        <p:cTn id="11" dur="5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5943600"/>
          </a:xfrm>
          <a:prstGeom prst="rect">
            <a:avLst/>
          </a:prstGeom>
          <a:noFill/>
          <a:ln w="9525">
            <a:noFill/>
            <a:miter lim="800000"/>
            <a:headEnd/>
            <a:tailEnd/>
          </a:ln>
        </p:spPr>
      </p:pic>
      <p:sp>
        <p:nvSpPr>
          <p:cNvPr id="5" name="Rectangle 4"/>
          <p:cNvSpPr/>
          <p:nvPr/>
        </p:nvSpPr>
        <p:spPr>
          <a:xfrm>
            <a:off x="381000" y="6031468"/>
            <a:ext cx="8458200" cy="369332"/>
          </a:xfrm>
          <a:prstGeom prst="rect">
            <a:avLst/>
          </a:prstGeom>
        </p:spPr>
        <p:txBody>
          <a:bodyPr wrap="square">
            <a:spAutoFit/>
          </a:bodyPr>
          <a:lstStyle/>
          <a:p>
            <a:r>
              <a:rPr lang="en-US" dirty="0"/>
              <a:t>http://www.squidoo.com/when-do-women-ovulate-start-your-menstrual-cycle-chart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5" name="Rectangle 4"/>
          <p:cNvSpPr/>
          <p:nvPr/>
        </p:nvSpPr>
        <p:spPr>
          <a:xfrm>
            <a:off x="381000" y="6031468"/>
            <a:ext cx="8458200" cy="369332"/>
          </a:xfrm>
          <a:prstGeom prst="rect">
            <a:avLst/>
          </a:prstGeom>
        </p:spPr>
        <p:txBody>
          <a:bodyPr wrap="square">
            <a:spAutoFit/>
          </a:bodyPr>
          <a:lstStyle/>
          <a:p>
            <a:r>
              <a:rPr lang="en-US" dirty="0"/>
              <a:t>http://www.squidoo.com/when-do-women-ovulate-start-your-menstrual-cycle-chart</a:t>
            </a:r>
          </a:p>
        </p:txBody>
      </p:sp>
      <p:pic>
        <p:nvPicPr>
          <p:cNvPr id="6" name="Picture 2"/>
          <p:cNvPicPr>
            <a:picLocks noChangeAspect="1" noChangeArrowheads="1"/>
          </p:cNvPicPr>
          <p:nvPr/>
        </p:nvPicPr>
        <p:blipFill>
          <a:blip r:embed="rId3" cstate="print"/>
          <a:srcRect/>
          <a:stretch>
            <a:fillRect/>
          </a:stretch>
        </p:blipFill>
        <p:spPr bwMode="auto">
          <a:xfrm>
            <a:off x="0" y="2590800"/>
            <a:ext cx="8534400" cy="36941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34267-903E-0B2C-7968-BA6DAF271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7226E-2D3D-5F5F-7A49-4C42C2ECE3D4}"/>
              </a:ext>
            </a:extLst>
          </p:cNvPr>
          <p:cNvSpPr>
            <a:spLocks noGrp="1"/>
          </p:cNvSpPr>
          <p:nvPr>
            <p:ph type="title"/>
          </p:nvPr>
        </p:nvSpPr>
        <p:spPr/>
        <p:txBody>
          <a:bodyPr/>
          <a:lstStyle/>
          <a:p>
            <a:endParaRPr lang="en-US" dirty="0"/>
          </a:p>
        </p:txBody>
      </p:sp>
      <p:pic>
        <p:nvPicPr>
          <p:cNvPr id="4098" name="Picture 2">
            <a:extLst>
              <a:ext uri="{FF2B5EF4-FFF2-40B4-BE49-F238E27FC236}">
                <a16:creationId xmlns:a16="http://schemas.microsoft.com/office/drawing/2014/main" id="{C1D9FE31-D114-20C7-D485-5DDE070B2DDA}"/>
              </a:ext>
            </a:extLst>
          </p:cNvPr>
          <p:cNvPicPr>
            <a:picLocks noGrp="1" noChangeAspect="1" noChangeArrowheads="1"/>
          </p:cNvPicPr>
          <p:nvPr>
            <p:ph idx="1"/>
          </p:nvPr>
        </p:nvPicPr>
        <p:blipFill>
          <a:blip r:embed="rId2" cstate="print"/>
          <a:srcRect/>
          <a:stretch>
            <a:fillRect/>
          </a:stretch>
        </p:blipFill>
        <p:spPr bwMode="auto">
          <a:xfrm>
            <a:off x="0" y="228600"/>
            <a:ext cx="9144000" cy="6056338"/>
          </a:xfrm>
          <a:prstGeom prst="rect">
            <a:avLst/>
          </a:prstGeom>
          <a:noFill/>
          <a:ln w="9525">
            <a:noFill/>
            <a:miter lim="800000"/>
            <a:headEnd/>
            <a:tailEnd/>
          </a:ln>
        </p:spPr>
      </p:pic>
      <p:sp>
        <p:nvSpPr>
          <p:cNvPr id="5" name="Rectangle 4">
            <a:extLst>
              <a:ext uri="{FF2B5EF4-FFF2-40B4-BE49-F238E27FC236}">
                <a16:creationId xmlns:a16="http://schemas.microsoft.com/office/drawing/2014/main" id="{D54DF9D2-E1B5-BF22-FCD3-551F2C4CD381}"/>
              </a:ext>
            </a:extLst>
          </p:cNvPr>
          <p:cNvSpPr/>
          <p:nvPr/>
        </p:nvSpPr>
        <p:spPr>
          <a:xfrm>
            <a:off x="685800" y="6260068"/>
            <a:ext cx="8001000" cy="369332"/>
          </a:xfrm>
          <a:prstGeom prst="rect">
            <a:avLst/>
          </a:prstGeom>
        </p:spPr>
        <p:txBody>
          <a:bodyPr wrap="square">
            <a:spAutoFit/>
          </a:bodyPr>
          <a:lstStyle/>
          <a:p>
            <a:r>
              <a:rPr lang="en-US" dirty="0"/>
              <a:t>http://drfiona.whitelotusclinic.ca/2010/03/hormones-and-mood-pms/</a:t>
            </a:r>
          </a:p>
        </p:txBody>
      </p:sp>
      <p:sp>
        <p:nvSpPr>
          <p:cNvPr id="3" name="TextBox 2">
            <a:extLst>
              <a:ext uri="{FF2B5EF4-FFF2-40B4-BE49-F238E27FC236}">
                <a16:creationId xmlns:a16="http://schemas.microsoft.com/office/drawing/2014/main" id="{4F19B311-4682-590F-23EB-8D2D87E4D6FA}"/>
              </a:ext>
            </a:extLst>
          </p:cNvPr>
          <p:cNvSpPr txBox="1"/>
          <p:nvPr/>
        </p:nvSpPr>
        <p:spPr>
          <a:xfrm>
            <a:off x="5486400" y="494308"/>
            <a:ext cx="2590800" cy="923330"/>
          </a:xfrm>
          <a:prstGeom prst="rect">
            <a:avLst/>
          </a:prstGeom>
          <a:noFill/>
          <a:ln w="57150">
            <a:solidFill>
              <a:srgbClr val="FF0000"/>
            </a:solidFill>
          </a:ln>
        </p:spPr>
        <p:txBody>
          <a:bodyPr wrap="square" rtlCol="0">
            <a:spAutoFit/>
          </a:bodyPr>
          <a:lstStyle/>
          <a:p>
            <a:r>
              <a:rPr lang="en-US" dirty="0"/>
              <a:t>An embryo forms within 24 hours after egg release (ovulation)</a:t>
            </a:r>
          </a:p>
        </p:txBody>
      </p:sp>
      <p:cxnSp>
        <p:nvCxnSpPr>
          <p:cNvPr id="6" name="Straight Connector 5">
            <a:extLst>
              <a:ext uri="{FF2B5EF4-FFF2-40B4-BE49-F238E27FC236}">
                <a16:creationId xmlns:a16="http://schemas.microsoft.com/office/drawing/2014/main" id="{8F62EA52-DFDA-52C1-F600-CA673DE79F7E}"/>
              </a:ext>
            </a:extLst>
          </p:cNvPr>
          <p:cNvCxnSpPr>
            <a:cxnSpLocks/>
          </p:cNvCxnSpPr>
          <p:nvPr/>
        </p:nvCxnSpPr>
        <p:spPr>
          <a:xfrm>
            <a:off x="5486400" y="1417638"/>
            <a:ext cx="0" cy="47545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94A53D-EF40-A8CE-B3CA-A42E9D28EE7F}"/>
              </a:ext>
            </a:extLst>
          </p:cNvPr>
          <p:cNvSpPr txBox="1"/>
          <p:nvPr/>
        </p:nvSpPr>
        <p:spPr>
          <a:xfrm>
            <a:off x="6477000" y="3653134"/>
            <a:ext cx="1981198" cy="923330"/>
          </a:xfrm>
          <a:prstGeom prst="rect">
            <a:avLst/>
          </a:prstGeom>
          <a:solidFill>
            <a:schemeClr val="bg1"/>
          </a:solidFill>
          <a:ln w="57150">
            <a:solidFill>
              <a:srgbClr val="FF0000"/>
            </a:solidFill>
          </a:ln>
        </p:spPr>
        <p:txBody>
          <a:bodyPr wrap="square" rtlCol="0">
            <a:spAutoFit/>
          </a:bodyPr>
          <a:lstStyle/>
          <a:p>
            <a:r>
              <a:rPr lang="en-US" dirty="0"/>
              <a:t>Embryo implants 5-7 days after creation</a:t>
            </a:r>
          </a:p>
        </p:txBody>
      </p:sp>
      <p:cxnSp>
        <p:nvCxnSpPr>
          <p:cNvPr id="13" name="Straight Connector 12">
            <a:extLst>
              <a:ext uri="{FF2B5EF4-FFF2-40B4-BE49-F238E27FC236}">
                <a16:creationId xmlns:a16="http://schemas.microsoft.com/office/drawing/2014/main" id="{350DB2F5-B216-54CC-64CB-ECE239C6A5CC}"/>
              </a:ext>
            </a:extLst>
          </p:cNvPr>
          <p:cNvCxnSpPr>
            <a:cxnSpLocks/>
          </p:cNvCxnSpPr>
          <p:nvPr/>
        </p:nvCxnSpPr>
        <p:spPr>
          <a:xfrm>
            <a:off x="7086600" y="4572000"/>
            <a:ext cx="0" cy="144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DE7CB2-6C58-C8EA-BF36-66DDFE62C83F}"/>
              </a:ext>
            </a:extLst>
          </p:cNvPr>
          <p:cNvSpPr txBox="1"/>
          <p:nvPr/>
        </p:nvSpPr>
        <p:spPr>
          <a:xfrm rot="10800000" flipV="1">
            <a:off x="7391408" y="1614101"/>
            <a:ext cx="1600192" cy="646331"/>
          </a:xfrm>
          <a:prstGeom prst="rect">
            <a:avLst/>
          </a:prstGeom>
          <a:solidFill>
            <a:schemeClr val="bg1"/>
          </a:solidFill>
          <a:ln w="76200">
            <a:solidFill>
              <a:srgbClr val="FF0000"/>
            </a:solidFill>
          </a:ln>
        </p:spPr>
        <p:txBody>
          <a:bodyPr wrap="square" rtlCol="0">
            <a:spAutoFit/>
          </a:bodyPr>
          <a:lstStyle/>
          <a:p>
            <a:r>
              <a:rPr lang="en-US" dirty="0"/>
              <a:t>Mom misses her period</a:t>
            </a:r>
          </a:p>
        </p:txBody>
      </p:sp>
      <p:cxnSp>
        <p:nvCxnSpPr>
          <p:cNvPr id="21" name="Straight Connector 20">
            <a:extLst>
              <a:ext uri="{FF2B5EF4-FFF2-40B4-BE49-F238E27FC236}">
                <a16:creationId xmlns:a16="http://schemas.microsoft.com/office/drawing/2014/main" id="{47522C0D-E18C-CB87-68CB-2610F937E8BE}"/>
              </a:ext>
            </a:extLst>
          </p:cNvPr>
          <p:cNvCxnSpPr/>
          <p:nvPr/>
        </p:nvCxnSpPr>
        <p:spPr>
          <a:xfrm>
            <a:off x="8991600" y="2209798"/>
            <a:ext cx="0" cy="38100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50A78E9-51AD-B2BC-D98A-38ED96F60468}"/>
              </a:ext>
            </a:extLst>
          </p:cNvPr>
          <p:cNvSpPr/>
          <p:nvPr/>
        </p:nvSpPr>
        <p:spPr>
          <a:xfrm>
            <a:off x="3564459" y="494308"/>
            <a:ext cx="5427129" cy="550566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8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7882</TotalTime>
  <Words>3311</Words>
  <Application>Microsoft Office PowerPoint</Application>
  <PresentationFormat>On-screen Show (4:3)</PresentationFormat>
  <Paragraphs>332</Paragraphs>
  <Slides>53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Merriweather</vt:lpstr>
      <vt:lpstr>Roboto</vt:lpstr>
      <vt:lpstr>Office Theme</vt:lpstr>
      <vt:lpstr>Paradigm</vt:lpstr>
      <vt:lpstr>Contraception Men’s Gathering</vt:lpstr>
      <vt:lpstr>Questions that this lecture</vt:lpstr>
      <vt:lpstr>The symphony of a woman’s body</vt:lpstr>
      <vt:lpstr>The symphony of a woman’s body</vt:lpstr>
      <vt:lpstr>The symphony of a woman’s body</vt:lpstr>
      <vt:lpstr>The symphony of a woman’s body</vt:lpstr>
      <vt:lpstr>PowerPoint Presentation</vt:lpstr>
      <vt:lpstr>PowerPoint Presentation</vt:lpstr>
      <vt:lpstr>PowerPoint Presentation</vt:lpstr>
      <vt:lpstr>PowerPoint Presentation</vt:lpstr>
      <vt:lpstr>PowerPoint Presentation</vt:lpstr>
      <vt:lpstr>PowerPoint Presentation</vt:lpstr>
      <vt:lpstr>The words matter</vt:lpstr>
      <vt:lpstr>The words matter</vt:lpstr>
      <vt:lpstr>The words matter</vt:lpstr>
      <vt:lpstr>The words matter</vt:lpstr>
      <vt:lpstr>The words matter</vt:lpstr>
      <vt:lpstr>The words matter</vt:lpstr>
      <vt:lpstr>The words matter</vt:lpstr>
      <vt:lpstr>The words matter</vt:lpstr>
      <vt:lpstr>PowerPoint Presentation</vt:lpstr>
      <vt:lpstr>Types of Contraceptives</vt:lpstr>
      <vt:lpstr>Types of Contraceptives</vt:lpstr>
      <vt:lpstr>Barrier Methods</vt:lpstr>
      <vt:lpstr>Barrier Methods</vt:lpstr>
      <vt:lpstr>Reversible Barrier Methods</vt:lpstr>
      <vt:lpstr>Permanent Barrier Methods</vt:lpstr>
      <vt:lpstr>Permanent Barrier Methods</vt:lpstr>
      <vt:lpstr>Permanent Barrier Methods</vt:lpstr>
      <vt:lpstr>Permanent Barrier Methods</vt:lpstr>
      <vt:lpstr>Intrauterine Methods</vt:lpstr>
      <vt:lpstr>Intrauterine Methods</vt:lpstr>
      <vt:lpstr>Intrauterine Methods</vt:lpstr>
      <vt:lpstr>Intrauterine Methods</vt:lpstr>
      <vt:lpstr>Intrauterine Methods</vt:lpstr>
      <vt:lpstr>Intrauterine Methods</vt:lpstr>
      <vt:lpstr>Types of Contraceptives</vt:lpstr>
      <vt:lpstr>Hormonal Methods</vt:lpstr>
      <vt:lpstr>Hormonal Methods</vt:lpstr>
      <vt:lpstr>PowerPoint Presentation</vt:lpstr>
      <vt:lpstr>PowerPoint Presentation</vt:lpstr>
      <vt:lpstr>PowerPoint Presentation</vt:lpstr>
      <vt:lpstr>PowerPoint Presentation</vt:lpstr>
      <vt:lpstr>PowerPoint Presentation</vt:lpstr>
      <vt:lpstr>What are the Hoogland criteria?</vt:lpstr>
      <vt:lpstr>Hormonal Methods</vt:lpstr>
      <vt:lpstr>Emergency Contraceptives</vt:lpstr>
      <vt:lpstr>PowerPoint Presentation</vt:lpstr>
      <vt:lpstr>Emergency Contraceptives</vt:lpstr>
      <vt:lpstr>PowerPoint Presentation</vt:lpstr>
      <vt:lpstr>3 Key questions to ask your doctor: </vt:lpstr>
      <vt:lpstr>3 Key questions to ask your doctor: </vt:lpstr>
      <vt:lpstr>3 Key questions to ask your doctor: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from the embryo’s point of view</dc:title>
  <dc:creator>djharrison</dc:creator>
  <cp:lastModifiedBy>Donna Harrison</cp:lastModifiedBy>
  <cp:revision>169</cp:revision>
  <dcterms:created xsi:type="dcterms:W3CDTF">2015-03-01T23:41:16Z</dcterms:created>
  <dcterms:modified xsi:type="dcterms:W3CDTF">2026-04-10T21:20:21Z</dcterms:modified>
</cp:coreProperties>
</file>